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82C8-20B0-4798-B840-C0BC87DE5D97}" type="datetimeFigureOut">
              <a:rPr lang="en-US" smtClean="0"/>
              <a:t>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A54A9-8B10-41D4-808E-21C2DCBE5250}" type="slidenum">
              <a:rPr lang="en-US" smtClean="0"/>
              <a:t>‹#›</a:t>
            </a:fld>
            <a:endParaRPr lang="en-US"/>
          </a:p>
        </p:txBody>
      </p:sp>
    </p:spTree>
    <p:extLst>
      <p:ext uri="{BB962C8B-B14F-4D97-AF65-F5344CB8AC3E}">
        <p14:creationId xmlns:p14="http://schemas.microsoft.com/office/powerpoint/2010/main" val="2068417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2F9B0-7CA2-708B-C2D1-8E4CC8E5D9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320FD-8DC6-1D1E-8169-8E18F17232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CC7733-742F-4209-D9A1-368B66DBE761}"/>
              </a:ext>
            </a:extLst>
          </p:cNvPr>
          <p:cNvSpPr>
            <a:spLocks noGrp="1"/>
          </p:cNvSpPr>
          <p:nvPr>
            <p:ph type="dt" sz="half" idx="10"/>
          </p:nvPr>
        </p:nvSpPr>
        <p:spPr/>
        <p:txBody>
          <a:bodyPr/>
          <a:lstStyle/>
          <a:p>
            <a:fld id="{F4D70F9E-ED52-4890-8E62-05D3602771AD}" type="datetime1">
              <a:rPr lang="en-US" smtClean="0"/>
              <a:t>2/21/2024</a:t>
            </a:fld>
            <a:endParaRPr lang="en-US"/>
          </a:p>
        </p:txBody>
      </p:sp>
      <p:sp>
        <p:nvSpPr>
          <p:cNvPr id="5" name="Footer Placeholder 4">
            <a:extLst>
              <a:ext uri="{FF2B5EF4-FFF2-40B4-BE49-F238E27FC236}">
                <a16:creationId xmlns:a16="http://schemas.microsoft.com/office/drawing/2014/main" id="{725FE3E5-F12D-1F2C-9995-B7499ADC8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57862-F65B-B806-7C9C-0AB6E8681715}"/>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8892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3338-42C0-9E25-515D-E8F985EE0F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0AEE77-5A9D-DC2C-CAF8-D59BD84B1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2BFF-E444-47B1-DFA2-1D39E2CD7656}"/>
              </a:ext>
            </a:extLst>
          </p:cNvPr>
          <p:cNvSpPr>
            <a:spLocks noGrp="1"/>
          </p:cNvSpPr>
          <p:nvPr>
            <p:ph type="dt" sz="half" idx="10"/>
          </p:nvPr>
        </p:nvSpPr>
        <p:spPr/>
        <p:txBody>
          <a:bodyPr/>
          <a:lstStyle/>
          <a:p>
            <a:fld id="{F0C1C446-73A1-48D3-B5E4-079FCAE2C9AD}" type="datetime1">
              <a:rPr lang="en-US" smtClean="0"/>
              <a:t>2/21/2024</a:t>
            </a:fld>
            <a:endParaRPr lang="en-US"/>
          </a:p>
        </p:txBody>
      </p:sp>
      <p:sp>
        <p:nvSpPr>
          <p:cNvPr id="5" name="Footer Placeholder 4">
            <a:extLst>
              <a:ext uri="{FF2B5EF4-FFF2-40B4-BE49-F238E27FC236}">
                <a16:creationId xmlns:a16="http://schemas.microsoft.com/office/drawing/2014/main" id="{489058E1-21AA-9451-6C94-3AAE457EF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2B621-954C-8FAE-E8AE-0308A40FFF15}"/>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1266182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9548E-287C-4D43-9F50-6D43BADF49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B618B6-0C50-E51D-479D-E70F7FCD31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21754-73E0-5BAF-4A58-25BFD437DE0A}"/>
              </a:ext>
            </a:extLst>
          </p:cNvPr>
          <p:cNvSpPr>
            <a:spLocks noGrp="1"/>
          </p:cNvSpPr>
          <p:nvPr>
            <p:ph type="dt" sz="half" idx="10"/>
          </p:nvPr>
        </p:nvSpPr>
        <p:spPr/>
        <p:txBody>
          <a:bodyPr/>
          <a:lstStyle/>
          <a:p>
            <a:fld id="{D35FEC7D-C636-4D48-93D0-1F0E99640517}" type="datetime1">
              <a:rPr lang="en-US" smtClean="0"/>
              <a:t>2/21/2024</a:t>
            </a:fld>
            <a:endParaRPr lang="en-US"/>
          </a:p>
        </p:txBody>
      </p:sp>
      <p:sp>
        <p:nvSpPr>
          <p:cNvPr id="5" name="Footer Placeholder 4">
            <a:extLst>
              <a:ext uri="{FF2B5EF4-FFF2-40B4-BE49-F238E27FC236}">
                <a16:creationId xmlns:a16="http://schemas.microsoft.com/office/drawing/2014/main" id="{AE383BA7-4694-F7CB-9B3C-A07BEB022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4AC9-3206-F14F-CF7F-7801DCA394E7}"/>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3784472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6AD20-C7B8-116F-1D53-96D953982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A27C8-D285-5007-F28C-24C4EB3EA9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6D571-514E-24D4-C7B2-08559BB51EEB}"/>
              </a:ext>
            </a:extLst>
          </p:cNvPr>
          <p:cNvSpPr>
            <a:spLocks noGrp="1"/>
          </p:cNvSpPr>
          <p:nvPr>
            <p:ph type="dt" sz="half" idx="10"/>
          </p:nvPr>
        </p:nvSpPr>
        <p:spPr/>
        <p:txBody>
          <a:bodyPr/>
          <a:lstStyle/>
          <a:p>
            <a:fld id="{08DB2B3C-9617-4582-80A8-85A91DE9249F}" type="datetime1">
              <a:rPr lang="en-US" smtClean="0"/>
              <a:t>2/21/2024</a:t>
            </a:fld>
            <a:endParaRPr lang="en-US"/>
          </a:p>
        </p:txBody>
      </p:sp>
      <p:sp>
        <p:nvSpPr>
          <p:cNvPr id="5" name="Footer Placeholder 4">
            <a:extLst>
              <a:ext uri="{FF2B5EF4-FFF2-40B4-BE49-F238E27FC236}">
                <a16:creationId xmlns:a16="http://schemas.microsoft.com/office/drawing/2014/main" id="{51091310-8F2A-5AFD-F5CD-90D82E3E9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50B8B-20D9-29CB-0963-B4355B593C1F}"/>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3128883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8ECA-095F-0A8D-6C90-686D12384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A640EF-284A-4D74-47A8-D3C8F2DB00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D6FCF-A556-B954-36C5-6A2034E1527C}"/>
              </a:ext>
            </a:extLst>
          </p:cNvPr>
          <p:cNvSpPr>
            <a:spLocks noGrp="1"/>
          </p:cNvSpPr>
          <p:nvPr>
            <p:ph type="dt" sz="half" idx="10"/>
          </p:nvPr>
        </p:nvSpPr>
        <p:spPr/>
        <p:txBody>
          <a:bodyPr/>
          <a:lstStyle/>
          <a:p>
            <a:fld id="{AC5E3651-CB74-4580-9C0C-3A1ABA57F53E}" type="datetime1">
              <a:rPr lang="en-US" smtClean="0"/>
              <a:t>2/21/2024</a:t>
            </a:fld>
            <a:endParaRPr lang="en-US"/>
          </a:p>
        </p:txBody>
      </p:sp>
      <p:sp>
        <p:nvSpPr>
          <p:cNvPr id="5" name="Footer Placeholder 4">
            <a:extLst>
              <a:ext uri="{FF2B5EF4-FFF2-40B4-BE49-F238E27FC236}">
                <a16:creationId xmlns:a16="http://schemas.microsoft.com/office/drawing/2014/main" id="{52076336-E3CC-4FFF-4415-C9C67D5CC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354B4-6E97-6659-620A-A4011ACC4A30}"/>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1923603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53D2-5422-7A9D-474F-7133A0E8A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66B9AB-63A3-C48C-CA3C-4D2D0C0E62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5F2C5F-A424-7804-A752-8F76390F4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48276E-D89B-D0C8-8103-34B00CB2E4FF}"/>
              </a:ext>
            </a:extLst>
          </p:cNvPr>
          <p:cNvSpPr>
            <a:spLocks noGrp="1"/>
          </p:cNvSpPr>
          <p:nvPr>
            <p:ph type="dt" sz="half" idx="10"/>
          </p:nvPr>
        </p:nvSpPr>
        <p:spPr/>
        <p:txBody>
          <a:bodyPr/>
          <a:lstStyle/>
          <a:p>
            <a:fld id="{5D1CB778-2830-4104-80C9-A39E17D570C3}" type="datetime1">
              <a:rPr lang="en-US" smtClean="0"/>
              <a:t>2/21/2024</a:t>
            </a:fld>
            <a:endParaRPr lang="en-US"/>
          </a:p>
        </p:txBody>
      </p:sp>
      <p:sp>
        <p:nvSpPr>
          <p:cNvPr id="6" name="Footer Placeholder 5">
            <a:extLst>
              <a:ext uri="{FF2B5EF4-FFF2-40B4-BE49-F238E27FC236}">
                <a16:creationId xmlns:a16="http://schemas.microsoft.com/office/drawing/2014/main" id="{F993D40C-0019-61AC-24D3-5DCA6F9DF2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94E14-BC47-C218-FC09-DB696A36B00D}"/>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353391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93D3-1086-B01B-017B-44DCA1F08C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814A0D-285A-FD87-DB69-708716BD8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F1413-A2B2-BA75-F09E-5C830BE3D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B2911-BA1F-01C0-B821-D3822F8FD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4AF83A-316C-A841-2704-F5F8025BC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06B18-F2C4-2026-9CDF-543471DBFC19}"/>
              </a:ext>
            </a:extLst>
          </p:cNvPr>
          <p:cNvSpPr>
            <a:spLocks noGrp="1"/>
          </p:cNvSpPr>
          <p:nvPr>
            <p:ph type="dt" sz="half" idx="10"/>
          </p:nvPr>
        </p:nvSpPr>
        <p:spPr/>
        <p:txBody>
          <a:bodyPr/>
          <a:lstStyle/>
          <a:p>
            <a:fld id="{9DE266FE-10F4-46BC-A94B-5CC65263C9AB}" type="datetime1">
              <a:rPr lang="en-US" smtClean="0"/>
              <a:t>2/21/2024</a:t>
            </a:fld>
            <a:endParaRPr lang="en-US"/>
          </a:p>
        </p:txBody>
      </p:sp>
      <p:sp>
        <p:nvSpPr>
          <p:cNvPr id="8" name="Footer Placeholder 7">
            <a:extLst>
              <a:ext uri="{FF2B5EF4-FFF2-40B4-BE49-F238E27FC236}">
                <a16:creationId xmlns:a16="http://schemas.microsoft.com/office/drawing/2014/main" id="{575C45F1-70F3-11A2-7AB2-90C1901229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BED6C0-15F3-F24C-8234-B09D0D7BD7CC}"/>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2073821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C3EC-808D-1829-7F2A-D23DF1DC97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56678A-5A15-BA3F-9C7A-40328DE565C8}"/>
              </a:ext>
            </a:extLst>
          </p:cNvPr>
          <p:cNvSpPr>
            <a:spLocks noGrp="1"/>
          </p:cNvSpPr>
          <p:nvPr>
            <p:ph type="dt" sz="half" idx="10"/>
          </p:nvPr>
        </p:nvSpPr>
        <p:spPr/>
        <p:txBody>
          <a:bodyPr/>
          <a:lstStyle/>
          <a:p>
            <a:fld id="{9DE90704-CB9B-445A-B1D7-7A709769D7E0}" type="datetime1">
              <a:rPr lang="en-US" smtClean="0"/>
              <a:t>2/21/2024</a:t>
            </a:fld>
            <a:endParaRPr lang="en-US"/>
          </a:p>
        </p:txBody>
      </p:sp>
      <p:sp>
        <p:nvSpPr>
          <p:cNvPr id="4" name="Footer Placeholder 3">
            <a:extLst>
              <a:ext uri="{FF2B5EF4-FFF2-40B4-BE49-F238E27FC236}">
                <a16:creationId xmlns:a16="http://schemas.microsoft.com/office/drawing/2014/main" id="{62533093-C628-35FC-B963-A33697B18A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097A69-6177-05B7-9437-86BC25983CC5}"/>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286109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CFA8F-3DC7-B75A-4394-4A4BAA943DDE}"/>
              </a:ext>
            </a:extLst>
          </p:cNvPr>
          <p:cNvSpPr>
            <a:spLocks noGrp="1"/>
          </p:cNvSpPr>
          <p:nvPr>
            <p:ph type="dt" sz="half" idx="10"/>
          </p:nvPr>
        </p:nvSpPr>
        <p:spPr/>
        <p:txBody>
          <a:bodyPr/>
          <a:lstStyle/>
          <a:p>
            <a:fld id="{2A01423C-61A9-40E3-8931-C4B19A515A07}" type="datetime1">
              <a:rPr lang="en-US" smtClean="0"/>
              <a:t>2/21/2024</a:t>
            </a:fld>
            <a:endParaRPr lang="en-US"/>
          </a:p>
        </p:txBody>
      </p:sp>
      <p:sp>
        <p:nvSpPr>
          <p:cNvPr id="3" name="Footer Placeholder 2">
            <a:extLst>
              <a:ext uri="{FF2B5EF4-FFF2-40B4-BE49-F238E27FC236}">
                <a16:creationId xmlns:a16="http://schemas.microsoft.com/office/drawing/2014/main" id="{F46CD716-5C89-C098-2C12-3E66D03D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083B72-A96A-DE12-C209-D9BBED1C3892}"/>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24733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2C6D-A438-C286-8B1A-7DD04CDA8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464B7-5295-802F-36A5-3ECC4441EB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74624-59CA-32E3-B19E-1720338811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19C31-3D89-0DED-ABF9-50012978C919}"/>
              </a:ext>
            </a:extLst>
          </p:cNvPr>
          <p:cNvSpPr>
            <a:spLocks noGrp="1"/>
          </p:cNvSpPr>
          <p:nvPr>
            <p:ph type="dt" sz="half" idx="10"/>
          </p:nvPr>
        </p:nvSpPr>
        <p:spPr/>
        <p:txBody>
          <a:bodyPr/>
          <a:lstStyle/>
          <a:p>
            <a:fld id="{3AD39222-9699-4701-9D86-4C2419B93DB5}" type="datetime1">
              <a:rPr lang="en-US" smtClean="0"/>
              <a:t>2/21/2024</a:t>
            </a:fld>
            <a:endParaRPr lang="en-US"/>
          </a:p>
        </p:txBody>
      </p:sp>
      <p:sp>
        <p:nvSpPr>
          <p:cNvPr id="6" name="Footer Placeholder 5">
            <a:extLst>
              <a:ext uri="{FF2B5EF4-FFF2-40B4-BE49-F238E27FC236}">
                <a16:creationId xmlns:a16="http://schemas.microsoft.com/office/drawing/2014/main" id="{9D8B9722-E35D-1BE8-FAED-F4B1B361A3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79C664-3974-78D8-974B-61C794ED1537}"/>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59227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55BB-08A4-A39F-432A-1947309E63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975B07-5C2C-2744-5F18-DF1FF9FDA3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E95B3C-8F3B-BEAE-F327-9EB07E612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C4EA82-C3A3-57CE-9A6F-DC957000FDF3}"/>
              </a:ext>
            </a:extLst>
          </p:cNvPr>
          <p:cNvSpPr>
            <a:spLocks noGrp="1"/>
          </p:cNvSpPr>
          <p:nvPr>
            <p:ph type="dt" sz="half" idx="10"/>
          </p:nvPr>
        </p:nvSpPr>
        <p:spPr/>
        <p:txBody>
          <a:bodyPr/>
          <a:lstStyle/>
          <a:p>
            <a:fld id="{B1C84246-302F-402D-B493-295555CF76E2}" type="datetime1">
              <a:rPr lang="en-US" smtClean="0"/>
              <a:t>2/21/2024</a:t>
            </a:fld>
            <a:endParaRPr lang="en-US"/>
          </a:p>
        </p:txBody>
      </p:sp>
      <p:sp>
        <p:nvSpPr>
          <p:cNvPr id="6" name="Footer Placeholder 5">
            <a:extLst>
              <a:ext uri="{FF2B5EF4-FFF2-40B4-BE49-F238E27FC236}">
                <a16:creationId xmlns:a16="http://schemas.microsoft.com/office/drawing/2014/main" id="{B5C316B1-B5AA-4300-D011-57C345819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0A02F-A362-DE2F-127E-D60696876A0C}"/>
              </a:ext>
            </a:extLst>
          </p:cNvPr>
          <p:cNvSpPr>
            <a:spLocks noGrp="1"/>
          </p:cNvSpPr>
          <p:nvPr>
            <p:ph type="sldNum" sz="quarter" idx="12"/>
          </p:nvPr>
        </p:nvSpPr>
        <p:spPr/>
        <p:txBody>
          <a:bodyPr/>
          <a:lstStyle/>
          <a:p>
            <a:fld id="{275DC1F9-63D6-455C-996D-C68408FBC743}" type="slidenum">
              <a:rPr lang="en-US" smtClean="0"/>
              <a:t>‹#›</a:t>
            </a:fld>
            <a:endParaRPr lang="en-US"/>
          </a:p>
        </p:txBody>
      </p:sp>
    </p:spTree>
    <p:extLst>
      <p:ext uri="{BB962C8B-B14F-4D97-AF65-F5344CB8AC3E}">
        <p14:creationId xmlns:p14="http://schemas.microsoft.com/office/powerpoint/2010/main" val="249156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42FDF-DE38-8C49-D8F7-A0F295681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D8661D-CF8A-A1E0-D3B4-EAC915572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11D6A-DA4C-616E-39E0-07054DBC6B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1EDC52-5193-4B85-A4C3-B5DD13F195EB}" type="datetime1">
              <a:rPr lang="en-US" smtClean="0"/>
              <a:t>2/21/2024</a:t>
            </a:fld>
            <a:endParaRPr lang="en-US"/>
          </a:p>
        </p:txBody>
      </p:sp>
      <p:sp>
        <p:nvSpPr>
          <p:cNvPr id="5" name="Footer Placeholder 4">
            <a:extLst>
              <a:ext uri="{FF2B5EF4-FFF2-40B4-BE49-F238E27FC236}">
                <a16:creationId xmlns:a16="http://schemas.microsoft.com/office/drawing/2014/main" id="{B3C9E957-04C6-47A2-34BE-E2BC5D2EFE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49108-9ACF-1AB5-9A51-29E02B229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DC1F9-63D6-455C-996D-C68408FBC743}" type="slidenum">
              <a:rPr lang="en-US" smtClean="0"/>
              <a:t>‹#›</a:t>
            </a:fld>
            <a:endParaRPr lang="en-US"/>
          </a:p>
        </p:txBody>
      </p:sp>
    </p:spTree>
    <p:extLst>
      <p:ext uri="{BB962C8B-B14F-4D97-AF65-F5344CB8AC3E}">
        <p14:creationId xmlns:p14="http://schemas.microsoft.com/office/powerpoint/2010/main" val="292670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0609-1853-3326-4EE8-9326EE1E46E6}"/>
              </a:ext>
            </a:extLst>
          </p:cNvPr>
          <p:cNvSpPr>
            <a:spLocks noGrp="1"/>
          </p:cNvSpPr>
          <p:nvPr>
            <p:ph type="ctrTitle"/>
          </p:nvPr>
        </p:nvSpPr>
        <p:spPr/>
        <p:txBody>
          <a:bodyPr/>
          <a:lstStyle/>
          <a:p>
            <a:r>
              <a:rPr lang="en-US" dirty="0"/>
              <a:t>Distributed System</a:t>
            </a:r>
          </a:p>
        </p:txBody>
      </p:sp>
      <p:sp>
        <p:nvSpPr>
          <p:cNvPr id="3" name="Subtitle 2">
            <a:extLst>
              <a:ext uri="{FF2B5EF4-FFF2-40B4-BE49-F238E27FC236}">
                <a16:creationId xmlns:a16="http://schemas.microsoft.com/office/drawing/2014/main" id="{6138ABD4-E6B2-9B7D-E118-7A213E7EE238}"/>
              </a:ext>
            </a:extLst>
          </p:cNvPr>
          <p:cNvSpPr>
            <a:spLocks noGrp="1"/>
          </p:cNvSpPr>
          <p:nvPr>
            <p:ph type="subTitle" idx="1"/>
          </p:nvPr>
        </p:nvSpPr>
        <p:spPr/>
        <p:txBody>
          <a:bodyPr/>
          <a:lstStyle/>
          <a:p>
            <a:r>
              <a:rPr lang="en-US" dirty="0"/>
              <a:t>By: Er. Suvash Chandra Gautam</a:t>
            </a:r>
          </a:p>
          <a:p>
            <a:r>
              <a:rPr lang="en-US" dirty="0"/>
              <a:t>22 Feb, 2024</a:t>
            </a:r>
          </a:p>
        </p:txBody>
      </p:sp>
      <p:sp>
        <p:nvSpPr>
          <p:cNvPr id="4" name="Date Placeholder 3">
            <a:extLst>
              <a:ext uri="{FF2B5EF4-FFF2-40B4-BE49-F238E27FC236}">
                <a16:creationId xmlns:a16="http://schemas.microsoft.com/office/drawing/2014/main" id="{389E2AA3-AD32-CC9F-09FB-EC546B32A1AF}"/>
              </a:ext>
            </a:extLst>
          </p:cNvPr>
          <p:cNvSpPr>
            <a:spLocks noGrp="1"/>
          </p:cNvSpPr>
          <p:nvPr>
            <p:ph type="dt" sz="half" idx="10"/>
          </p:nvPr>
        </p:nvSpPr>
        <p:spPr/>
        <p:txBody>
          <a:bodyPr/>
          <a:lstStyle/>
          <a:p>
            <a:fld id="{E15BA41A-C020-4344-8A9F-F753E64D2809}" type="datetime1">
              <a:rPr lang="en-US" smtClean="0"/>
              <a:t>2/21/2024</a:t>
            </a:fld>
            <a:endParaRPr lang="en-US"/>
          </a:p>
        </p:txBody>
      </p:sp>
    </p:spTree>
    <p:extLst>
      <p:ext uri="{BB962C8B-B14F-4D97-AF65-F5344CB8AC3E}">
        <p14:creationId xmlns:p14="http://schemas.microsoft.com/office/powerpoint/2010/main" val="417867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F03CB-FDB3-0B58-148C-3B5D84D72B39}"/>
              </a:ext>
            </a:extLst>
          </p:cNvPr>
          <p:cNvSpPr>
            <a:spLocks noGrp="1"/>
          </p:cNvSpPr>
          <p:nvPr>
            <p:ph idx="1"/>
          </p:nvPr>
        </p:nvSpPr>
        <p:spPr>
          <a:xfrm>
            <a:off x="720213" y="763740"/>
            <a:ext cx="10515600" cy="5479743"/>
          </a:xfrm>
        </p:spPr>
        <p:txBody>
          <a:bodyPr>
            <a:normAutofit/>
          </a:bodyPr>
          <a:lstStyle/>
          <a:p>
            <a:pPr marL="0" indent="0" algn="just">
              <a:buNone/>
            </a:pPr>
            <a:r>
              <a:rPr lang="en-US" dirty="0">
                <a:highlight>
                  <a:srgbClr val="FFFF00"/>
                </a:highlight>
              </a:rPr>
              <a:t>Scalability</a:t>
            </a:r>
            <a:r>
              <a:rPr lang="en-US" dirty="0"/>
              <a:t>: It increases the scale of the system as a number of processors communicate with more users by accommodating to improve the responsiveness of the system.</a:t>
            </a:r>
          </a:p>
          <a:p>
            <a:pPr marL="0" indent="0" algn="just">
              <a:buNone/>
            </a:pPr>
            <a:r>
              <a:rPr lang="en-US" dirty="0">
                <a:highlight>
                  <a:srgbClr val="FFFF00"/>
                </a:highlight>
              </a:rPr>
              <a:t>Fault tolerance: </a:t>
            </a:r>
            <a:r>
              <a:rPr lang="en-US" dirty="0"/>
              <a:t>It cares about the reliability of the system if there is a failure in Hardware or Software, the system continues to operate properly without degrading the performance the system.</a:t>
            </a:r>
          </a:p>
          <a:p>
            <a:pPr marL="0" indent="0" algn="just">
              <a:buNone/>
            </a:pPr>
            <a:r>
              <a:rPr lang="en-US" dirty="0">
                <a:highlight>
                  <a:srgbClr val="FFFF00"/>
                </a:highlight>
              </a:rPr>
              <a:t>Transparency: </a:t>
            </a:r>
            <a:r>
              <a:rPr lang="en-US" dirty="0"/>
              <a:t>It hides the complexity of the Distributed Systems to the Users and Application programs as there should be privacy in every system.</a:t>
            </a:r>
          </a:p>
          <a:p>
            <a:pPr marL="0" indent="0" algn="just">
              <a:buNone/>
            </a:pPr>
            <a:r>
              <a:rPr lang="en-US" dirty="0">
                <a:highlight>
                  <a:srgbClr val="FFFF00"/>
                </a:highlight>
              </a:rPr>
              <a:t>Heterogeneity: </a:t>
            </a:r>
            <a:r>
              <a:rPr lang="en-US" dirty="0"/>
              <a:t>Networks, computer hardware, operating systems, programming languages, and developer implementations can all vary and differ among dispersed system components.</a:t>
            </a:r>
          </a:p>
        </p:txBody>
      </p:sp>
      <p:sp>
        <p:nvSpPr>
          <p:cNvPr id="4" name="Date Placeholder 3">
            <a:extLst>
              <a:ext uri="{FF2B5EF4-FFF2-40B4-BE49-F238E27FC236}">
                <a16:creationId xmlns:a16="http://schemas.microsoft.com/office/drawing/2014/main" id="{1EA9941B-E0E6-1536-FAD2-68ABD5D042B6}"/>
              </a:ext>
            </a:extLst>
          </p:cNvPr>
          <p:cNvSpPr>
            <a:spLocks noGrp="1"/>
          </p:cNvSpPr>
          <p:nvPr>
            <p:ph type="dt" sz="half" idx="10"/>
          </p:nvPr>
        </p:nvSpPr>
        <p:spPr/>
        <p:txBody>
          <a:bodyPr/>
          <a:lstStyle/>
          <a:p>
            <a:fld id="{D6D97F14-866C-4ADF-827E-1AE35C64793A}" type="datetime1">
              <a:rPr lang="en-US" smtClean="0"/>
              <a:t>2/21/2024</a:t>
            </a:fld>
            <a:endParaRPr lang="en-US"/>
          </a:p>
        </p:txBody>
      </p:sp>
    </p:spTree>
    <p:extLst>
      <p:ext uri="{BB962C8B-B14F-4D97-AF65-F5344CB8AC3E}">
        <p14:creationId xmlns:p14="http://schemas.microsoft.com/office/powerpoint/2010/main" val="166883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E950-15E9-75A9-2032-E81ECE660C4B}"/>
              </a:ext>
            </a:extLst>
          </p:cNvPr>
          <p:cNvSpPr>
            <a:spLocks noGrp="1"/>
          </p:cNvSpPr>
          <p:nvPr>
            <p:ph type="title"/>
          </p:nvPr>
        </p:nvSpPr>
        <p:spPr/>
        <p:txBody>
          <a:bodyPr/>
          <a:lstStyle/>
          <a:p>
            <a:r>
              <a:rPr lang="en-US" b="1" i="0" dirty="0">
                <a:solidFill>
                  <a:srgbClr val="273239"/>
                </a:solidFill>
                <a:effectLst/>
                <a:latin typeface="Nunito" pitchFamily="2" charset="0"/>
              </a:rPr>
              <a:t>Advantages of Distributed System: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86686D6-C0FB-7BE0-326C-84AA038CCFF4}"/>
              </a:ext>
            </a:extLst>
          </p:cNvPr>
          <p:cNvSpPr>
            <a:spLocks noGrp="1"/>
          </p:cNvSpPr>
          <p:nvPr>
            <p:ph idx="1"/>
          </p:nvPr>
        </p:nvSpPr>
        <p:spPr>
          <a:xfrm>
            <a:off x="838200" y="1307690"/>
            <a:ext cx="10515600" cy="4869273"/>
          </a:xfrm>
        </p:spPr>
        <p:txBody>
          <a:bodyPr>
            <a:normAutofit lnSpcReduction="10000"/>
          </a:bodyPr>
          <a:lstStyle/>
          <a:p>
            <a:pPr algn="just"/>
            <a:r>
              <a:rPr lang="en-US" dirty="0"/>
              <a:t>Applications in Distributed Systems are Inherently Distributed Applications.</a:t>
            </a:r>
          </a:p>
          <a:p>
            <a:pPr algn="just"/>
            <a:r>
              <a:rPr lang="en-US" dirty="0"/>
              <a:t>Information in Distributed Systems is shared among geographically distributed users.</a:t>
            </a:r>
          </a:p>
          <a:p>
            <a:pPr algn="just"/>
            <a:r>
              <a:rPr lang="en-US" dirty="0"/>
              <a:t>Resource Sharing (Autonomous systems can share resources from remote locations).</a:t>
            </a:r>
          </a:p>
          <a:p>
            <a:pPr algn="just"/>
            <a:r>
              <a:rPr lang="en-US" dirty="0"/>
              <a:t>It has a better price performance ratio and flexibility.</a:t>
            </a:r>
          </a:p>
          <a:p>
            <a:pPr algn="just"/>
            <a:r>
              <a:rPr lang="en-US" dirty="0"/>
              <a:t>It has shorter response time and higher throughput.</a:t>
            </a:r>
          </a:p>
          <a:p>
            <a:pPr algn="just"/>
            <a:r>
              <a:rPr lang="en-US" dirty="0"/>
              <a:t>It has higher reliability and availability against component failure.</a:t>
            </a:r>
          </a:p>
          <a:p>
            <a:pPr algn="just"/>
            <a:r>
              <a:rPr lang="en-US" dirty="0"/>
              <a:t>It has extensibility so that systems can be extended in more remote locations and also incremental growth.</a:t>
            </a:r>
          </a:p>
        </p:txBody>
      </p:sp>
      <p:sp>
        <p:nvSpPr>
          <p:cNvPr id="4" name="Date Placeholder 3">
            <a:extLst>
              <a:ext uri="{FF2B5EF4-FFF2-40B4-BE49-F238E27FC236}">
                <a16:creationId xmlns:a16="http://schemas.microsoft.com/office/drawing/2014/main" id="{919FBE49-CBDB-F956-B787-11FEE6DE4AE8}"/>
              </a:ext>
            </a:extLst>
          </p:cNvPr>
          <p:cNvSpPr>
            <a:spLocks noGrp="1"/>
          </p:cNvSpPr>
          <p:nvPr>
            <p:ph type="dt" sz="half" idx="10"/>
          </p:nvPr>
        </p:nvSpPr>
        <p:spPr/>
        <p:txBody>
          <a:bodyPr/>
          <a:lstStyle/>
          <a:p>
            <a:fld id="{BEAEBB1D-651C-4325-88D0-50DC19DCB239}" type="datetime1">
              <a:rPr lang="en-US" smtClean="0"/>
              <a:t>2/21/2024</a:t>
            </a:fld>
            <a:endParaRPr lang="en-US"/>
          </a:p>
        </p:txBody>
      </p:sp>
    </p:spTree>
    <p:extLst>
      <p:ext uri="{BB962C8B-B14F-4D97-AF65-F5344CB8AC3E}">
        <p14:creationId xmlns:p14="http://schemas.microsoft.com/office/powerpoint/2010/main" val="3008711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644A6-9274-0063-E1EE-EF363839EE58}"/>
              </a:ext>
            </a:extLst>
          </p:cNvPr>
          <p:cNvSpPr>
            <a:spLocks noGrp="1"/>
          </p:cNvSpPr>
          <p:nvPr>
            <p:ph type="title"/>
          </p:nvPr>
        </p:nvSpPr>
        <p:spPr/>
        <p:txBody>
          <a:bodyPr/>
          <a:lstStyle/>
          <a:p>
            <a:r>
              <a:rPr lang="en-US" b="1" i="0" dirty="0">
                <a:solidFill>
                  <a:srgbClr val="273239"/>
                </a:solidFill>
                <a:effectLst/>
                <a:latin typeface="Nunito" pitchFamily="2" charset="0"/>
              </a:rPr>
              <a:t>Disadvantages of Distributed System: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42FCEF9-54B5-51C6-FE40-20C96B9A1F06}"/>
              </a:ext>
            </a:extLst>
          </p:cNvPr>
          <p:cNvSpPr>
            <a:spLocks noGrp="1"/>
          </p:cNvSpPr>
          <p:nvPr>
            <p:ph idx="1"/>
          </p:nvPr>
        </p:nvSpPr>
        <p:spPr/>
        <p:txBody>
          <a:bodyPr>
            <a:normAutofit fontScale="92500"/>
          </a:bodyPr>
          <a:lstStyle/>
          <a:p>
            <a:pPr algn="just"/>
            <a:r>
              <a:rPr lang="en-US" dirty="0"/>
              <a:t>Relevant Software for Distributed systems does not exist currently.</a:t>
            </a:r>
          </a:p>
          <a:p>
            <a:pPr algn="just"/>
            <a:r>
              <a:rPr lang="en-US" dirty="0"/>
              <a:t>Security possess a problem due to easy access to data as the resources are shared to multiple systems.</a:t>
            </a:r>
          </a:p>
          <a:p>
            <a:pPr algn="just"/>
            <a:r>
              <a:rPr lang="en-US" dirty="0"/>
              <a:t>Networking Saturation may cause a hurdle in data transfer i.e., if there is a lag in the network then the user will face a problem accessing data.</a:t>
            </a:r>
          </a:p>
          <a:p>
            <a:pPr algn="just"/>
            <a:r>
              <a:rPr lang="en-US" dirty="0"/>
              <a:t>In comparison to a single user system, the database associated with distributed systems is much more complex and challenging to manage.</a:t>
            </a:r>
          </a:p>
          <a:p>
            <a:pPr algn="just"/>
            <a:r>
              <a:rPr lang="en-US" dirty="0"/>
              <a:t>If every node in a distributed system tries to send data at once, the network may become overloaded.</a:t>
            </a:r>
          </a:p>
        </p:txBody>
      </p:sp>
      <p:sp>
        <p:nvSpPr>
          <p:cNvPr id="4" name="Date Placeholder 3">
            <a:extLst>
              <a:ext uri="{FF2B5EF4-FFF2-40B4-BE49-F238E27FC236}">
                <a16:creationId xmlns:a16="http://schemas.microsoft.com/office/drawing/2014/main" id="{43F4A8B9-FD32-1313-2F3A-E398CB31569F}"/>
              </a:ext>
            </a:extLst>
          </p:cNvPr>
          <p:cNvSpPr>
            <a:spLocks noGrp="1"/>
          </p:cNvSpPr>
          <p:nvPr>
            <p:ph type="dt" sz="half" idx="10"/>
          </p:nvPr>
        </p:nvSpPr>
        <p:spPr/>
        <p:txBody>
          <a:bodyPr/>
          <a:lstStyle/>
          <a:p>
            <a:fld id="{A9270C08-0F4A-4FF7-BF23-07DE1ED70681}" type="datetime1">
              <a:rPr lang="en-US" smtClean="0"/>
              <a:t>2/21/2024</a:t>
            </a:fld>
            <a:endParaRPr lang="en-US"/>
          </a:p>
        </p:txBody>
      </p:sp>
    </p:spTree>
    <p:extLst>
      <p:ext uri="{BB962C8B-B14F-4D97-AF65-F5344CB8AC3E}">
        <p14:creationId xmlns:p14="http://schemas.microsoft.com/office/powerpoint/2010/main" val="180084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AE099-AC0A-F475-224E-60A068CD2D3C}"/>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Applications Area of Distributed System: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D26D1EA0-E449-1E16-B838-F29D00223EB3}"/>
              </a:ext>
            </a:extLst>
          </p:cNvPr>
          <p:cNvSpPr>
            <a:spLocks noGrp="1"/>
          </p:cNvSpPr>
          <p:nvPr>
            <p:ph idx="1"/>
          </p:nvPr>
        </p:nvSpPr>
        <p:spPr/>
        <p:txBody>
          <a:bodyPr>
            <a:normAutofit fontScale="92500" lnSpcReduction="10000"/>
          </a:bodyPr>
          <a:lstStyle/>
          <a:p>
            <a:r>
              <a:rPr lang="en-US" dirty="0"/>
              <a:t>Finance and Commerce: Amazon, eBay, Online Banking, E-Commerce websites.</a:t>
            </a:r>
          </a:p>
          <a:p>
            <a:r>
              <a:rPr lang="en-US" dirty="0"/>
              <a:t>Information Society: Search Engines, Wikipedia, Social Networking, Cloud Computing.</a:t>
            </a:r>
          </a:p>
          <a:p>
            <a:r>
              <a:rPr lang="en-US" dirty="0"/>
              <a:t>Cloud Technologies: AWS, Salesforce, Microsoft Azure, SAP.</a:t>
            </a:r>
          </a:p>
          <a:p>
            <a:r>
              <a:rPr lang="en-US" dirty="0"/>
              <a:t>Entertainment: Online Gaming, Music, </a:t>
            </a:r>
            <a:r>
              <a:rPr lang="en-US" dirty="0" err="1"/>
              <a:t>youtube</a:t>
            </a:r>
            <a:r>
              <a:rPr lang="en-US" dirty="0"/>
              <a:t>.</a:t>
            </a:r>
          </a:p>
          <a:p>
            <a:r>
              <a:rPr lang="en-US" dirty="0"/>
              <a:t>Healthcare: Online patient records, Health Informatics.</a:t>
            </a:r>
          </a:p>
          <a:p>
            <a:r>
              <a:rPr lang="en-US" dirty="0"/>
              <a:t>Education: E-learning.</a:t>
            </a:r>
          </a:p>
          <a:p>
            <a:r>
              <a:rPr lang="en-US" dirty="0"/>
              <a:t>Transport and logistics: GPS, Google Maps.</a:t>
            </a:r>
          </a:p>
          <a:p>
            <a:r>
              <a:rPr lang="en-US" dirty="0"/>
              <a:t>Environment Management: Sensor technologies.</a:t>
            </a:r>
          </a:p>
        </p:txBody>
      </p:sp>
      <p:sp>
        <p:nvSpPr>
          <p:cNvPr id="4" name="Date Placeholder 3">
            <a:extLst>
              <a:ext uri="{FF2B5EF4-FFF2-40B4-BE49-F238E27FC236}">
                <a16:creationId xmlns:a16="http://schemas.microsoft.com/office/drawing/2014/main" id="{5F466A35-7F98-F9ED-EAA4-7C43682920E4}"/>
              </a:ext>
            </a:extLst>
          </p:cNvPr>
          <p:cNvSpPr>
            <a:spLocks noGrp="1"/>
          </p:cNvSpPr>
          <p:nvPr>
            <p:ph type="dt" sz="half" idx="10"/>
          </p:nvPr>
        </p:nvSpPr>
        <p:spPr/>
        <p:txBody>
          <a:bodyPr/>
          <a:lstStyle/>
          <a:p>
            <a:fld id="{E16D0807-8EDD-40A7-A394-61A32DA628B9}" type="datetime1">
              <a:rPr lang="en-US" smtClean="0"/>
              <a:t>2/21/2024</a:t>
            </a:fld>
            <a:endParaRPr lang="en-US"/>
          </a:p>
        </p:txBody>
      </p:sp>
    </p:spTree>
    <p:extLst>
      <p:ext uri="{BB962C8B-B14F-4D97-AF65-F5344CB8AC3E}">
        <p14:creationId xmlns:p14="http://schemas.microsoft.com/office/powerpoint/2010/main" val="182064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BE81-B602-F48D-1369-2C5214E9286C}"/>
              </a:ext>
            </a:extLst>
          </p:cNvPr>
          <p:cNvSpPr>
            <a:spLocks noGrp="1"/>
          </p:cNvSpPr>
          <p:nvPr>
            <p:ph type="title"/>
          </p:nvPr>
        </p:nvSpPr>
        <p:spPr/>
        <p:txBody>
          <a:bodyPr/>
          <a:lstStyle/>
          <a:p>
            <a:r>
              <a:rPr lang="en-US" b="1" i="0" dirty="0">
                <a:solidFill>
                  <a:srgbClr val="273239"/>
                </a:solidFill>
                <a:effectLst/>
                <a:latin typeface="Nunito" pitchFamily="2" charset="0"/>
              </a:rPr>
              <a:t>Challenges of Distributed Systems: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AC82359-5949-9CAB-B2C2-01B046F1BB89}"/>
              </a:ext>
            </a:extLst>
          </p:cNvPr>
          <p:cNvSpPr>
            <a:spLocks noGrp="1"/>
          </p:cNvSpPr>
          <p:nvPr>
            <p:ph idx="1"/>
          </p:nvPr>
        </p:nvSpPr>
        <p:spPr/>
        <p:txBody>
          <a:bodyPr/>
          <a:lstStyle/>
          <a:p>
            <a:r>
              <a:rPr lang="en-US" dirty="0"/>
              <a:t>Network latency: The communication network in a distributed system can introduce latency, which can affect the performance of the system.</a:t>
            </a:r>
          </a:p>
          <a:p>
            <a:r>
              <a:rPr lang="en-US" dirty="0"/>
              <a:t>Distributed coordination: Distributed systems require coordination among the nodes, which can be challenging due to the distributed nature of the system.</a:t>
            </a:r>
          </a:p>
          <a:p>
            <a:r>
              <a:rPr lang="en-US" dirty="0"/>
              <a:t>Security: Distributed systems are more vulnerable to security threats than centralized systems due to the distributed nature of the system.</a:t>
            </a:r>
          </a:p>
          <a:p>
            <a:r>
              <a:rPr lang="en-US" dirty="0"/>
              <a:t>Data consistency: Maintaining data consistency across multiple nodes in a distributed system can be challenging.</a:t>
            </a:r>
          </a:p>
        </p:txBody>
      </p:sp>
      <p:sp>
        <p:nvSpPr>
          <p:cNvPr id="4" name="Date Placeholder 3">
            <a:extLst>
              <a:ext uri="{FF2B5EF4-FFF2-40B4-BE49-F238E27FC236}">
                <a16:creationId xmlns:a16="http://schemas.microsoft.com/office/drawing/2014/main" id="{C0D104E7-49C4-FEEE-7B11-0BF883C2E660}"/>
              </a:ext>
            </a:extLst>
          </p:cNvPr>
          <p:cNvSpPr>
            <a:spLocks noGrp="1"/>
          </p:cNvSpPr>
          <p:nvPr>
            <p:ph type="dt" sz="half" idx="10"/>
          </p:nvPr>
        </p:nvSpPr>
        <p:spPr/>
        <p:txBody>
          <a:bodyPr/>
          <a:lstStyle/>
          <a:p>
            <a:fld id="{6B25205D-1FB2-4B47-8E49-7BE7A53D3D10}" type="datetime1">
              <a:rPr lang="en-US" smtClean="0"/>
              <a:t>2/21/2024</a:t>
            </a:fld>
            <a:endParaRPr lang="en-US"/>
          </a:p>
        </p:txBody>
      </p:sp>
    </p:spTree>
    <p:extLst>
      <p:ext uri="{BB962C8B-B14F-4D97-AF65-F5344CB8AC3E}">
        <p14:creationId xmlns:p14="http://schemas.microsoft.com/office/powerpoint/2010/main" val="129559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FCA52-FCBF-7307-8D68-5EFBFB449357}"/>
              </a:ext>
            </a:extLst>
          </p:cNvPr>
          <p:cNvSpPr>
            <a:spLocks noGrp="1"/>
          </p:cNvSpPr>
          <p:nvPr>
            <p:ph type="title"/>
          </p:nvPr>
        </p:nvSpPr>
        <p:spPr/>
        <p:txBody>
          <a:bodyPr/>
          <a:lstStyle/>
          <a:p>
            <a:r>
              <a:rPr lang="en-US" sz="4400" b="1" dirty="0">
                <a:solidFill>
                  <a:srgbClr val="FF0000"/>
                </a:solidFill>
                <a:effectLst/>
                <a:latin typeface="Times New Roman" panose="02020603050405020304" pitchFamily="18" charset="0"/>
                <a:ea typeface="Times New Roman" panose="02020603050405020304" pitchFamily="18" charset="0"/>
              </a:rPr>
              <a:t>Distributed System</a:t>
            </a:r>
            <a:endParaRPr lang="en-US" dirty="0"/>
          </a:p>
        </p:txBody>
      </p:sp>
      <p:sp>
        <p:nvSpPr>
          <p:cNvPr id="3" name="Content Placeholder 2">
            <a:extLst>
              <a:ext uri="{FF2B5EF4-FFF2-40B4-BE49-F238E27FC236}">
                <a16:creationId xmlns:a16="http://schemas.microsoft.com/office/drawing/2014/main" id="{FBAE0019-D499-2A76-F723-90CCF51DA6DB}"/>
              </a:ext>
            </a:extLst>
          </p:cNvPr>
          <p:cNvSpPr>
            <a:spLocks noGrp="1"/>
          </p:cNvSpPr>
          <p:nvPr>
            <p:ph idx="1"/>
          </p:nvPr>
        </p:nvSpPr>
        <p:spPr/>
        <p:txBody>
          <a:bodyPr/>
          <a:lstStyle/>
          <a:p>
            <a:pPr marL="0" marR="0" lvl="0" indent="0">
              <a:spcBef>
                <a:spcPts val="600"/>
              </a:spcBef>
              <a:spcAft>
                <a:spcPts val="0"/>
              </a:spcAft>
              <a:buNone/>
              <a:tabLst>
                <a:tab pos="228600" algn="l"/>
              </a:tabLst>
            </a:pPr>
            <a:r>
              <a:rPr lang="en-US" sz="1000" b="1" dirty="0">
                <a:solidFill>
                  <a:srgbClr val="FF0000"/>
                </a:solidFill>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mj-lt"/>
              <a:buAutoNum type="alphaLcPeriod"/>
              <a:tabLst>
                <a:tab pos="457200" algn="l"/>
              </a:tabLst>
            </a:pPr>
            <a:r>
              <a:rPr lang="en-US" sz="3600" dirty="0">
                <a:solidFill>
                  <a:srgbClr val="FF0000"/>
                </a:solidFill>
                <a:effectLst/>
                <a:ea typeface="Times New Roman" panose="02020603050405020304" pitchFamily="18" charset="0"/>
              </a:rPr>
              <a:t>Introduction and characteristics</a:t>
            </a:r>
            <a:endParaRPr lang="en-US" sz="3600" dirty="0">
              <a:effectLst/>
              <a:ea typeface="Times New Roman" panose="02020603050405020304" pitchFamily="18" charset="0"/>
            </a:endParaRPr>
          </a:p>
          <a:p>
            <a:pPr marL="742950" marR="0" lvl="1" indent="-285750">
              <a:spcBef>
                <a:spcPts val="0"/>
              </a:spcBef>
              <a:spcAft>
                <a:spcPts val="0"/>
              </a:spcAft>
              <a:buFont typeface="+mj-lt"/>
              <a:buAutoNum type="alphaLcPeriod"/>
              <a:tabLst>
                <a:tab pos="457200" algn="l"/>
              </a:tabLst>
            </a:pPr>
            <a:r>
              <a:rPr lang="en-US" sz="3600" dirty="0">
                <a:solidFill>
                  <a:srgbClr val="FF0000"/>
                </a:solidFill>
                <a:effectLst/>
                <a:ea typeface="Times New Roman" panose="02020603050405020304" pitchFamily="18" charset="0"/>
              </a:rPr>
              <a:t>Processes and processors in distributes system</a:t>
            </a:r>
            <a:endParaRPr lang="en-US" sz="3600" dirty="0">
              <a:effectLst/>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70A94A28-6E06-FCF3-003D-C64CE84F0C86}"/>
              </a:ext>
            </a:extLst>
          </p:cNvPr>
          <p:cNvSpPr>
            <a:spLocks noGrp="1"/>
          </p:cNvSpPr>
          <p:nvPr>
            <p:ph type="dt" sz="half" idx="10"/>
          </p:nvPr>
        </p:nvSpPr>
        <p:spPr/>
        <p:txBody>
          <a:bodyPr/>
          <a:lstStyle/>
          <a:p>
            <a:fld id="{962FBA06-D59E-4F81-8309-2772374E77E2}" type="datetime1">
              <a:rPr lang="en-US" smtClean="0"/>
              <a:t>2/21/2024</a:t>
            </a:fld>
            <a:endParaRPr lang="en-US"/>
          </a:p>
        </p:txBody>
      </p:sp>
    </p:spTree>
    <p:extLst>
      <p:ext uri="{BB962C8B-B14F-4D97-AF65-F5344CB8AC3E}">
        <p14:creationId xmlns:p14="http://schemas.microsoft.com/office/powerpoint/2010/main" val="6598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1C37-1C3E-85B9-49A1-521CD0813F6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BF8DA43-A4B2-9312-315F-C63BAEE517EE}"/>
              </a:ext>
            </a:extLst>
          </p:cNvPr>
          <p:cNvSpPr>
            <a:spLocks noGrp="1"/>
          </p:cNvSpPr>
          <p:nvPr>
            <p:ph idx="1"/>
          </p:nvPr>
        </p:nvSpPr>
        <p:spPr/>
        <p:txBody>
          <a:bodyPr/>
          <a:lstStyle/>
          <a:p>
            <a:pPr algn="just"/>
            <a:r>
              <a:rPr lang="en-US" dirty="0"/>
              <a:t>Distributed System is a collection of autonomous computer systems that are physically separated but are connected by a centralized computer network that is equipped with distributed system software. The autonomous computers will communicate among each system by sharing resources and files and performing the tasks assigned to them.</a:t>
            </a:r>
          </a:p>
        </p:txBody>
      </p:sp>
      <p:sp>
        <p:nvSpPr>
          <p:cNvPr id="4" name="Date Placeholder 3">
            <a:extLst>
              <a:ext uri="{FF2B5EF4-FFF2-40B4-BE49-F238E27FC236}">
                <a16:creationId xmlns:a16="http://schemas.microsoft.com/office/drawing/2014/main" id="{8A2149EA-9A1D-FBEB-8FDA-8C6C013BE6AB}"/>
              </a:ext>
            </a:extLst>
          </p:cNvPr>
          <p:cNvSpPr>
            <a:spLocks noGrp="1"/>
          </p:cNvSpPr>
          <p:nvPr>
            <p:ph type="dt" sz="half" idx="10"/>
          </p:nvPr>
        </p:nvSpPr>
        <p:spPr/>
        <p:txBody>
          <a:bodyPr/>
          <a:lstStyle/>
          <a:p>
            <a:fld id="{4175E71B-D4B7-49AA-9D7E-E7A11C7DC3AD}" type="datetime1">
              <a:rPr lang="en-US" smtClean="0"/>
              <a:t>2/21/2024</a:t>
            </a:fld>
            <a:endParaRPr lang="en-US"/>
          </a:p>
        </p:txBody>
      </p:sp>
    </p:spTree>
    <p:extLst>
      <p:ext uri="{BB962C8B-B14F-4D97-AF65-F5344CB8AC3E}">
        <p14:creationId xmlns:p14="http://schemas.microsoft.com/office/powerpoint/2010/main" val="3282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9B19-7E6E-0D46-B069-BD476A1E7EB3}"/>
              </a:ext>
            </a:extLst>
          </p:cNvPr>
          <p:cNvSpPr>
            <a:spLocks noGrp="1"/>
          </p:cNvSpPr>
          <p:nvPr>
            <p:ph type="title"/>
          </p:nvPr>
        </p:nvSpPr>
        <p:spPr/>
        <p:txBody>
          <a:bodyPr/>
          <a:lstStyle/>
          <a:p>
            <a:r>
              <a:rPr lang="en-US" b="1" i="0" dirty="0">
                <a:solidFill>
                  <a:srgbClr val="273239"/>
                </a:solidFill>
                <a:effectLst/>
                <a:latin typeface="Nunito" pitchFamily="2" charset="0"/>
              </a:rPr>
              <a:t>Types of Distributed Systems:</a:t>
            </a:r>
            <a:endParaRPr lang="en-US" dirty="0"/>
          </a:p>
        </p:txBody>
      </p:sp>
      <p:sp>
        <p:nvSpPr>
          <p:cNvPr id="3" name="Content Placeholder 2">
            <a:extLst>
              <a:ext uri="{FF2B5EF4-FFF2-40B4-BE49-F238E27FC236}">
                <a16:creationId xmlns:a16="http://schemas.microsoft.com/office/drawing/2014/main" id="{15895142-E81F-3653-2EB4-0776399E3DE5}"/>
              </a:ext>
            </a:extLst>
          </p:cNvPr>
          <p:cNvSpPr>
            <a:spLocks noGrp="1"/>
          </p:cNvSpPr>
          <p:nvPr>
            <p:ph idx="1"/>
          </p:nvPr>
        </p:nvSpPr>
        <p:spPr/>
        <p:txBody>
          <a:bodyPr/>
          <a:lstStyle/>
          <a:p>
            <a:pPr algn="just"/>
            <a:r>
              <a:rPr lang="en-US" dirty="0"/>
              <a:t>Client-server systems, the most traditional and simple type of distributed system, involve a multitude of networked computers that interact with a central server for data storage, processing or other common goal.</a:t>
            </a:r>
          </a:p>
          <a:p>
            <a:pPr algn="just"/>
            <a:r>
              <a:rPr lang="en-US" dirty="0"/>
              <a:t>Peer-to-peer networks distribute workloads among hundreds or thousands of computers all running the same software.</a:t>
            </a:r>
          </a:p>
          <a:p>
            <a:pPr algn="just"/>
            <a:r>
              <a:rPr lang="en-US" dirty="0"/>
              <a:t>Cell phone networks are an advanced distributed system, sharing workloads among handsets, switching systems and internet-based devices.</a:t>
            </a:r>
          </a:p>
        </p:txBody>
      </p:sp>
      <p:sp>
        <p:nvSpPr>
          <p:cNvPr id="4" name="Date Placeholder 3">
            <a:extLst>
              <a:ext uri="{FF2B5EF4-FFF2-40B4-BE49-F238E27FC236}">
                <a16:creationId xmlns:a16="http://schemas.microsoft.com/office/drawing/2014/main" id="{73BD967A-8296-267D-B8CB-F56C47A0C56B}"/>
              </a:ext>
            </a:extLst>
          </p:cNvPr>
          <p:cNvSpPr>
            <a:spLocks noGrp="1"/>
          </p:cNvSpPr>
          <p:nvPr>
            <p:ph type="dt" sz="half" idx="10"/>
          </p:nvPr>
        </p:nvSpPr>
        <p:spPr/>
        <p:txBody>
          <a:bodyPr/>
          <a:lstStyle/>
          <a:p>
            <a:fld id="{615445BE-2EAF-43C6-BE71-B1507FB516CA}" type="datetime1">
              <a:rPr lang="en-US" smtClean="0"/>
              <a:t>2/21/2024</a:t>
            </a:fld>
            <a:endParaRPr lang="en-US"/>
          </a:p>
        </p:txBody>
      </p:sp>
    </p:spTree>
    <p:extLst>
      <p:ext uri="{BB962C8B-B14F-4D97-AF65-F5344CB8AC3E}">
        <p14:creationId xmlns:p14="http://schemas.microsoft.com/office/powerpoint/2010/main" val="1654416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FB16-FCD2-CBC3-E862-F02FF08C4038}"/>
              </a:ext>
            </a:extLst>
          </p:cNvPr>
          <p:cNvSpPr>
            <a:spLocks noGrp="1"/>
          </p:cNvSpPr>
          <p:nvPr>
            <p:ph type="title"/>
          </p:nvPr>
        </p:nvSpPr>
        <p:spPr/>
        <p:txBody>
          <a:bodyPr/>
          <a:lstStyle/>
          <a:p>
            <a:r>
              <a:rPr lang="en-US" b="1" i="0" dirty="0">
                <a:solidFill>
                  <a:srgbClr val="273239"/>
                </a:solidFill>
                <a:effectLst/>
                <a:latin typeface="Nunito" pitchFamily="2" charset="0"/>
              </a:rPr>
              <a:t>Example of Distributed System:</a:t>
            </a:r>
            <a:endParaRPr lang="en-US" dirty="0"/>
          </a:p>
        </p:txBody>
      </p:sp>
      <p:sp>
        <p:nvSpPr>
          <p:cNvPr id="3" name="Content Placeholder 2">
            <a:extLst>
              <a:ext uri="{FF2B5EF4-FFF2-40B4-BE49-F238E27FC236}">
                <a16:creationId xmlns:a16="http://schemas.microsoft.com/office/drawing/2014/main" id="{FE676F43-EAA3-2DA6-26F6-946946F62AFE}"/>
              </a:ext>
            </a:extLst>
          </p:cNvPr>
          <p:cNvSpPr>
            <a:spLocks noGrp="1"/>
          </p:cNvSpPr>
          <p:nvPr>
            <p:ph idx="1"/>
          </p:nvPr>
        </p:nvSpPr>
        <p:spPr/>
        <p:txBody>
          <a:bodyPr/>
          <a:lstStyle/>
          <a:p>
            <a:pPr algn="just"/>
            <a:r>
              <a:rPr lang="en-US" dirty="0"/>
              <a:t>Any Social Media can have its Centralized Computer Network as its Headquarters and computer systems that can be accessed by any user and using their services will be the Autonomous Systems in the Distributed System Architecture.</a:t>
            </a:r>
          </a:p>
        </p:txBody>
      </p:sp>
      <p:sp>
        <p:nvSpPr>
          <p:cNvPr id="4" name="Date Placeholder 3">
            <a:extLst>
              <a:ext uri="{FF2B5EF4-FFF2-40B4-BE49-F238E27FC236}">
                <a16:creationId xmlns:a16="http://schemas.microsoft.com/office/drawing/2014/main" id="{5CE8312E-08A4-6908-5DE9-3C6B2B8A8312}"/>
              </a:ext>
            </a:extLst>
          </p:cNvPr>
          <p:cNvSpPr>
            <a:spLocks noGrp="1"/>
          </p:cNvSpPr>
          <p:nvPr>
            <p:ph type="dt" sz="half" idx="10"/>
          </p:nvPr>
        </p:nvSpPr>
        <p:spPr/>
        <p:txBody>
          <a:bodyPr/>
          <a:lstStyle/>
          <a:p>
            <a:fld id="{0BB391DC-7B96-4647-914A-80DD3932AF12}" type="datetime1">
              <a:rPr lang="en-US" smtClean="0"/>
              <a:t>2/21/2024</a:t>
            </a:fld>
            <a:endParaRPr lang="en-US"/>
          </a:p>
        </p:txBody>
      </p:sp>
    </p:spTree>
    <p:extLst>
      <p:ext uri="{BB962C8B-B14F-4D97-AF65-F5344CB8AC3E}">
        <p14:creationId xmlns:p14="http://schemas.microsoft.com/office/powerpoint/2010/main" val="1819499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BCA1BB-DF0C-F893-9C82-A2100664343A}"/>
              </a:ext>
            </a:extLst>
          </p:cNvPr>
          <p:cNvPicPr>
            <a:picLocks noChangeAspect="1"/>
          </p:cNvPicPr>
          <p:nvPr/>
        </p:nvPicPr>
        <p:blipFill>
          <a:blip r:embed="rId2"/>
          <a:stretch>
            <a:fillRect/>
          </a:stretch>
        </p:blipFill>
        <p:spPr>
          <a:xfrm>
            <a:off x="1327241" y="924233"/>
            <a:ext cx="10111872" cy="4286864"/>
          </a:xfrm>
          <a:prstGeom prst="rect">
            <a:avLst/>
          </a:prstGeom>
        </p:spPr>
      </p:pic>
      <p:sp>
        <p:nvSpPr>
          <p:cNvPr id="5" name="Date Placeholder 4">
            <a:extLst>
              <a:ext uri="{FF2B5EF4-FFF2-40B4-BE49-F238E27FC236}">
                <a16:creationId xmlns:a16="http://schemas.microsoft.com/office/drawing/2014/main" id="{DD1ED18F-579A-7D98-D32E-2D7AAC5F3968}"/>
              </a:ext>
            </a:extLst>
          </p:cNvPr>
          <p:cNvSpPr>
            <a:spLocks noGrp="1"/>
          </p:cNvSpPr>
          <p:nvPr>
            <p:ph type="dt" sz="half" idx="10"/>
          </p:nvPr>
        </p:nvSpPr>
        <p:spPr/>
        <p:txBody>
          <a:bodyPr/>
          <a:lstStyle/>
          <a:p>
            <a:fld id="{4ACEDA60-55E6-4037-9BD8-A0E98E74946E}" type="datetime1">
              <a:rPr lang="en-US" smtClean="0"/>
              <a:t>2/21/2024</a:t>
            </a:fld>
            <a:endParaRPr lang="en-US"/>
          </a:p>
        </p:txBody>
      </p:sp>
    </p:spTree>
    <p:extLst>
      <p:ext uri="{BB962C8B-B14F-4D97-AF65-F5344CB8AC3E}">
        <p14:creationId xmlns:p14="http://schemas.microsoft.com/office/powerpoint/2010/main" val="3298451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545CA-CDC6-35F8-31E3-40FA8E9D38DF}"/>
              </a:ext>
            </a:extLst>
          </p:cNvPr>
          <p:cNvSpPr>
            <a:spLocks noGrp="1"/>
          </p:cNvSpPr>
          <p:nvPr>
            <p:ph idx="1"/>
          </p:nvPr>
        </p:nvSpPr>
        <p:spPr>
          <a:xfrm>
            <a:off x="838200" y="88490"/>
            <a:ext cx="10515600" cy="6088473"/>
          </a:xfrm>
        </p:spPr>
        <p:txBody>
          <a:bodyPr/>
          <a:lstStyle/>
          <a:p>
            <a:pPr marL="0" indent="0">
              <a:buNone/>
            </a:pPr>
            <a:r>
              <a:rPr lang="en-US" dirty="0"/>
              <a:t>Distributed System Software: This Software enables computers to coordinate their activities and to share the resources such as Hardware, Software, Data, etc.</a:t>
            </a:r>
          </a:p>
          <a:p>
            <a:pPr marL="0" indent="0">
              <a:buNone/>
            </a:pPr>
            <a:r>
              <a:rPr lang="en-US" dirty="0"/>
              <a:t>Database: It is used to store the processed data that are processed by each Node/System of the Distributed systems that are connected to the                      Centralized network.</a:t>
            </a:r>
          </a:p>
          <a:p>
            <a:pPr marL="0" indent="0">
              <a:buNone/>
            </a:pPr>
            <a:endParaRPr lang="en-US" dirty="0"/>
          </a:p>
        </p:txBody>
      </p:sp>
      <p:pic>
        <p:nvPicPr>
          <p:cNvPr id="4" name="Picture 3">
            <a:extLst>
              <a:ext uri="{FF2B5EF4-FFF2-40B4-BE49-F238E27FC236}">
                <a16:creationId xmlns:a16="http://schemas.microsoft.com/office/drawing/2014/main" id="{622C3399-0FA7-A37A-FCF6-4D6EB0D129DD}"/>
              </a:ext>
            </a:extLst>
          </p:cNvPr>
          <p:cNvPicPr>
            <a:picLocks noChangeAspect="1"/>
          </p:cNvPicPr>
          <p:nvPr/>
        </p:nvPicPr>
        <p:blipFill>
          <a:blip r:embed="rId2"/>
          <a:stretch>
            <a:fillRect/>
          </a:stretch>
        </p:blipFill>
        <p:spPr>
          <a:xfrm>
            <a:off x="4301767" y="2199047"/>
            <a:ext cx="5766466" cy="3787336"/>
          </a:xfrm>
          <a:prstGeom prst="rect">
            <a:avLst/>
          </a:prstGeom>
        </p:spPr>
      </p:pic>
      <p:sp>
        <p:nvSpPr>
          <p:cNvPr id="5" name="Date Placeholder 4">
            <a:extLst>
              <a:ext uri="{FF2B5EF4-FFF2-40B4-BE49-F238E27FC236}">
                <a16:creationId xmlns:a16="http://schemas.microsoft.com/office/drawing/2014/main" id="{8F105A73-E7FA-7027-201B-F561D65BCE36}"/>
              </a:ext>
            </a:extLst>
          </p:cNvPr>
          <p:cNvSpPr>
            <a:spLocks noGrp="1"/>
          </p:cNvSpPr>
          <p:nvPr>
            <p:ph type="dt" sz="half" idx="10"/>
          </p:nvPr>
        </p:nvSpPr>
        <p:spPr/>
        <p:txBody>
          <a:bodyPr/>
          <a:lstStyle/>
          <a:p>
            <a:fld id="{D0BECFFB-85DC-4E54-A06F-B6D7E2CD9B5B}" type="datetime1">
              <a:rPr lang="en-US" smtClean="0"/>
              <a:t>2/21/2024</a:t>
            </a:fld>
            <a:endParaRPr lang="en-US"/>
          </a:p>
        </p:txBody>
      </p:sp>
    </p:spTree>
    <p:extLst>
      <p:ext uri="{BB962C8B-B14F-4D97-AF65-F5344CB8AC3E}">
        <p14:creationId xmlns:p14="http://schemas.microsoft.com/office/powerpoint/2010/main" val="944125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84F11-8D1D-4552-2C22-DAE72AFBC492}"/>
              </a:ext>
            </a:extLst>
          </p:cNvPr>
          <p:cNvSpPr>
            <a:spLocks noGrp="1"/>
          </p:cNvSpPr>
          <p:nvPr>
            <p:ph idx="1"/>
          </p:nvPr>
        </p:nvSpPr>
        <p:spPr>
          <a:xfrm>
            <a:off x="769374" y="812903"/>
            <a:ext cx="10515600" cy="5322426"/>
          </a:xfrm>
        </p:spPr>
        <p:txBody>
          <a:bodyPr>
            <a:normAutofit fontScale="92500" lnSpcReduction="20000"/>
          </a:bodyPr>
          <a:lstStyle/>
          <a:p>
            <a:pPr algn="just"/>
            <a:r>
              <a:rPr lang="en-US" dirty="0"/>
              <a:t>As we can see that each Autonomous System has a common Application that can have its own data that is shared by the Centralized Database System.</a:t>
            </a:r>
          </a:p>
          <a:p>
            <a:pPr algn="just"/>
            <a:r>
              <a:rPr lang="en-US" dirty="0"/>
              <a:t>To Transfer the Data to Autonomous Systems, Centralized System should be having a Middleware Service and should be connected to a Network.</a:t>
            </a:r>
          </a:p>
          <a:p>
            <a:pPr algn="just"/>
            <a:r>
              <a:rPr lang="en-US" dirty="0"/>
              <a:t>Middleware Services enable some services which are not present in the local systems or centralized system default by acting as an interface between the Centralized System and the local systems. By using components of Middleware Services systems communicate and manage data.</a:t>
            </a:r>
          </a:p>
          <a:p>
            <a:pPr algn="just"/>
            <a:r>
              <a:rPr lang="en-US" dirty="0"/>
              <a:t>The Data which is been transferred through the database will be divided into segments or modules and shared with Autonomous systems for processing.</a:t>
            </a:r>
          </a:p>
          <a:p>
            <a:pPr algn="just"/>
            <a:r>
              <a:rPr lang="en-US" dirty="0"/>
              <a:t>The Data will be processed and then will be transferred to the Centralized system through the network and will be stored in the database.</a:t>
            </a:r>
          </a:p>
        </p:txBody>
      </p:sp>
      <p:sp>
        <p:nvSpPr>
          <p:cNvPr id="4" name="Date Placeholder 3">
            <a:extLst>
              <a:ext uri="{FF2B5EF4-FFF2-40B4-BE49-F238E27FC236}">
                <a16:creationId xmlns:a16="http://schemas.microsoft.com/office/drawing/2014/main" id="{8BF493EB-CD85-BD15-9A15-208A68AC7F99}"/>
              </a:ext>
            </a:extLst>
          </p:cNvPr>
          <p:cNvSpPr>
            <a:spLocks noGrp="1"/>
          </p:cNvSpPr>
          <p:nvPr>
            <p:ph type="dt" sz="half" idx="10"/>
          </p:nvPr>
        </p:nvSpPr>
        <p:spPr/>
        <p:txBody>
          <a:bodyPr/>
          <a:lstStyle/>
          <a:p>
            <a:fld id="{168DA94D-6106-4F73-AE82-6FA82C34E394}" type="datetime1">
              <a:rPr lang="en-US" smtClean="0"/>
              <a:t>2/21/2024</a:t>
            </a:fld>
            <a:endParaRPr lang="en-US"/>
          </a:p>
        </p:txBody>
      </p:sp>
    </p:spTree>
    <p:extLst>
      <p:ext uri="{BB962C8B-B14F-4D97-AF65-F5344CB8AC3E}">
        <p14:creationId xmlns:p14="http://schemas.microsoft.com/office/powerpoint/2010/main" val="216596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6C8E-CF65-D28C-1B13-BFB7DA707FDE}"/>
              </a:ext>
            </a:extLst>
          </p:cNvPr>
          <p:cNvSpPr>
            <a:spLocks noGrp="1"/>
          </p:cNvSpPr>
          <p:nvPr>
            <p:ph type="title"/>
          </p:nvPr>
        </p:nvSpPr>
        <p:spPr/>
        <p:txBody>
          <a:bodyPr/>
          <a:lstStyle/>
          <a:p>
            <a:r>
              <a:rPr lang="en-US" b="1" i="0" dirty="0">
                <a:solidFill>
                  <a:srgbClr val="273239"/>
                </a:solidFill>
                <a:effectLst/>
                <a:latin typeface="Nunito" pitchFamily="2" charset="0"/>
              </a:rPr>
              <a:t>Characteristics of Distributed System:</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A9A2A68-57D6-6EAC-6CF9-370306A230D9}"/>
              </a:ext>
            </a:extLst>
          </p:cNvPr>
          <p:cNvSpPr>
            <a:spLocks noGrp="1"/>
          </p:cNvSpPr>
          <p:nvPr>
            <p:ph idx="1"/>
          </p:nvPr>
        </p:nvSpPr>
        <p:spPr/>
        <p:txBody>
          <a:bodyPr/>
          <a:lstStyle/>
          <a:p>
            <a:pPr algn="just"/>
            <a:r>
              <a:rPr lang="en-US" dirty="0"/>
              <a:t>Resource Sharing: It is the ability to use any Hardware, Software, or Data anywhere in the System.</a:t>
            </a:r>
          </a:p>
          <a:p>
            <a:pPr algn="just"/>
            <a:r>
              <a:rPr lang="en-US" dirty="0"/>
              <a:t>Openness: It is concerned with Extensions and improvements in the system (i.e., How openly the software is developed and shared with                                others)</a:t>
            </a:r>
          </a:p>
          <a:p>
            <a:pPr algn="just"/>
            <a:r>
              <a:rPr lang="en-US" dirty="0"/>
              <a:t>Concurrency: It is naturally present in Distributed Systems, that deal with the same activity or functionality that can be performed by separate users who are in remote locations. Every local system has its independent Operating Systems and Resources.</a:t>
            </a:r>
          </a:p>
        </p:txBody>
      </p:sp>
      <p:sp>
        <p:nvSpPr>
          <p:cNvPr id="4" name="Date Placeholder 3">
            <a:extLst>
              <a:ext uri="{FF2B5EF4-FFF2-40B4-BE49-F238E27FC236}">
                <a16:creationId xmlns:a16="http://schemas.microsoft.com/office/drawing/2014/main" id="{C7663383-D9DC-D90D-D0DF-1D376D60FBF4}"/>
              </a:ext>
            </a:extLst>
          </p:cNvPr>
          <p:cNvSpPr>
            <a:spLocks noGrp="1"/>
          </p:cNvSpPr>
          <p:nvPr>
            <p:ph type="dt" sz="half" idx="10"/>
          </p:nvPr>
        </p:nvSpPr>
        <p:spPr/>
        <p:txBody>
          <a:bodyPr/>
          <a:lstStyle/>
          <a:p>
            <a:fld id="{584BA31B-AC62-4686-8F70-6C3712936C8D}" type="datetime1">
              <a:rPr lang="en-US" smtClean="0"/>
              <a:t>2/21/2024</a:t>
            </a:fld>
            <a:endParaRPr lang="en-US"/>
          </a:p>
        </p:txBody>
      </p:sp>
    </p:spTree>
    <p:extLst>
      <p:ext uri="{BB962C8B-B14F-4D97-AF65-F5344CB8AC3E}">
        <p14:creationId xmlns:p14="http://schemas.microsoft.com/office/powerpoint/2010/main" val="2182684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996</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Nunito</vt:lpstr>
      <vt:lpstr>Times New Roman</vt:lpstr>
      <vt:lpstr>Office Theme</vt:lpstr>
      <vt:lpstr>Distributed System</vt:lpstr>
      <vt:lpstr>Distributed System</vt:lpstr>
      <vt:lpstr>Introduction</vt:lpstr>
      <vt:lpstr>Types of Distributed Systems:</vt:lpstr>
      <vt:lpstr>Example of Distributed System:</vt:lpstr>
      <vt:lpstr>PowerPoint Presentation</vt:lpstr>
      <vt:lpstr>PowerPoint Presentation</vt:lpstr>
      <vt:lpstr>PowerPoint Presentation</vt:lpstr>
      <vt:lpstr>Characteristics of Distributed System: </vt:lpstr>
      <vt:lpstr>PowerPoint Presentation</vt:lpstr>
      <vt:lpstr>Advantages of Distributed System: </vt:lpstr>
      <vt:lpstr>Disadvantages of Distributed System: </vt:lpstr>
      <vt:lpstr>Applications Area of Distributed System: </vt:lpstr>
      <vt:lpstr>Challenges of Distributed Systems: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dc:title>
  <dc:creator>Suvash Gautam</dc:creator>
  <cp:lastModifiedBy>Suvash Gautam</cp:lastModifiedBy>
  <cp:revision>3</cp:revision>
  <dcterms:created xsi:type="dcterms:W3CDTF">2024-02-21T14:48:55Z</dcterms:created>
  <dcterms:modified xsi:type="dcterms:W3CDTF">2024-02-21T14:59:55Z</dcterms:modified>
</cp:coreProperties>
</file>