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99" r:id="rId7"/>
    <p:sldId id="300" r:id="rId8"/>
    <p:sldId id="263" r:id="rId9"/>
    <p:sldId id="282" r:id="rId10"/>
    <p:sldId id="293" r:id="rId11"/>
    <p:sldId id="294" r:id="rId12"/>
    <p:sldId id="295" r:id="rId13"/>
    <p:sldId id="296" r:id="rId14"/>
    <p:sldId id="289" r:id="rId15"/>
    <p:sldId id="290" r:id="rId16"/>
    <p:sldId id="291" r:id="rId17"/>
    <p:sldId id="292" r:id="rId18"/>
    <p:sldId id="264" r:id="rId19"/>
    <p:sldId id="265" r:id="rId20"/>
    <p:sldId id="266" r:id="rId21"/>
    <p:sldId id="297" r:id="rId22"/>
    <p:sldId id="298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301" r:id="rId36"/>
    <p:sldId id="302" r:id="rId37"/>
    <p:sldId id="284" r:id="rId38"/>
    <p:sldId id="280" r:id="rId39"/>
    <p:sldId id="283" r:id="rId40"/>
    <p:sldId id="303" r:id="rId41"/>
    <p:sldId id="304" r:id="rId42"/>
    <p:sldId id="305" r:id="rId43"/>
    <p:sldId id="30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71" d="100"/>
          <a:sy n="71" d="100"/>
        </p:scale>
        <p:origin x="1886" y="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4795-A029-1763-C0EE-511A2F60F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1B3D7-D1F3-36A0-41F0-90C9F1139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52872-A17C-E6F9-3E6D-82E1066F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D7C-FCB9-4CAE-AF22-F28379A9F4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89579-B5B6-AE26-2511-48EAFEC0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B6D1F-A90C-3ED6-6AEE-F760A0B7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BF14-A63A-445C-9EE7-796A227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9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61D3-9BA8-905E-4492-E003D37C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07D6A-3E4A-A00D-B110-1C3EAE86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599F-6DEC-33DF-5307-3851457D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D7C-FCB9-4CAE-AF22-F28379A9F4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CEC8F-6027-2312-0023-A051B2A2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F1A5C-2FC2-B91E-2CF0-60B7F177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BF14-A63A-445C-9EE7-796A227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BECD54-88D8-0246-F85B-20012BFC0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C3570-0B23-492F-4E81-AAC0CC4D0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01CC-AF5E-82A0-A06F-71DC4D8E5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D7C-FCB9-4CAE-AF22-F28379A9F4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7BDA8-E2F7-35E3-C5D5-B2EE791E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889EC-C603-6177-E751-1DC71C8D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BF14-A63A-445C-9EE7-796A227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8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B69B-7D42-B657-E29B-916167DF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6A23-E2AC-2B78-1461-25505F8A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51995-A09F-097A-A1F1-66AD1BD8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D7C-FCB9-4CAE-AF22-F28379A9F4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A351D-A1C6-3722-7E20-0E5307D9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38C2-B92D-E318-EF68-176AEAB4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BF14-A63A-445C-9EE7-796A227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345A-2C50-677C-F147-673DF253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D34A2-150A-A15F-6409-9A1D310C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1DDDD-773A-0EC3-477B-84C0A730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D7C-FCB9-4CAE-AF22-F28379A9F4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B1748-D1ED-6C9C-E27C-02DC13F4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AA4DC-5875-4F7F-6ECF-6E2BED17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BF14-A63A-445C-9EE7-796A227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60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E218-676D-6A20-06A4-C7F200C7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9C0-0C43-EABD-0C22-C7F418BA9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36F97-8F0C-D04F-A719-7537CC265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4C99D-D8C1-BDFC-D61E-8E0AB9C6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D7C-FCB9-4CAE-AF22-F28379A9F4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A9B7D-7171-B1AD-08CF-9BAE9F204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8C1C7-E360-49F3-EA96-8A2FC8CE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BF14-A63A-445C-9EE7-796A227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0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99B6-1D80-3D38-578F-66515A16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5FF37-1904-3E72-30D7-835241D08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08BFA-E71D-5746-0294-A35E5120F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83923-0979-28E8-8B9B-BC7ACE063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270C7-B94E-5599-9050-12A03C8D7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7D61F-0BF8-210A-2137-DD56D06A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D7C-FCB9-4CAE-AF22-F28379A9F4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0AF2D-3FD6-7A86-24C1-F3E21BF4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05F4E-3889-7899-C5BC-405C4881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BF14-A63A-445C-9EE7-796A227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3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C5A4C-F2BB-6486-C543-05049A14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5422B-6EFE-7642-35ED-0AC3C2DB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D7C-FCB9-4CAE-AF22-F28379A9F4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51AEB-55D1-C166-59C8-8B294270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EA48E-A057-AEEF-ADC0-24AB9762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BF14-A63A-445C-9EE7-796A227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B0B24-4AB0-A105-9C9E-3C4F11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D7C-FCB9-4CAE-AF22-F28379A9F4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F946C-0EFA-00D5-0AC1-557CA3A6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FB521-09F6-3950-7C96-13CDCD31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BF14-A63A-445C-9EE7-796A227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3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104F-6303-3AD0-D7D0-64821C448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56EB-1B5E-3E1A-29C3-2BBD3548D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50DAC-739E-3F97-B65E-E2790B346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88DC8-D7A9-F55E-5CA0-2B6DB059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D7C-FCB9-4CAE-AF22-F28379A9F4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B746B-915C-E0FB-9D2F-1290EE3F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D2D4A-22FE-1B39-373D-3600A317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BF14-A63A-445C-9EE7-796A227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4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E010-F631-7F78-0873-9F240C20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94346-6592-D3AE-1643-2C75A0919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ABDB2-612C-94F8-666A-FC895EBA3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DA04D-A0C5-8125-69DD-944CC7C0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1D7C-FCB9-4CAE-AF22-F28379A9F4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988FD-9264-D005-CD55-6189B383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C8C25-5249-9DBD-A250-778136DB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BF14-A63A-445C-9EE7-796A227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54066-DB4A-953D-C883-858E9B4D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6DB5E-4121-183B-6747-B14F10C08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855E9-46BC-5A84-27AE-1551644DB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61D7C-FCB9-4CAE-AF22-F28379A9F43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54E28-6A10-742C-FC5C-891F7D06D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C0030-8F46-C464-D1B8-CE39749B2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BF14-A63A-445C-9EE7-796A227A7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4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1943-589C-8F55-777E-18B516F1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Topic : Concepts of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F6760-8EA5-C238-395C-18096EB39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simulation?</a:t>
            </a:r>
          </a:p>
          <a:p>
            <a:r>
              <a:rPr lang="en-US" dirty="0"/>
              <a:t>What is system?</a:t>
            </a:r>
          </a:p>
          <a:p>
            <a:r>
              <a:rPr lang="en-US" dirty="0"/>
              <a:t>System environment?(Components of system, types of system environment)</a:t>
            </a:r>
          </a:p>
          <a:p>
            <a:r>
              <a:rPr lang="en-US" dirty="0"/>
              <a:t>Continuous vs discrete systems?</a:t>
            </a:r>
          </a:p>
          <a:p>
            <a:r>
              <a:rPr lang="en-US" dirty="0"/>
              <a:t>Real Time Simulation</a:t>
            </a:r>
          </a:p>
          <a:p>
            <a:r>
              <a:rPr lang="en-US" dirty="0"/>
              <a:t>Model of a system(Types of system model)</a:t>
            </a:r>
          </a:p>
          <a:p>
            <a:r>
              <a:rPr lang="en-US" dirty="0"/>
              <a:t>Steps in simulation study</a:t>
            </a:r>
          </a:p>
          <a:p>
            <a:r>
              <a:rPr lang="en-US" dirty="0"/>
              <a:t>Advantage of simulation</a:t>
            </a:r>
          </a:p>
          <a:p>
            <a:r>
              <a:rPr lang="en-US" dirty="0"/>
              <a:t>Limitations/disadvantage</a:t>
            </a:r>
          </a:p>
          <a:p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319978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6836F6-A2BB-9091-C72F-3B93A5B5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System Environment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4F2817-BB20-79DF-E0EA-D39CC1B94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800" dirty="0"/>
              <a:t>The external components which interact with the system and produce necessary changes are said to constitute the system environment.</a:t>
            </a:r>
          </a:p>
        </p:txBody>
      </p:sp>
    </p:spTree>
    <p:extLst>
      <p:ext uri="{BB962C8B-B14F-4D97-AF65-F5344CB8AC3E}">
        <p14:creationId xmlns:p14="http://schemas.microsoft.com/office/powerpoint/2010/main" val="36594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B7E6-A281-4896-B336-2BB4A812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960"/>
            <a:ext cx="10515600" cy="4973003"/>
          </a:xfrm>
        </p:spPr>
        <p:txBody>
          <a:bodyPr/>
          <a:lstStyle/>
          <a:p>
            <a:r>
              <a:rPr lang="en-US" sz="2800" dirty="0"/>
              <a:t>Ex: In a factory system, the factors controlling arrival of orders may be considered to be outside the factory but yet a part of the system environment. When, we consider the demand and supply of goods, there is certainly a relationship between the factory output and arrival of orders. The relationship is considered as an activity of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77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4244ED-A4A1-0179-8E3F-513FA5EF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Types of system environment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D1C2FF-F9AC-47ED-B243-B450D5BA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Endogenous system</a:t>
            </a:r>
            <a:r>
              <a:rPr lang="en-US" dirty="0"/>
              <a:t>: The term endogenous is used to describe activities and events occurring within a system. Ex: Drawing a cash in a bank.</a:t>
            </a:r>
          </a:p>
          <a:p>
            <a:endParaRPr lang="en-US" dirty="0"/>
          </a:p>
          <a:p>
            <a:r>
              <a:rPr lang="en-US" b="1" dirty="0"/>
              <a:t>Exogenous system:</a:t>
            </a:r>
            <a:r>
              <a:rPr lang="en-US" dirty="0"/>
              <a:t> The term exogenous is used to describe activities and events in the environment that affect the </a:t>
            </a:r>
            <a:r>
              <a:rPr lang="en-US" dirty="0" err="1"/>
              <a:t>system.EX:Arrival</a:t>
            </a:r>
            <a:r>
              <a:rPr lang="en-US" dirty="0"/>
              <a:t> of customers.</a:t>
            </a:r>
          </a:p>
          <a:p>
            <a:r>
              <a:rPr lang="en-US" b="1" dirty="0"/>
              <a:t>Closed System: </a:t>
            </a:r>
            <a:r>
              <a:rPr lang="en-US" dirty="0"/>
              <a:t>A system for which there is no exogenous(No External) activity and event is said to be a </a:t>
            </a:r>
            <a:r>
              <a:rPr lang="en-US" dirty="0" err="1"/>
              <a:t>closed.Ex:Water</a:t>
            </a:r>
            <a:r>
              <a:rPr lang="en-US" dirty="0"/>
              <a:t> in an insulated flask.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53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4EE4-A42B-185E-E043-AA0713DB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Open System: </a:t>
            </a:r>
            <a:r>
              <a:rPr lang="en-US" dirty="0"/>
              <a:t>A system for which there is </a:t>
            </a:r>
            <a:r>
              <a:rPr lang="en-US" b="1" dirty="0"/>
              <a:t>exogenous</a:t>
            </a:r>
            <a:r>
              <a:rPr lang="en-US" dirty="0"/>
              <a:t> (External) activity and event is said to be a open. Ex: Bank system.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385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5961-D325-7B6D-5A4E-2016E79D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Discrete system vs Continuous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3740-7C58-B6FB-9DDC-D2B8DA36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Discrete System: </a:t>
            </a:r>
            <a:r>
              <a:rPr lang="en-US" dirty="0"/>
              <a:t> A discrete system is one in which the state  variable(s) change only at a discrete set of points in time.</a:t>
            </a:r>
          </a:p>
          <a:p>
            <a:r>
              <a:rPr lang="en-US" dirty="0"/>
              <a:t>So, A discrete system is one for which the state variables changes instantaneously (immediately) at separate point of </a:t>
            </a:r>
            <a:r>
              <a:rPr lang="en-US" dirty="0" err="1"/>
              <a:t>time.E.g</a:t>
            </a:r>
            <a:r>
              <a:rPr lang="en-US" dirty="0"/>
              <a:t>. Factory System, Bank System.</a:t>
            </a:r>
          </a:p>
        </p:txBody>
      </p:sp>
    </p:spTree>
    <p:extLst>
      <p:ext uri="{BB962C8B-B14F-4D97-AF65-F5344CB8AC3E}">
        <p14:creationId xmlns:p14="http://schemas.microsoft.com/office/powerpoint/2010/main" val="188509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B870-B3D5-8BB2-76D2-BD110E24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lang="en-US" b="1" dirty="0"/>
              <a:t> Discrete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410BD4-69D7-4EE6-F88D-390A678C4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1" t="24044" r="19748" b="15117"/>
          <a:stretch/>
        </p:blipFill>
        <p:spPr>
          <a:xfrm>
            <a:off x="1066799" y="1523048"/>
            <a:ext cx="7956123" cy="4481512"/>
          </a:xfrm>
        </p:spPr>
      </p:pic>
    </p:spTree>
    <p:extLst>
      <p:ext uri="{BB962C8B-B14F-4D97-AF65-F5344CB8AC3E}">
        <p14:creationId xmlns:p14="http://schemas.microsoft.com/office/powerpoint/2010/main" val="499239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946D-ACE2-0739-21BC-C75420C2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4DB1-51C4-3431-F3BA-82B4BD6B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continuous system is one which the state variable(s) change continuously over time.</a:t>
            </a:r>
          </a:p>
          <a:p>
            <a:endParaRPr lang="en-US" dirty="0"/>
          </a:p>
          <a:p>
            <a:r>
              <a:rPr lang="en-US" dirty="0"/>
              <a:t>i.e. A continuous System is one for which the state variables changes continuously with respect to time. E.g. Head of Water behind the dam.</a:t>
            </a:r>
          </a:p>
        </p:txBody>
      </p:sp>
    </p:spTree>
    <p:extLst>
      <p:ext uri="{BB962C8B-B14F-4D97-AF65-F5344CB8AC3E}">
        <p14:creationId xmlns:p14="http://schemas.microsoft.com/office/powerpoint/2010/main" val="411404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6A05-EA66-E306-8CA0-FE50A7DF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Continuous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5A26CF-C277-B718-E31B-BC6481CB8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" t="30192" r="20450" b="17272"/>
          <a:stretch/>
        </p:blipFill>
        <p:spPr>
          <a:xfrm>
            <a:off x="1174041" y="2011681"/>
            <a:ext cx="9843918" cy="3916680"/>
          </a:xfrm>
        </p:spPr>
      </p:pic>
    </p:spTree>
    <p:extLst>
      <p:ext uri="{BB962C8B-B14F-4D97-AF65-F5344CB8AC3E}">
        <p14:creationId xmlns:p14="http://schemas.microsoft.com/office/powerpoint/2010/main" val="4038549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E7E5-4C7D-4C6C-A65F-15F8B9C5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3C7D4-7C62-C419-1D2F-B3383E08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time </a:t>
            </a:r>
            <a:r>
              <a:rPr lang="en-US" dirty="0" err="1"/>
              <a:t>simulatipn</a:t>
            </a:r>
            <a:r>
              <a:rPr lang="en-US" dirty="0"/>
              <a:t> refers to a computer model of a physical system that can execute at the same rate as actual “Wall clock” time.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other words, the computer model runs at the same rate as the actual physical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example: if a tank takes 10 minutes to fill in the real world, the simulation would take 10 minutes as well.</a:t>
            </a:r>
          </a:p>
        </p:txBody>
      </p:sp>
    </p:spTree>
    <p:extLst>
      <p:ext uri="{BB962C8B-B14F-4D97-AF65-F5344CB8AC3E}">
        <p14:creationId xmlns:p14="http://schemas.microsoft.com/office/powerpoint/2010/main" val="1185550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1D1A-469D-024B-3E69-F8BCF79D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F54A-287E-0680-12E6-BE0740ECF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is defined as a representation of a system for the purpose of studying the system.</a:t>
            </a:r>
          </a:p>
          <a:p>
            <a:r>
              <a:rPr lang="en-US" dirty="0"/>
              <a:t>It is simplification of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7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0C73-81F9-FDE2-BD1B-76371FF3A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simulation?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EB55-48FD-74E6-0A93-32D01786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Simulation is the imitation(artificial) of the operation of a real-world</a:t>
            </a:r>
          </a:p>
          <a:p>
            <a:pPr marL="0" indent="0">
              <a:buNone/>
            </a:pPr>
            <a:r>
              <a:rPr lang="en-US" dirty="0"/>
              <a:t> process or system over time</a:t>
            </a:r>
          </a:p>
          <a:p>
            <a:pPr marL="0" indent="0">
              <a:buNone/>
            </a:pPr>
            <a:r>
              <a:rPr lang="en-US" dirty="0"/>
              <a:t>   or</a:t>
            </a:r>
          </a:p>
          <a:p>
            <a:pPr marL="0" indent="0">
              <a:buNone/>
            </a:pPr>
            <a:r>
              <a:rPr lang="en-GB" dirty="0"/>
              <a:t>Simulation is the process of creating a model or representation of a real-world system or process and running experiments or observations on that model to understand its </a:t>
            </a:r>
            <a:r>
              <a:rPr lang="en-GB" dirty="0" err="1"/>
              <a:t>behavior</a:t>
            </a:r>
            <a:r>
              <a:rPr lang="en-GB" dirty="0"/>
              <a:t>, make predictions, or </a:t>
            </a:r>
            <a:r>
              <a:rPr lang="en-GB" dirty="0" err="1"/>
              <a:t>analyze</a:t>
            </a:r>
            <a:r>
              <a:rPr lang="en-GB" dirty="0"/>
              <a:t> outcomes without directly interacting with the actual system.</a:t>
            </a:r>
          </a:p>
          <a:p>
            <a:pPr marL="0" indent="0">
              <a:buNone/>
            </a:pPr>
            <a:r>
              <a:rPr lang="en-GB" dirty="0"/>
              <a:t>Simulation is used before an existing system is altered or a new system built.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194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4E3DC6-5F4E-BDE1-F12A-B25CB644C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75" y="134490"/>
            <a:ext cx="11302667" cy="6357750"/>
          </a:xfrm>
        </p:spPr>
      </p:pic>
    </p:spTree>
    <p:extLst>
      <p:ext uri="{BB962C8B-B14F-4D97-AF65-F5344CB8AC3E}">
        <p14:creationId xmlns:p14="http://schemas.microsoft.com/office/powerpoint/2010/main" val="1427791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5BA0-D208-0513-DEEC-134A28CE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2F0C-FF46-B440-C315-E53CA494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Physical models: </a:t>
            </a:r>
            <a:r>
              <a:rPr lang="en-US" dirty="0"/>
              <a:t>are based on some analogy between systems like mechanical and electrical. The system attributes are represented by such measurements like voltage.</a:t>
            </a:r>
          </a:p>
          <a:p>
            <a:endParaRPr lang="en-US" dirty="0"/>
          </a:p>
          <a:p>
            <a:r>
              <a:rPr lang="en-US" b="1" dirty="0"/>
              <a:t>Mathematical models: </a:t>
            </a:r>
            <a:r>
              <a:rPr lang="en-US" dirty="0"/>
              <a:t> use symbolic notation and mathematical equations  to represent the system attributes .The attributes represented by variables and activities by mathematical functions that inter-relate the variables.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75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D0124-9A65-2DEB-0FF8-DEB8A348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640"/>
            <a:ext cx="10927080" cy="5247323"/>
          </a:xfrm>
        </p:spPr>
        <p:txBody>
          <a:bodyPr/>
          <a:lstStyle/>
          <a:p>
            <a:r>
              <a:rPr lang="en-US" b="1" dirty="0"/>
              <a:t>Static models: </a:t>
            </a:r>
            <a:r>
              <a:rPr lang="en-US" dirty="0"/>
              <a:t> can only show the values that system attributes take when system is in balance.</a:t>
            </a:r>
            <a:endParaRPr lang="en-US" b="1" dirty="0"/>
          </a:p>
          <a:p>
            <a:r>
              <a:rPr lang="en-US" b="1" dirty="0"/>
              <a:t>Dynamic model</a:t>
            </a:r>
            <a:r>
              <a:rPr lang="en-US" dirty="0"/>
              <a:t>: follow the changes over time that result from system activities.</a:t>
            </a:r>
          </a:p>
          <a:p>
            <a:r>
              <a:rPr lang="en-US" b="1" dirty="0"/>
              <a:t>Applying analytical: </a:t>
            </a:r>
            <a:r>
              <a:rPr lang="en-US" dirty="0"/>
              <a:t>techniques means using the deductive(logical) reasoning of mathematical theory to solve a model. For E.g. linear differential equation</a:t>
            </a:r>
          </a:p>
          <a:p>
            <a:r>
              <a:rPr lang="en-US" b="1" dirty="0"/>
              <a:t>Numerical methods: </a:t>
            </a:r>
            <a:r>
              <a:rPr lang="en-US" dirty="0"/>
              <a:t>involves applying conceptual(theoretical) procedures to solve equations.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10124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8368-85AF-486C-4A20-9FED45EB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330544" cy="963385"/>
          </a:xfrm>
        </p:spPr>
        <p:txBody>
          <a:bodyPr/>
          <a:lstStyle/>
          <a:p>
            <a:r>
              <a:rPr lang="en-US" dirty="0"/>
              <a:t>Steps in simulation study: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8A04-516E-3985-F024-933A7900D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1114"/>
            <a:ext cx="10657114" cy="54258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1.Problem formulation</a:t>
            </a:r>
          </a:p>
          <a:p>
            <a:pPr marL="0" indent="0">
              <a:buNone/>
            </a:pPr>
            <a:r>
              <a:rPr lang="en-US" dirty="0"/>
              <a:t>2.Setting of Objectives and overall project plan</a:t>
            </a:r>
          </a:p>
          <a:p>
            <a:pPr marL="0" indent="0">
              <a:buNone/>
            </a:pPr>
            <a:r>
              <a:rPr lang="en-US" dirty="0"/>
              <a:t>3.Model conceptualization</a:t>
            </a:r>
          </a:p>
          <a:p>
            <a:pPr marL="0" indent="0">
              <a:buNone/>
            </a:pPr>
            <a:r>
              <a:rPr lang="en-US" dirty="0"/>
              <a:t>4.Data collection</a:t>
            </a:r>
          </a:p>
          <a:p>
            <a:pPr marL="0" indent="0">
              <a:buNone/>
            </a:pPr>
            <a:r>
              <a:rPr lang="en-US" dirty="0"/>
              <a:t>5.Model translation</a:t>
            </a:r>
          </a:p>
          <a:p>
            <a:pPr marL="0" indent="0">
              <a:buNone/>
            </a:pPr>
            <a:r>
              <a:rPr lang="en-US" dirty="0"/>
              <a:t>6.Verified</a:t>
            </a:r>
          </a:p>
          <a:p>
            <a:pPr marL="0" indent="0">
              <a:buNone/>
            </a:pPr>
            <a:r>
              <a:rPr lang="en-US" dirty="0"/>
              <a:t>7.Validated</a:t>
            </a:r>
          </a:p>
          <a:p>
            <a:pPr marL="0" indent="0">
              <a:buNone/>
            </a:pPr>
            <a:r>
              <a:rPr lang="en-US" dirty="0"/>
              <a:t>8.Experimental Design</a:t>
            </a:r>
          </a:p>
          <a:p>
            <a:pPr marL="0" indent="0">
              <a:buNone/>
            </a:pPr>
            <a:r>
              <a:rPr lang="en-US" dirty="0"/>
              <a:t>9.Production runs and analysis</a:t>
            </a:r>
          </a:p>
          <a:p>
            <a:pPr marL="0" indent="0">
              <a:buNone/>
            </a:pPr>
            <a:r>
              <a:rPr lang="en-US" dirty="0"/>
              <a:t>10.More runs</a:t>
            </a:r>
          </a:p>
          <a:p>
            <a:pPr marL="0" indent="0">
              <a:buNone/>
            </a:pPr>
            <a:r>
              <a:rPr lang="en-US" dirty="0"/>
              <a:t>11.Documentation and reporting</a:t>
            </a:r>
          </a:p>
          <a:p>
            <a:pPr marL="0" indent="0">
              <a:buNone/>
            </a:pPr>
            <a:r>
              <a:rPr lang="en-US" dirty="0"/>
              <a:t>12.implementation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79221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C854-C949-A816-A064-C6AC00EE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1.Problem Formulation(Invention)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1286-745F-8AC9-9591-9170A541C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study begins with a statement of the problem, provided by policy makers.</a:t>
            </a:r>
          </a:p>
          <a:p>
            <a:r>
              <a:rPr lang="en-US" dirty="0"/>
              <a:t>Analyst ensures its clearly understood. If it is developed by analyst policy makers should understand and agree with it</a:t>
            </a:r>
          </a:p>
        </p:txBody>
      </p:sp>
    </p:spTree>
    <p:extLst>
      <p:ext uri="{BB962C8B-B14F-4D97-AF65-F5344CB8AC3E}">
        <p14:creationId xmlns:p14="http://schemas.microsoft.com/office/powerpoint/2010/main" val="2102270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6025-7648-B731-7B05-34242BF5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2.Setting of objectives and overall 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25A92-84F6-0BB9-1AB6-272B9934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objectives indicate the questions to be answered by simulation</a:t>
            </a:r>
          </a:p>
          <a:p>
            <a:endParaRPr lang="en-US" dirty="0"/>
          </a:p>
          <a:p>
            <a:r>
              <a:rPr lang="en-US" dirty="0"/>
              <a:t>At this point a determination should be made concerning whether simulation is the appropriate methodology.</a:t>
            </a:r>
          </a:p>
        </p:txBody>
      </p:sp>
    </p:spTree>
    <p:extLst>
      <p:ext uri="{BB962C8B-B14F-4D97-AF65-F5344CB8AC3E}">
        <p14:creationId xmlns:p14="http://schemas.microsoft.com/office/powerpoint/2010/main" val="492404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191C-6F45-FD93-30A0-68B900D0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3.Model conceptualization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20FC-EFA3-42DF-FADE-4E8E299A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construction of a model of a system is probably as much art as science.</a:t>
            </a:r>
          </a:p>
          <a:p>
            <a:endParaRPr lang="en-US" dirty="0"/>
          </a:p>
          <a:p>
            <a:r>
              <a:rPr lang="en-US" dirty="0"/>
              <a:t>Thus , it is best to start with a simple model and built toward greater </a:t>
            </a:r>
            <a:r>
              <a:rPr lang="en-US" dirty="0" err="1"/>
              <a:t>complexity.Model</a:t>
            </a:r>
            <a:r>
              <a:rPr lang="en-US" dirty="0"/>
              <a:t> conceptualization enhance the quality of the resulting  model and increase the confidence of the model user in the application of the model.</a:t>
            </a:r>
          </a:p>
        </p:txBody>
      </p:sp>
    </p:spTree>
    <p:extLst>
      <p:ext uri="{BB962C8B-B14F-4D97-AF65-F5344CB8AC3E}">
        <p14:creationId xmlns:p14="http://schemas.microsoft.com/office/powerpoint/2010/main" val="4004849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9DB7-2AC2-7DAA-6AF6-E6452C10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62FDF-9F25-E7DF-4318-27199439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constant interplay between the construction of model and the collection of needed input data. Done in the early stages.</a:t>
            </a:r>
          </a:p>
          <a:p>
            <a:endParaRPr lang="en-US" dirty="0"/>
          </a:p>
          <a:p>
            <a:r>
              <a:rPr lang="en-US" dirty="0"/>
              <a:t>Objective kind of data are to be collected.</a:t>
            </a:r>
          </a:p>
        </p:txBody>
      </p:sp>
    </p:spTree>
    <p:extLst>
      <p:ext uri="{BB962C8B-B14F-4D97-AF65-F5344CB8AC3E}">
        <p14:creationId xmlns:p14="http://schemas.microsoft.com/office/powerpoint/2010/main" val="4284020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1E56-55AE-25A6-4D78-1B9BF6F0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5.Model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7E9C-5012-D6D2-6763-71A3494CF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be programmed by using simulation languages or special purpose simulation software.</a:t>
            </a:r>
          </a:p>
          <a:p>
            <a:endParaRPr lang="en-US" dirty="0"/>
          </a:p>
          <a:p>
            <a:r>
              <a:rPr lang="en-US" dirty="0"/>
              <a:t>Simulation languages are powerful and flexible. Simulation software models development time can be reduced.</a:t>
            </a:r>
          </a:p>
        </p:txBody>
      </p:sp>
    </p:spTree>
    <p:extLst>
      <p:ext uri="{BB962C8B-B14F-4D97-AF65-F5344CB8AC3E}">
        <p14:creationId xmlns:p14="http://schemas.microsoft.com/office/powerpoint/2010/main" val="4280133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7F26-DB04-27B8-4D29-9ECCE54A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6.Verified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3C85-B67B-012E-BB96-CDD536FFD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pertains to be computer program and checking the performance.</a:t>
            </a:r>
          </a:p>
          <a:p>
            <a:endParaRPr lang="en-US" dirty="0"/>
          </a:p>
          <a:p>
            <a:r>
              <a:rPr lang="en-US" dirty="0"/>
              <a:t>If the input parameters and logical structure are correctly represented , verification is completed.</a:t>
            </a:r>
          </a:p>
          <a:p>
            <a:endParaRPr lang="en-US" dirty="0"/>
          </a:p>
          <a:p>
            <a:r>
              <a:rPr lang="en-US" dirty="0"/>
              <a:t>A=5,b=7 a + b=13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(system right)</a:t>
            </a:r>
          </a:p>
        </p:txBody>
      </p:sp>
    </p:spTree>
    <p:extLst>
      <p:ext uri="{BB962C8B-B14F-4D97-AF65-F5344CB8AC3E}">
        <p14:creationId xmlns:p14="http://schemas.microsoft.com/office/powerpoint/2010/main" val="128378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B00C-41D0-1B6D-3A42-7A0C2631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why???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4F8C-4459-6EFE-CD11-B9675BB4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reduce the chances of failure to meet specifications,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eliminate unforeseen bottlenecks,</a:t>
            </a:r>
          </a:p>
          <a:p>
            <a:endParaRPr lang="en-US" dirty="0"/>
          </a:p>
          <a:p>
            <a:r>
              <a:rPr lang="en-US" dirty="0"/>
              <a:t>To prevent under or over-utilization of resources,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optimize system performance</a:t>
            </a:r>
          </a:p>
        </p:txBody>
      </p:sp>
    </p:spTree>
    <p:extLst>
      <p:ext uri="{BB962C8B-B14F-4D97-AF65-F5344CB8AC3E}">
        <p14:creationId xmlns:p14="http://schemas.microsoft.com/office/powerpoint/2010/main" val="846483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47DED-B1CE-7D7D-85E9-B4E284A2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7.Validated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0F711-3A44-1123-AC1D-3B43875D1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determination that a model is an accurate representation of the  system.</a:t>
            </a:r>
          </a:p>
          <a:p>
            <a:endParaRPr lang="en-US" dirty="0"/>
          </a:p>
          <a:p>
            <a:r>
              <a:rPr lang="en-US" dirty="0"/>
              <a:t>a=5,b=7</a:t>
            </a:r>
          </a:p>
          <a:p>
            <a:r>
              <a:rPr lang="en-US" dirty="0"/>
              <a:t>a + b=12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(right system)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7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11BF-238F-2A38-D31E-339517ACD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00100"/>
            <a:ext cx="11065329" cy="53768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/>
              <a:t>8.Experimental Design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3200" dirty="0"/>
              <a:t>The alternatives that are to be simulated  must be determined. Which alternative to simulate may be a function of runs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1358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36AC-B076-51B6-9457-A051207A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9.Production runs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1DD9-CB3E-A56C-7AD0-EB6705AA2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used to estimate measures of performance for the system designs that are being simulated.</a:t>
            </a:r>
          </a:p>
        </p:txBody>
      </p:sp>
    </p:spTree>
    <p:extLst>
      <p:ext uri="{BB962C8B-B14F-4D97-AF65-F5344CB8AC3E}">
        <p14:creationId xmlns:p14="http://schemas.microsoft.com/office/powerpoint/2010/main" val="2132057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C078-5F8E-6B8E-E9EA-47D0A776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10.More runs</a:t>
            </a:r>
          </a:p>
        </p:txBody>
      </p:sp>
    </p:spTree>
    <p:extLst>
      <p:ext uri="{BB962C8B-B14F-4D97-AF65-F5344CB8AC3E}">
        <p14:creationId xmlns:p14="http://schemas.microsoft.com/office/powerpoint/2010/main" val="292175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A55C-1FDC-DA6F-F0B2-E971BB20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11.Documentation and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FF8B2-5885-9871-3D74-D2B363F0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Program documentation:</a:t>
            </a:r>
            <a:r>
              <a:rPr lang="en-US" dirty="0"/>
              <a:t> can be used again by the same or different analysts to understand the program operates. Further modification will be easier .Model users can change the input parameter for better performance.</a:t>
            </a:r>
          </a:p>
          <a:p>
            <a:r>
              <a:rPr lang="en-US" b="1" dirty="0"/>
              <a:t>Process documentation:</a:t>
            </a:r>
            <a:r>
              <a:rPr lang="en-US" dirty="0"/>
              <a:t> Gives the history of a simulation project. The result of analysis should be reported clearly and concisely in a final report. This enable to review the final formulation and alternatives, results of the experiment and the recommend solution to the problem. The final reports provide a vehicle of certification.</a:t>
            </a:r>
          </a:p>
        </p:txBody>
      </p:sp>
    </p:spTree>
    <p:extLst>
      <p:ext uri="{BB962C8B-B14F-4D97-AF65-F5344CB8AC3E}">
        <p14:creationId xmlns:p14="http://schemas.microsoft.com/office/powerpoint/2010/main" val="16556713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6BBF-67E9-4042-F276-666FB52EF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3124-17F8-2308-0337-42CE4E298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 the previous steps. If the model user has been thoroughly involved and understands the nature of the model and its outputs, likelihood of a vigorous implementation is enhanced</a:t>
            </a:r>
          </a:p>
        </p:txBody>
      </p:sp>
    </p:spTree>
    <p:extLst>
      <p:ext uri="{BB962C8B-B14F-4D97-AF65-F5344CB8AC3E}">
        <p14:creationId xmlns:p14="http://schemas.microsoft.com/office/powerpoint/2010/main" val="38445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20EC08F-A71B-3955-0FFE-A7AC53168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96842" y="-4396593"/>
            <a:ext cx="17152973" cy="9648547"/>
          </a:xfrm>
        </p:spPr>
      </p:pic>
    </p:spTree>
    <p:extLst>
      <p:ext uri="{BB962C8B-B14F-4D97-AF65-F5344CB8AC3E}">
        <p14:creationId xmlns:p14="http://schemas.microsoft.com/office/powerpoint/2010/main" val="1440800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08CCB9-976E-B22A-4ED5-A035789C6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4" y="732857"/>
            <a:ext cx="11262013" cy="5161756"/>
          </a:xfrm>
        </p:spPr>
      </p:pic>
    </p:spTree>
    <p:extLst>
      <p:ext uri="{BB962C8B-B14F-4D97-AF65-F5344CB8AC3E}">
        <p14:creationId xmlns:p14="http://schemas.microsoft.com/office/powerpoint/2010/main" val="4170563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9BDAAE-CB41-2A25-CCEE-FB97F3615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95" y="310243"/>
            <a:ext cx="11657610" cy="5670777"/>
          </a:xfrm>
        </p:spPr>
      </p:pic>
    </p:spTree>
    <p:extLst>
      <p:ext uri="{BB962C8B-B14F-4D97-AF65-F5344CB8AC3E}">
        <p14:creationId xmlns:p14="http://schemas.microsoft.com/office/powerpoint/2010/main" val="20036608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4A511-7027-E48A-7AC4-3158F5C2D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0" y="457200"/>
            <a:ext cx="11059888" cy="6221187"/>
          </a:xfrm>
        </p:spPr>
      </p:pic>
    </p:spTree>
    <p:extLst>
      <p:ext uri="{BB962C8B-B14F-4D97-AF65-F5344CB8AC3E}">
        <p14:creationId xmlns:p14="http://schemas.microsoft.com/office/powerpoint/2010/main" val="166284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4700-893A-3889-B05A-A50FE9A6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system?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98196-5E83-4EE5-4506-29E3E9B8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system is derived from the Greek Word </a:t>
            </a:r>
            <a:r>
              <a:rPr lang="en-US" b="1" dirty="0"/>
              <a:t>systema,</a:t>
            </a:r>
            <a:r>
              <a:rPr lang="en-US" dirty="0"/>
              <a:t> which means an organized relationship among functioning units or components.</a:t>
            </a:r>
          </a:p>
          <a:p>
            <a:r>
              <a:rPr lang="en-GB" dirty="0"/>
              <a:t>A system is a collection of interrelated components or elements that work together to achieve a specific goal or perform a function. </a:t>
            </a:r>
          </a:p>
          <a:p>
            <a:r>
              <a:rPr lang="en-GB" dirty="0"/>
              <a:t>For example:-Production system for manufacturing automobiles.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94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E242-92CC-B1E2-0627-2265042B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Manufacturing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E65DA-18EB-D624-D89F-883A67083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electronics assembly operations</a:t>
            </a:r>
          </a:p>
          <a:p>
            <a:r>
              <a:rPr lang="en-US" dirty="0"/>
              <a:t>Design and evaluation of a selective assembly station for high precision scroll compressor shells</a:t>
            </a:r>
          </a:p>
          <a:p>
            <a:r>
              <a:rPr lang="en-US" dirty="0"/>
              <a:t>Comparison of dispatching rules for semiconductor manufacturing using large-facility models.</a:t>
            </a:r>
          </a:p>
          <a:p>
            <a:r>
              <a:rPr lang="en-US" dirty="0"/>
              <a:t>Evaluation of cluster tool throughput for thin-film head production</a:t>
            </a:r>
          </a:p>
        </p:txBody>
      </p:sp>
    </p:spTree>
    <p:extLst>
      <p:ext uri="{BB962C8B-B14F-4D97-AF65-F5344CB8AC3E}">
        <p14:creationId xmlns:p14="http://schemas.microsoft.com/office/powerpoint/2010/main" val="2129234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54A7-17D3-3FB0-84CA-E31FBF09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Semiconductor manufacturing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1EE2-5799-55EA-6344-F48654751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Comparison of dispatching rules using large-facility models</a:t>
            </a:r>
          </a:p>
          <a:p>
            <a:r>
              <a:rPr lang="en-US" dirty="0"/>
              <a:t>The corrupting influence of variability</a:t>
            </a:r>
          </a:p>
          <a:p>
            <a:r>
              <a:rPr lang="en-US" dirty="0"/>
              <a:t>A new lot-release rule for wafer fibs</a:t>
            </a:r>
          </a:p>
          <a:p>
            <a:r>
              <a:rPr lang="en-US" dirty="0"/>
              <a:t>Assessment of potential gains in productivity due to proactive reticle management</a:t>
            </a:r>
          </a:p>
        </p:txBody>
      </p:sp>
    </p:spTree>
    <p:extLst>
      <p:ext uri="{BB962C8B-B14F-4D97-AF65-F5344CB8AC3E}">
        <p14:creationId xmlns:p14="http://schemas.microsoft.com/office/powerpoint/2010/main" val="3139455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1CD5-E5F8-B19D-7A1B-DFF67DFC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6A991-D1B7-4998-BA0E-A46110D9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 of a dam embankment</a:t>
            </a:r>
          </a:p>
          <a:p>
            <a:r>
              <a:rPr lang="en-US" dirty="0"/>
              <a:t>Trenchless renewal of underground urban infrastructures</a:t>
            </a:r>
          </a:p>
          <a:p>
            <a:r>
              <a:rPr lang="en-US" dirty="0"/>
              <a:t>Activity scheduling in a dynamic ,multi project setting</a:t>
            </a:r>
          </a:p>
          <a:p>
            <a:r>
              <a:rPr lang="en-US" dirty="0"/>
              <a:t>Investigation of the structural steel erection process</a:t>
            </a:r>
          </a:p>
        </p:txBody>
      </p:sp>
    </p:spTree>
    <p:extLst>
      <p:ext uri="{BB962C8B-B14F-4D97-AF65-F5344CB8AC3E}">
        <p14:creationId xmlns:p14="http://schemas.microsoft.com/office/powerpoint/2010/main" val="15697061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BE18-FCE4-3D37-D3BC-B842FC96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Military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C04F-0AF5-FA5F-0736-71FD5794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leadership effects and recruit type in an Army recruiting station</a:t>
            </a:r>
          </a:p>
          <a:p>
            <a:r>
              <a:rPr lang="en-US" dirty="0"/>
              <a:t>Design and test of an intelligent controller for autonomous underwater vehicles </a:t>
            </a:r>
          </a:p>
          <a:p>
            <a:r>
              <a:rPr lang="en-US" dirty="0"/>
              <a:t>Modeling military requirements for non war fighting operations</a:t>
            </a:r>
          </a:p>
          <a:p>
            <a:r>
              <a:rPr lang="en-US" dirty="0"/>
              <a:t>Multi trajectory performance for varying scenario sizes</a:t>
            </a:r>
          </a:p>
        </p:txBody>
      </p:sp>
    </p:spTree>
    <p:extLst>
      <p:ext uri="{BB962C8B-B14F-4D97-AF65-F5344CB8AC3E}">
        <p14:creationId xmlns:p14="http://schemas.microsoft.com/office/powerpoint/2010/main" val="52304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F818-3E97-1458-F54A-EA8E8D8F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98358"/>
            <a:ext cx="10872537" cy="5278605"/>
          </a:xfrm>
        </p:spPr>
        <p:txBody>
          <a:bodyPr/>
          <a:lstStyle/>
          <a:p>
            <a:r>
              <a:rPr lang="en-US" dirty="0"/>
              <a:t>A system exists and operates in time and space.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1B941-AA76-2A68-F449-26BCF129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19" y="1739282"/>
            <a:ext cx="7245081" cy="391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48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084BE-9F52-4A6D-2A99-885011888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0"/>
            <a:ext cx="11353800" cy="6598920"/>
          </a:xfrm>
        </p:spPr>
      </p:pic>
    </p:spTree>
    <p:extLst>
      <p:ext uri="{BB962C8B-B14F-4D97-AF65-F5344CB8AC3E}">
        <p14:creationId xmlns:p14="http://schemas.microsoft.com/office/powerpoint/2010/main" val="196702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520FF0-FD56-17D6-9BBD-606E70B6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Components of a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40EA40-9A6E-1A36-9AFF-90A7541F7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Entity</a:t>
            </a:r>
            <a:r>
              <a:rPr lang="en-US" dirty="0"/>
              <a:t>: An entity is an object of interest in a </a:t>
            </a:r>
            <a:r>
              <a:rPr lang="en-US" dirty="0" err="1"/>
              <a:t>system.EX:In</a:t>
            </a:r>
            <a:r>
              <a:rPr lang="en-US" dirty="0"/>
              <a:t> the factory </a:t>
            </a:r>
            <a:r>
              <a:rPr lang="en-US" dirty="0" err="1"/>
              <a:t>system,dpeatments</a:t>
            </a:r>
            <a:r>
              <a:rPr lang="en-US" dirty="0"/>
              <a:t>, </a:t>
            </a:r>
            <a:r>
              <a:rPr lang="en-US" dirty="0" err="1"/>
              <a:t>orders,parts</a:t>
            </a:r>
            <a:r>
              <a:rPr lang="en-US" dirty="0"/>
              <a:t> and products are the entities.</a:t>
            </a:r>
          </a:p>
          <a:p>
            <a:endParaRPr lang="en-US" dirty="0"/>
          </a:p>
          <a:p>
            <a:r>
              <a:rPr lang="en-US" b="1" dirty="0" err="1"/>
              <a:t>Attribute</a:t>
            </a:r>
            <a:r>
              <a:rPr lang="en-US" dirty="0" err="1"/>
              <a:t>:An</a:t>
            </a:r>
            <a:r>
              <a:rPr lang="en-US" dirty="0"/>
              <a:t> attribute denotes the property of an entity. EX: Quantities for each </a:t>
            </a:r>
            <a:r>
              <a:rPr lang="en-US" dirty="0" err="1"/>
              <a:t>order,type</a:t>
            </a:r>
            <a:r>
              <a:rPr lang="en-US" dirty="0"/>
              <a:t> of part, or number of machines in a Department are attributes of factory system.</a:t>
            </a:r>
          </a:p>
          <a:p>
            <a:endParaRPr lang="en-US" dirty="0"/>
          </a:p>
          <a:p>
            <a:r>
              <a:rPr lang="en-US" b="1" dirty="0"/>
              <a:t>Activity</a:t>
            </a:r>
            <a:r>
              <a:rPr lang="en-US" dirty="0"/>
              <a:t>: Any process causing changes in a system is called as an </a:t>
            </a:r>
            <a:r>
              <a:rPr lang="en-US" dirty="0" err="1"/>
              <a:t>activity.EX</a:t>
            </a:r>
            <a:r>
              <a:rPr lang="en-US" dirty="0"/>
              <a:t>: Manufacturing process of the department.</a:t>
            </a:r>
          </a:p>
        </p:txBody>
      </p:sp>
    </p:spTree>
    <p:extLst>
      <p:ext uri="{BB962C8B-B14F-4D97-AF65-F5344CB8AC3E}">
        <p14:creationId xmlns:p14="http://schemas.microsoft.com/office/powerpoint/2010/main" val="50472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83E2-DA7C-0D44-B574-BA95FBC69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State of the System: </a:t>
            </a:r>
            <a:r>
              <a:rPr lang="en-US" dirty="0"/>
              <a:t>The state of a system is defined as the collection of variables  to describe a system at any time ,relative to the objective of study. In other words, state of the system mean a description of all the entities, attributes and activities as they exist at one point in time.</a:t>
            </a:r>
          </a:p>
          <a:p>
            <a:endParaRPr lang="en-US" dirty="0"/>
          </a:p>
          <a:p>
            <a:r>
              <a:rPr lang="en-US" b="1" dirty="0"/>
              <a:t>Event</a:t>
            </a:r>
            <a:r>
              <a:rPr lang="en-US" dirty="0"/>
              <a:t>: An event is defined  as an instantaneous occurrence that may change the state of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83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75FD3-F181-0393-0E40-D04D85BBD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45238"/>
            <a:ext cx="10461625" cy="4777025"/>
          </a:xfrm>
        </p:spPr>
      </p:pic>
    </p:spTree>
    <p:extLst>
      <p:ext uri="{BB962C8B-B14F-4D97-AF65-F5344CB8AC3E}">
        <p14:creationId xmlns:p14="http://schemas.microsoft.com/office/powerpoint/2010/main" val="113818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1647</Words>
  <Application>Microsoft Office PowerPoint</Application>
  <PresentationFormat>Widescreen</PresentationFormat>
  <Paragraphs>157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Topic : Concepts of Simulation</vt:lpstr>
      <vt:lpstr>What is simulation? </vt:lpstr>
      <vt:lpstr>                          why???</vt:lpstr>
      <vt:lpstr>What is system? </vt:lpstr>
      <vt:lpstr>PowerPoint Presentation</vt:lpstr>
      <vt:lpstr>PowerPoint Presentation</vt:lpstr>
      <vt:lpstr>Components of a system</vt:lpstr>
      <vt:lpstr>PowerPoint Presentation</vt:lpstr>
      <vt:lpstr>PowerPoint Presentation</vt:lpstr>
      <vt:lpstr>System Environment</vt:lpstr>
      <vt:lpstr>PowerPoint Presentation</vt:lpstr>
      <vt:lpstr>Types of system environment</vt:lpstr>
      <vt:lpstr>PowerPoint Presentation</vt:lpstr>
      <vt:lpstr>Discrete system vs Continuous system</vt:lpstr>
      <vt:lpstr>Example: Discrete System</vt:lpstr>
      <vt:lpstr>Continuous System</vt:lpstr>
      <vt:lpstr>Example Continuous system</vt:lpstr>
      <vt:lpstr>REAL TIME SIMULATIONS</vt:lpstr>
      <vt:lpstr>Model of a system</vt:lpstr>
      <vt:lpstr>PowerPoint Presentation</vt:lpstr>
      <vt:lpstr>On details:</vt:lpstr>
      <vt:lpstr>PowerPoint Presentation</vt:lpstr>
      <vt:lpstr>Steps in simulation study:</vt:lpstr>
      <vt:lpstr>1.Problem Formulation(Invention)</vt:lpstr>
      <vt:lpstr>2.Setting of objectives and overall project plan</vt:lpstr>
      <vt:lpstr>3.Model conceptualization </vt:lpstr>
      <vt:lpstr>4.Data collection</vt:lpstr>
      <vt:lpstr>5.Model translation</vt:lpstr>
      <vt:lpstr>6.Verified</vt:lpstr>
      <vt:lpstr>7.Validated</vt:lpstr>
      <vt:lpstr>PowerPoint Presentation</vt:lpstr>
      <vt:lpstr>9.Production runs and analysis</vt:lpstr>
      <vt:lpstr>10.More runs</vt:lpstr>
      <vt:lpstr>11.Documentation and reporting</vt:lpstr>
      <vt:lpstr>12. Implementation</vt:lpstr>
      <vt:lpstr>PowerPoint Presentation</vt:lpstr>
      <vt:lpstr>PowerPoint Presentation</vt:lpstr>
      <vt:lpstr>PowerPoint Presentation</vt:lpstr>
      <vt:lpstr>PowerPoint Presentation</vt:lpstr>
      <vt:lpstr>Manufacturing Applications</vt:lpstr>
      <vt:lpstr>Semiconductor manufacturing</vt:lpstr>
      <vt:lpstr>Construction Engineering</vt:lpstr>
      <vt:lpstr>Military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Dipesh Sedhai</dc:creator>
  <cp:lastModifiedBy>Dipesh Sedhai</cp:lastModifiedBy>
  <cp:revision>5</cp:revision>
  <dcterms:created xsi:type="dcterms:W3CDTF">2024-11-11T05:36:47Z</dcterms:created>
  <dcterms:modified xsi:type="dcterms:W3CDTF">2024-11-25T04:38:09Z</dcterms:modified>
</cp:coreProperties>
</file>