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7F22-E33D-741E-A39C-1B2488E11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DD558-ACA6-79AB-3EA6-EE5FBC766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52E874-B113-FFC8-8BC9-675E5291C0C0}"/>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C64BD124-957A-B1C9-6C3E-2F1A6CB55A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66DE9-268D-E202-CADC-DC4B4001501B}"/>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90171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6DF0-84A0-5DEF-4454-6756402D80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6B8FD-2333-7A20-5689-32CA885BC3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D8CDE8-86A1-565D-C359-04CF7296E55A}"/>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2A185642-32B6-D92F-573E-726C3F0F7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1E30E9-371F-54CD-1F57-A23ED3772FF7}"/>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262389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083DE0-B207-10B2-9A82-DCF4A460F9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19545C-2D9A-2F8A-CADB-4E280CF66F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4CF847-4370-19B6-594E-F008CE610562}"/>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A84F7C98-7C3D-C80C-E2B8-09D2ED0D9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53ED-D017-091F-E802-C25267D3525E}"/>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7216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9E01-FD74-AD48-024A-5A0E04DF5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9655B0-D012-816D-BD4D-395EE0071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509AC-544B-CA4A-0FA5-4C9FFF090443}"/>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C674FE7B-321E-478C-F401-5F62184D3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F18F5-990C-460D-876B-06F65CFBC0BA}"/>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82309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1682-3211-FC0D-5AD8-0EF83E72C2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B2F9B5-BCC4-CE19-3852-445AD4B250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6415D6-E613-6D9A-9464-9957FCA26CEE}"/>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06359F96-6394-8F07-4935-253018DFC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8144A-25B4-23DE-72F1-6C8E577E862B}"/>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18933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C1C-EC58-80CC-2D6E-780921FE35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A77A9-A0EC-7374-6DDF-C058F3BEDE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8494A-0EFD-42F0-1586-2FAB0EB94C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D19710-D034-77F8-7FD9-0870C15ECED8}"/>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6" name="Footer Placeholder 5">
            <a:extLst>
              <a:ext uri="{FF2B5EF4-FFF2-40B4-BE49-F238E27FC236}">
                <a16:creationId xmlns:a16="http://schemas.microsoft.com/office/drawing/2014/main" id="{3F5D6FA4-9989-4DC0-6D9A-FC349B016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50C54-3817-E4F5-B094-9DA1F14CF239}"/>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217301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1FD41-F99B-CF0B-E5B5-88B1464A9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5626D7-3BDD-B786-0473-0D5C240EC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3C1A4-44FE-214B-A6CA-20E1AF899C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4FC83A-3B63-1AB6-3696-E7B6F8C78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AC074-536C-3866-41F1-ED3D9D9AF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2B0F84-42FD-3B78-2B3C-D862077EFB3D}"/>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8" name="Footer Placeholder 7">
            <a:extLst>
              <a:ext uri="{FF2B5EF4-FFF2-40B4-BE49-F238E27FC236}">
                <a16:creationId xmlns:a16="http://schemas.microsoft.com/office/drawing/2014/main" id="{B48F9EF6-E247-3E41-A1BE-383238013C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9747B-1E31-FC49-DC7B-D760264385C1}"/>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311884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BF1-D595-8FCA-F199-1B85D338AA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12F3E-99BF-025E-0237-3E5DA1384845}"/>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4" name="Footer Placeholder 3">
            <a:extLst>
              <a:ext uri="{FF2B5EF4-FFF2-40B4-BE49-F238E27FC236}">
                <a16:creationId xmlns:a16="http://schemas.microsoft.com/office/drawing/2014/main" id="{EC73AFAA-BE77-176C-C5AC-275AB121B5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3275E-249B-B30A-0E0C-62856F1DA093}"/>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301083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7E355-BF5F-37E2-0DCB-173C3C50A106}"/>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3" name="Footer Placeholder 2">
            <a:extLst>
              <a:ext uri="{FF2B5EF4-FFF2-40B4-BE49-F238E27FC236}">
                <a16:creationId xmlns:a16="http://schemas.microsoft.com/office/drawing/2014/main" id="{E889DCA2-9178-962E-5786-6760EA7A87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BAF8B1-4217-008A-5152-601299D3E5DB}"/>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3085164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9091-EEE3-52AA-5D38-D1A815D99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754D5-3736-3693-2229-70A86BB31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4F6A41-0ED3-5D35-072A-9A2AD0923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D3602-1D8A-E957-7BCD-BA238F8F31D3}"/>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6" name="Footer Placeholder 5">
            <a:extLst>
              <a:ext uri="{FF2B5EF4-FFF2-40B4-BE49-F238E27FC236}">
                <a16:creationId xmlns:a16="http://schemas.microsoft.com/office/drawing/2014/main" id="{6859C761-A1B2-0CB7-2F9C-EFF4704B2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16FD55-2AE1-6FB1-3715-D4DC0DEDB422}"/>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130886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1D53-A70F-FAB1-ECFC-D18F10E05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36ECE5-86B1-47E5-E26E-56671D053C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083B4-88D1-6AA4-BC8B-60FCA1C31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B740C-08A9-E3E1-3FC3-57B1622D60FB}"/>
              </a:ext>
            </a:extLst>
          </p:cNvPr>
          <p:cNvSpPr>
            <a:spLocks noGrp="1"/>
          </p:cNvSpPr>
          <p:nvPr>
            <p:ph type="dt" sz="half" idx="10"/>
          </p:nvPr>
        </p:nvSpPr>
        <p:spPr/>
        <p:txBody>
          <a:bodyPr/>
          <a:lstStyle/>
          <a:p>
            <a:fld id="{1D482C1B-6EE2-4DC3-959B-46DAE094F4F0}" type="datetimeFigureOut">
              <a:rPr lang="en-US" smtClean="0"/>
              <a:t>2/20/2025</a:t>
            </a:fld>
            <a:endParaRPr lang="en-US"/>
          </a:p>
        </p:txBody>
      </p:sp>
      <p:sp>
        <p:nvSpPr>
          <p:cNvPr id="6" name="Footer Placeholder 5">
            <a:extLst>
              <a:ext uri="{FF2B5EF4-FFF2-40B4-BE49-F238E27FC236}">
                <a16:creationId xmlns:a16="http://schemas.microsoft.com/office/drawing/2014/main" id="{D6866194-B0BE-7139-6208-E47AF3139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88F68-ACF7-5AD5-2141-41C4EEB0C04B}"/>
              </a:ext>
            </a:extLst>
          </p:cNvPr>
          <p:cNvSpPr>
            <a:spLocks noGrp="1"/>
          </p:cNvSpPr>
          <p:nvPr>
            <p:ph type="sldNum" sz="quarter" idx="12"/>
          </p:nvPr>
        </p:nvSpPr>
        <p:spPr/>
        <p:txBody>
          <a:bodyPr/>
          <a:lstStyle/>
          <a:p>
            <a:fld id="{A89E999C-7F4A-4628-B32D-8D3BE53216E2}" type="slidenum">
              <a:rPr lang="en-US" smtClean="0"/>
              <a:t>‹#›</a:t>
            </a:fld>
            <a:endParaRPr lang="en-US"/>
          </a:p>
        </p:txBody>
      </p:sp>
    </p:spTree>
    <p:extLst>
      <p:ext uri="{BB962C8B-B14F-4D97-AF65-F5344CB8AC3E}">
        <p14:creationId xmlns:p14="http://schemas.microsoft.com/office/powerpoint/2010/main" val="56302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2F64F-76A2-DB69-2D5F-5FB921DBF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8D369-D5B4-98B1-930E-C6776B97F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71C41-8617-1E07-E0B3-4F7DBB720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82C1B-6EE2-4DC3-959B-46DAE094F4F0}" type="datetimeFigureOut">
              <a:rPr lang="en-US" smtClean="0"/>
              <a:t>2/20/2025</a:t>
            </a:fld>
            <a:endParaRPr lang="en-US"/>
          </a:p>
        </p:txBody>
      </p:sp>
      <p:sp>
        <p:nvSpPr>
          <p:cNvPr id="5" name="Footer Placeholder 4">
            <a:extLst>
              <a:ext uri="{FF2B5EF4-FFF2-40B4-BE49-F238E27FC236}">
                <a16:creationId xmlns:a16="http://schemas.microsoft.com/office/drawing/2014/main" id="{3F33366C-EA12-76B0-8BEF-05D4F3B04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290AD9-2D0B-0E49-3ABF-70F8FCACC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999C-7F4A-4628-B32D-8D3BE53216E2}" type="slidenum">
              <a:rPr lang="en-US" smtClean="0"/>
              <a:t>‹#›</a:t>
            </a:fld>
            <a:endParaRPr lang="en-US"/>
          </a:p>
        </p:txBody>
      </p:sp>
    </p:spTree>
    <p:extLst>
      <p:ext uri="{BB962C8B-B14F-4D97-AF65-F5344CB8AC3E}">
        <p14:creationId xmlns:p14="http://schemas.microsoft.com/office/powerpoint/2010/main" val="3461821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utorialspoint.com/latest/courses?utm_source=tutorialspoint&amp;utm_medium=tutorials_3p&amp;utm_campaign=intern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0959-831F-A60F-B46E-1254C1F4FDA1}"/>
              </a:ext>
            </a:extLst>
          </p:cNvPr>
          <p:cNvSpPr>
            <a:spLocks noGrp="1"/>
          </p:cNvSpPr>
          <p:nvPr>
            <p:ph type="ctrTitle"/>
          </p:nvPr>
        </p:nvSpPr>
        <p:spPr/>
        <p:txBody>
          <a:bodyPr/>
          <a:lstStyle/>
          <a:p>
            <a:r>
              <a:rPr lang="en-US" b="1" dirty="0"/>
              <a:t>Discrete system modeling and Simulation</a:t>
            </a:r>
          </a:p>
        </p:txBody>
      </p:sp>
    </p:spTree>
    <p:extLst>
      <p:ext uri="{BB962C8B-B14F-4D97-AF65-F5344CB8AC3E}">
        <p14:creationId xmlns:p14="http://schemas.microsoft.com/office/powerpoint/2010/main" val="260775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57D72D-71DA-8DC9-5112-62A287313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843" y="1008667"/>
            <a:ext cx="10608224" cy="4025245"/>
          </a:xfrm>
        </p:spPr>
      </p:pic>
    </p:spTree>
    <p:extLst>
      <p:ext uri="{BB962C8B-B14F-4D97-AF65-F5344CB8AC3E}">
        <p14:creationId xmlns:p14="http://schemas.microsoft.com/office/powerpoint/2010/main" val="320718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A46A-9221-9650-D46D-6898FFC83838}"/>
              </a:ext>
            </a:extLst>
          </p:cNvPr>
          <p:cNvSpPr>
            <a:spLocks noGrp="1"/>
          </p:cNvSpPr>
          <p:nvPr>
            <p:ph type="title"/>
          </p:nvPr>
        </p:nvSpPr>
        <p:spPr/>
        <p:txBody>
          <a:bodyPr/>
          <a:lstStyle/>
          <a:p>
            <a:pPr>
              <a:lnSpc>
                <a:spcPts val="2250"/>
              </a:lnSpc>
            </a:pPr>
            <a:r>
              <a:rPr lang="en-US" b="0" i="0" dirty="0">
                <a:solidFill>
                  <a:srgbClr val="000000"/>
                </a:solidFill>
                <a:effectLst/>
                <a:latin typeface="var(--ff-lato)"/>
              </a:rPr>
              <a:t>Simulation of Time-Sharing System</a:t>
            </a:r>
            <a:br>
              <a:rPr lang="en-US" b="0" i="0" dirty="0">
                <a:solidFill>
                  <a:srgbClr val="000000"/>
                </a:solidFill>
                <a:effectLst/>
                <a:latin typeface="var(--ff-lato)"/>
              </a:rPr>
            </a:br>
            <a:br>
              <a:rPr lang="en-US" dirty="0"/>
            </a:br>
            <a:endParaRPr lang="en-US" dirty="0"/>
          </a:p>
        </p:txBody>
      </p:sp>
      <p:sp>
        <p:nvSpPr>
          <p:cNvPr id="3" name="Content Placeholder 2">
            <a:extLst>
              <a:ext uri="{FF2B5EF4-FFF2-40B4-BE49-F238E27FC236}">
                <a16:creationId xmlns:a16="http://schemas.microsoft.com/office/drawing/2014/main" id="{4FAA36A5-4232-565C-5CD3-6C3249EF0EEB}"/>
              </a:ext>
            </a:extLst>
          </p:cNvPr>
          <p:cNvSpPr>
            <a:spLocks noGrp="1"/>
          </p:cNvSpPr>
          <p:nvPr>
            <p:ph idx="1"/>
          </p:nvPr>
        </p:nvSpPr>
        <p:spPr/>
        <p:txBody>
          <a:bodyPr/>
          <a:lstStyle/>
          <a:p>
            <a:r>
              <a:rPr lang="en-GB" b="0" i="0" dirty="0">
                <a:solidFill>
                  <a:srgbClr val="000000"/>
                </a:solidFill>
                <a:effectLst/>
                <a:latin typeface="Verdana" panose="020B0604030504040204" pitchFamily="34" charset="0"/>
              </a:rPr>
              <a:t>Time-sharing system is designed in such a manner that each user uses a small portion of time shared on a system, which results in multiple users sharing the system simultaneously. The switching of each user is so rapid that each user feels like using their own system. It is based on the concept of CPU scheduling and multi-programming where multiple resources can be utilized effectively by executing multiple jobs simultaneously on a system.</a:t>
            </a:r>
            <a:endParaRPr lang="en-US" dirty="0"/>
          </a:p>
        </p:txBody>
      </p:sp>
    </p:spTree>
    <p:extLst>
      <p:ext uri="{BB962C8B-B14F-4D97-AF65-F5344CB8AC3E}">
        <p14:creationId xmlns:p14="http://schemas.microsoft.com/office/powerpoint/2010/main" val="428141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36C0C8-1991-78FB-3289-489A7584AF0D}"/>
              </a:ext>
            </a:extLst>
          </p:cNvPr>
          <p:cNvSpPr>
            <a:spLocks noGrp="1"/>
          </p:cNvSpPr>
          <p:nvPr>
            <p:ph idx="1"/>
          </p:nvPr>
        </p:nvSpPr>
        <p:spPr>
          <a:xfrm>
            <a:off x="838199" y="1008668"/>
            <a:ext cx="10521099" cy="5168295"/>
          </a:xfrm>
        </p:spPr>
        <p:txBody>
          <a:bodyPr/>
          <a:lstStyle/>
          <a:p>
            <a:pPr algn="l"/>
            <a:r>
              <a:rPr lang="en-GB" b="1" i="0" dirty="0">
                <a:solidFill>
                  <a:srgbClr val="000000"/>
                </a:solidFill>
                <a:effectLst/>
                <a:latin typeface="inherit"/>
              </a:rPr>
              <a:t>Example</a:t>
            </a:r>
            <a:r>
              <a:rPr lang="en-GB" b="0" i="0" dirty="0">
                <a:solidFill>
                  <a:srgbClr val="000000"/>
                </a:solidFill>
                <a:effectLst/>
                <a:latin typeface="Verdana" panose="020B0604030504040204" pitchFamily="34" charset="0"/>
              </a:rPr>
              <a:t> − </a:t>
            </a:r>
            <a:r>
              <a:rPr lang="en-GB" b="0" i="0" dirty="0" err="1">
                <a:solidFill>
                  <a:srgbClr val="000000"/>
                </a:solidFill>
                <a:effectLst/>
                <a:latin typeface="Verdana" panose="020B0604030504040204" pitchFamily="34" charset="0"/>
              </a:rPr>
              <a:t>SimOS</a:t>
            </a:r>
            <a:r>
              <a:rPr lang="en-GB" b="0" i="0" dirty="0">
                <a:solidFill>
                  <a:srgbClr val="000000"/>
                </a:solidFill>
                <a:effectLst/>
                <a:latin typeface="Verdana" panose="020B0604030504040204" pitchFamily="34" charset="0"/>
              </a:rPr>
              <a:t> Simulation System.</a:t>
            </a:r>
          </a:p>
          <a:p>
            <a:pPr algn="l"/>
            <a:r>
              <a:rPr lang="en-GB" b="0" i="0" dirty="0">
                <a:solidFill>
                  <a:srgbClr val="000000"/>
                </a:solidFill>
                <a:effectLst/>
                <a:latin typeface="Verdana" panose="020B0604030504040204" pitchFamily="34" charset="0"/>
              </a:rPr>
              <a:t>It is designed by Stanford University to study the complex computer hardware designs, to </a:t>
            </a:r>
            <a:r>
              <a:rPr lang="en-GB" b="0" i="0" dirty="0" err="1">
                <a:solidFill>
                  <a:srgbClr val="000000"/>
                </a:solidFill>
                <a:effectLst/>
                <a:latin typeface="Verdana" panose="020B0604030504040204" pitchFamily="34" charset="0"/>
              </a:rPr>
              <a:t>analyze</a:t>
            </a:r>
            <a:r>
              <a:rPr lang="en-GB" b="0" i="0" dirty="0">
                <a:solidFill>
                  <a:srgbClr val="000000"/>
                </a:solidFill>
                <a:effectLst/>
                <a:latin typeface="Verdana" panose="020B0604030504040204" pitchFamily="34" charset="0"/>
              </a:rPr>
              <a:t> application performance, and to study the operating systems. </a:t>
            </a:r>
            <a:r>
              <a:rPr lang="en-GB" b="0" i="0" dirty="0" err="1">
                <a:solidFill>
                  <a:srgbClr val="000000"/>
                </a:solidFill>
                <a:effectLst/>
                <a:latin typeface="Verdana" panose="020B0604030504040204" pitchFamily="34" charset="0"/>
              </a:rPr>
              <a:t>SimOS</a:t>
            </a:r>
            <a:r>
              <a:rPr lang="en-GB" b="0" i="0" dirty="0">
                <a:solidFill>
                  <a:srgbClr val="000000"/>
                </a:solidFill>
                <a:effectLst/>
                <a:latin typeface="Verdana" panose="020B0604030504040204" pitchFamily="34" charset="0"/>
              </a:rPr>
              <a:t> contains software simulation of all the hardware components of the modern computer systems, i.e. processors, Memory Management Units (MMU), caches, etc.</a:t>
            </a:r>
          </a:p>
          <a:p>
            <a:endParaRPr lang="en-US" dirty="0"/>
          </a:p>
        </p:txBody>
      </p:sp>
    </p:spTree>
    <p:extLst>
      <p:ext uri="{BB962C8B-B14F-4D97-AF65-F5344CB8AC3E}">
        <p14:creationId xmlns:p14="http://schemas.microsoft.com/office/powerpoint/2010/main" val="2850004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4EA5-8FFF-30CD-323C-C0ECC1E38C38}"/>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833EEF63-7C4A-7A9A-4AD2-1012BFC9FA2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9215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867F-008A-8622-8073-D2A0CFA33C87}"/>
              </a:ext>
            </a:extLst>
          </p:cNvPr>
          <p:cNvSpPr>
            <a:spLocks noGrp="1"/>
          </p:cNvSpPr>
          <p:nvPr>
            <p:ph type="title"/>
          </p:nvPr>
        </p:nvSpPr>
        <p:spPr/>
        <p:txBody>
          <a:bodyPr>
            <a:normAutofit fontScale="90000"/>
          </a:bodyPr>
          <a:lstStyle/>
          <a:p>
            <a:r>
              <a:rPr lang="en-GB" b="1" dirty="0"/>
              <a:t> Structural data and control statements, hybrid simulation</a:t>
            </a:r>
            <a:br>
              <a:rPr lang="en-GB" b="1" dirty="0"/>
            </a:br>
            <a:endParaRPr lang="en-US" b="1" dirty="0"/>
          </a:p>
        </p:txBody>
      </p:sp>
      <p:sp>
        <p:nvSpPr>
          <p:cNvPr id="3" name="Content Placeholder 2">
            <a:extLst>
              <a:ext uri="{FF2B5EF4-FFF2-40B4-BE49-F238E27FC236}">
                <a16:creationId xmlns:a16="http://schemas.microsoft.com/office/drawing/2014/main" id="{C4CF27D4-2F5F-5B16-08AE-0CE9359C5FCF}"/>
              </a:ext>
            </a:extLst>
          </p:cNvPr>
          <p:cNvSpPr>
            <a:spLocks noGrp="1"/>
          </p:cNvSpPr>
          <p:nvPr>
            <p:ph idx="1"/>
          </p:nvPr>
        </p:nvSpPr>
        <p:spPr/>
        <p:txBody>
          <a:bodyPr/>
          <a:lstStyle/>
          <a:p>
            <a:r>
              <a:rPr lang="en-US" b="1" dirty="0"/>
              <a:t> Structural Data</a:t>
            </a:r>
          </a:p>
          <a:p>
            <a:r>
              <a:rPr lang="en-GB" dirty="0"/>
              <a:t>Structural data refers to the way </a:t>
            </a:r>
            <a:r>
              <a:rPr lang="en-GB" b="1" dirty="0"/>
              <a:t>data is organized, stored, and processed</a:t>
            </a:r>
            <a:r>
              <a:rPr lang="en-GB" dirty="0"/>
              <a:t> in a system, particularly in simulations and computational models. It ensures efficient handling of </a:t>
            </a:r>
            <a:r>
              <a:rPr lang="en-GB" b="1" dirty="0"/>
              <a:t>complex information</a:t>
            </a:r>
            <a:r>
              <a:rPr lang="en-GB" dirty="0"/>
              <a:t> by defining relationships and constraints between data elements.</a:t>
            </a:r>
            <a:endParaRPr lang="en-US" dirty="0"/>
          </a:p>
        </p:txBody>
      </p:sp>
    </p:spTree>
    <p:extLst>
      <p:ext uri="{BB962C8B-B14F-4D97-AF65-F5344CB8AC3E}">
        <p14:creationId xmlns:p14="http://schemas.microsoft.com/office/powerpoint/2010/main" val="350298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BCE4-48CE-B2BD-4130-04021C835F76}"/>
              </a:ext>
            </a:extLst>
          </p:cNvPr>
          <p:cNvSpPr>
            <a:spLocks noGrp="1"/>
          </p:cNvSpPr>
          <p:nvPr>
            <p:ph type="title"/>
          </p:nvPr>
        </p:nvSpPr>
        <p:spPr/>
        <p:txBody>
          <a:bodyPr/>
          <a:lstStyle/>
          <a:p>
            <a:r>
              <a:rPr lang="en-GB" b="1" dirty="0"/>
              <a:t>Types of Structural Data</a:t>
            </a:r>
            <a:br>
              <a:rPr lang="en-GB" b="1" dirty="0"/>
            </a:br>
            <a:endParaRPr lang="en-US" dirty="0"/>
          </a:p>
        </p:txBody>
      </p:sp>
      <p:sp>
        <p:nvSpPr>
          <p:cNvPr id="3" name="Content Placeholder 2">
            <a:extLst>
              <a:ext uri="{FF2B5EF4-FFF2-40B4-BE49-F238E27FC236}">
                <a16:creationId xmlns:a16="http://schemas.microsoft.com/office/drawing/2014/main" id="{485E6E3C-6DCE-79BF-63A4-A2E6F473CB33}"/>
              </a:ext>
            </a:extLst>
          </p:cNvPr>
          <p:cNvSpPr>
            <a:spLocks noGrp="1"/>
          </p:cNvSpPr>
          <p:nvPr>
            <p:ph idx="1"/>
          </p:nvPr>
        </p:nvSpPr>
        <p:spPr>
          <a:xfrm>
            <a:off x="838199" y="943897"/>
            <a:ext cx="10626213" cy="5233066"/>
          </a:xfrm>
        </p:spPr>
        <p:txBody>
          <a:bodyPr>
            <a:normAutofit fontScale="77500" lnSpcReduction="20000"/>
          </a:bodyPr>
          <a:lstStyle/>
          <a:p>
            <a:r>
              <a:rPr lang="en-GB" b="1" dirty="0"/>
              <a:t>Linear Data Structures</a:t>
            </a:r>
          </a:p>
          <a:p>
            <a:r>
              <a:rPr lang="en-GB" dirty="0"/>
              <a:t>Arrays: Fixed-size collections of elements stored in contiguous memory locations. Used in numerical simulations and sensor data storage.</a:t>
            </a:r>
          </a:p>
          <a:p>
            <a:r>
              <a:rPr lang="en-GB" dirty="0"/>
              <a:t>Linked Lists: Dynamic data structures where elements (nodes) are linked using pointers, allowing efficient insertions and deletions.</a:t>
            </a:r>
          </a:p>
          <a:p>
            <a:r>
              <a:rPr lang="en-GB" dirty="0"/>
              <a:t>Stacks and Queues: Used in task scheduling, buffering, and event-driven simulations.</a:t>
            </a:r>
          </a:p>
          <a:p>
            <a:pPr marL="0" indent="0">
              <a:buNone/>
            </a:pPr>
            <a:r>
              <a:rPr lang="en-GB" b="1" dirty="0"/>
              <a:t>Hierarchical Data Structures</a:t>
            </a:r>
          </a:p>
          <a:p>
            <a:r>
              <a:rPr lang="en-GB" dirty="0"/>
              <a:t>Trees: Used for representing structured data such as decision trees, XML/JSON parsing, and hierarchical simulations.</a:t>
            </a:r>
          </a:p>
          <a:p>
            <a:r>
              <a:rPr lang="en-GB" dirty="0"/>
              <a:t>Graphs: Used in network simulations, AI pathfinding (e.g., Dijkstra’s algorithm), and social network </a:t>
            </a:r>
            <a:r>
              <a:rPr lang="en-GB" dirty="0" err="1"/>
              <a:t>modeling</a:t>
            </a:r>
            <a:r>
              <a:rPr lang="en-GB" dirty="0"/>
              <a:t>.</a:t>
            </a:r>
          </a:p>
          <a:p>
            <a:pPr marL="0" indent="0">
              <a:buNone/>
            </a:pPr>
            <a:r>
              <a:rPr lang="en-GB" b="1" dirty="0"/>
              <a:t>Tabular Data Structures</a:t>
            </a:r>
          </a:p>
          <a:p>
            <a:r>
              <a:rPr lang="en-GB" dirty="0" err="1"/>
              <a:t>DataFrames</a:t>
            </a:r>
            <a:r>
              <a:rPr lang="en-GB" dirty="0"/>
              <a:t> (Pandas, SQL Tables): Used in data science and machine learning simulations.</a:t>
            </a:r>
          </a:p>
          <a:p>
            <a:r>
              <a:rPr lang="en-GB" dirty="0"/>
              <a:t>Hash Tables: Allow fast lookup and retrieval in dictionary-like structures.</a:t>
            </a:r>
            <a:endParaRPr lang="en-US" dirty="0"/>
          </a:p>
        </p:txBody>
      </p:sp>
    </p:spTree>
    <p:extLst>
      <p:ext uri="{BB962C8B-B14F-4D97-AF65-F5344CB8AC3E}">
        <p14:creationId xmlns:p14="http://schemas.microsoft.com/office/powerpoint/2010/main" val="3880740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6D4E-CB3A-E7A9-4FD7-96B34978D4B5}"/>
              </a:ext>
            </a:extLst>
          </p:cNvPr>
          <p:cNvSpPr>
            <a:spLocks noGrp="1"/>
          </p:cNvSpPr>
          <p:nvPr>
            <p:ph type="title"/>
          </p:nvPr>
        </p:nvSpPr>
        <p:spPr/>
        <p:txBody>
          <a:bodyPr/>
          <a:lstStyle/>
          <a:p>
            <a:r>
              <a:rPr lang="en-GB" b="1" dirty="0"/>
              <a:t>Role of Structural Data in Simulations</a:t>
            </a:r>
            <a:endParaRPr lang="en-US" b="1" dirty="0"/>
          </a:p>
        </p:txBody>
      </p:sp>
      <p:sp>
        <p:nvSpPr>
          <p:cNvPr id="3" name="Content Placeholder 2">
            <a:extLst>
              <a:ext uri="{FF2B5EF4-FFF2-40B4-BE49-F238E27FC236}">
                <a16:creationId xmlns:a16="http://schemas.microsoft.com/office/drawing/2014/main" id="{52D8D349-1550-65B6-7561-826D4D18D24A}"/>
              </a:ext>
            </a:extLst>
          </p:cNvPr>
          <p:cNvSpPr>
            <a:spLocks noGrp="1"/>
          </p:cNvSpPr>
          <p:nvPr>
            <p:ph idx="1"/>
          </p:nvPr>
        </p:nvSpPr>
        <p:spPr/>
        <p:txBody>
          <a:bodyPr/>
          <a:lstStyle/>
          <a:p>
            <a:pPr>
              <a:buFont typeface="Arial" panose="020B0604020202020204" pitchFamily="34" charset="0"/>
              <a:buChar char="•"/>
            </a:pPr>
            <a:r>
              <a:rPr lang="en-US" b="1" dirty="0"/>
              <a:t>Efficient Data Handling</a:t>
            </a:r>
            <a:r>
              <a:rPr lang="en-US" dirty="0"/>
              <a:t>: Optimized memory usage for large-scale simulations.</a:t>
            </a:r>
          </a:p>
          <a:p>
            <a:pPr>
              <a:buFont typeface="Arial" panose="020B0604020202020204" pitchFamily="34" charset="0"/>
              <a:buChar char="•"/>
            </a:pPr>
            <a:r>
              <a:rPr lang="en-US" b="1" dirty="0"/>
              <a:t>Data Interconnectivity</a:t>
            </a:r>
            <a:r>
              <a:rPr lang="en-US" dirty="0"/>
              <a:t>: Ensures smooth transitions between states in hybrid systems.</a:t>
            </a:r>
          </a:p>
          <a:p>
            <a:pPr>
              <a:buFont typeface="Arial" panose="020B0604020202020204" pitchFamily="34" charset="0"/>
              <a:buChar char="•"/>
            </a:pPr>
            <a:r>
              <a:rPr lang="en-US" b="1" dirty="0"/>
              <a:t>Parallel Processing</a:t>
            </a:r>
            <a:r>
              <a:rPr lang="en-US" dirty="0"/>
              <a:t>: Supports distributed and multi-threaded simulation models.</a:t>
            </a:r>
          </a:p>
          <a:p>
            <a:endParaRPr lang="en-US" dirty="0"/>
          </a:p>
        </p:txBody>
      </p:sp>
    </p:spTree>
    <p:extLst>
      <p:ext uri="{BB962C8B-B14F-4D97-AF65-F5344CB8AC3E}">
        <p14:creationId xmlns:p14="http://schemas.microsoft.com/office/powerpoint/2010/main" val="253825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7C2A-755A-5B81-4AF9-C63BADB6E6E5}"/>
              </a:ext>
            </a:extLst>
          </p:cNvPr>
          <p:cNvSpPr>
            <a:spLocks noGrp="1"/>
          </p:cNvSpPr>
          <p:nvPr>
            <p:ph type="title"/>
          </p:nvPr>
        </p:nvSpPr>
        <p:spPr/>
        <p:txBody>
          <a:bodyPr/>
          <a:lstStyle/>
          <a:p>
            <a:r>
              <a:rPr lang="en-US" b="1" dirty="0"/>
              <a:t> Control Statements</a:t>
            </a:r>
            <a:br>
              <a:rPr lang="en-US" b="1" dirty="0"/>
            </a:br>
            <a:endParaRPr lang="en-US" dirty="0"/>
          </a:p>
        </p:txBody>
      </p:sp>
      <p:sp>
        <p:nvSpPr>
          <p:cNvPr id="3" name="Content Placeholder 2">
            <a:extLst>
              <a:ext uri="{FF2B5EF4-FFF2-40B4-BE49-F238E27FC236}">
                <a16:creationId xmlns:a16="http://schemas.microsoft.com/office/drawing/2014/main" id="{4B917EAD-FF14-D25B-3AB8-1CC044CC7DE5}"/>
              </a:ext>
            </a:extLst>
          </p:cNvPr>
          <p:cNvSpPr>
            <a:spLocks noGrp="1"/>
          </p:cNvSpPr>
          <p:nvPr>
            <p:ph idx="1"/>
          </p:nvPr>
        </p:nvSpPr>
        <p:spPr/>
        <p:txBody>
          <a:bodyPr/>
          <a:lstStyle/>
          <a:p>
            <a:r>
              <a:rPr lang="en-GB" dirty="0"/>
              <a:t>Control statements </a:t>
            </a:r>
            <a:r>
              <a:rPr lang="en-GB" b="1" dirty="0"/>
              <a:t>dictate the flow of execution</a:t>
            </a:r>
            <a:r>
              <a:rPr lang="en-GB" dirty="0"/>
              <a:t> in a program or simulation model. They help manage </a:t>
            </a:r>
            <a:r>
              <a:rPr lang="en-GB" b="1" dirty="0"/>
              <a:t>conditional decisions, looping mechanisms, and event-driven operations</a:t>
            </a:r>
            <a:r>
              <a:rPr lang="en-GB" dirty="0"/>
              <a:t>.</a:t>
            </a:r>
          </a:p>
          <a:p>
            <a:endParaRPr lang="en-GB" dirty="0"/>
          </a:p>
          <a:p>
            <a:pPr marL="0" indent="0">
              <a:buNone/>
            </a:pPr>
            <a:r>
              <a:rPr lang="en-GB" b="1" dirty="0"/>
              <a:t>Types of </a:t>
            </a:r>
            <a:r>
              <a:rPr lang="en-GB" b="1"/>
              <a:t>Control Statements</a:t>
            </a:r>
            <a:endParaRPr lang="en-GB" dirty="0"/>
          </a:p>
          <a:p>
            <a:pPr marL="0" indent="0">
              <a:buNone/>
            </a:pPr>
            <a:r>
              <a:rPr lang="en-US" b="1" dirty="0"/>
              <a:t>Conditional Statements</a:t>
            </a:r>
            <a:endParaRPr lang="en-US" dirty="0"/>
          </a:p>
          <a:p>
            <a:pPr marL="0" indent="0">
              <a:buNone/>
            </a:pPr>
            <a:r>
              <a:rPr lang="en-GB" dirty="0"/>
              <a:t>If-Else: Executes different code blocks based on conditions.</a:t>
            </a:r>
          </a:p>
          <a:p>
            <a:pPr marL="0" indent="0">
              <a:buNone/>
            </a:pPr>
            <a:r>
              <a:rPr lang="en-GB" dirty="0"/>
              <a:t>Switch-Case: Optimized for multiple conditional checks</a:t>
            </a:r>
            <a:endParaRPr lang="en-US" dirty="0"/>
          </a:p>
        </p:txBody>
      </p:sp>
    </p:spTree>
    <p:extLst>
      <p:ext uri="{BB962C8B-B14F-4D97-AF65-F5344CB8AC3E}">
        <p14:creationId xmlns:p14="http://schemas.microsoft.com/office/powerpoint/2010/main" val="245679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1A4D9-13FE-98F2-A480-6C5F234F0366}"/>
              </a:ext>
            </a:extLst>
          </p:cNvPr>
          <p:cNvSpPr>
            <a:spLocks noGrp="1"/>
          </p:cNvSpPr>
          <p:nvPr>
            <p:ph idx="1"/>
          </p:nvPr>
        </p:nvSpPr>
        <p:spPr/>
        <p:txBody>
          <a:bodyPr/>
          <a:lstStyle/>
          <a:p>
            <a:r>
              <a:rPr lang="en-GB" b="1" dirty="0"/>
              <a:t>Looping Statements</a:t>
            </a:r>
            <a:endParaRPr lang="en-GB" dirty="0"/>
          </a:p>
          <a:p>
            <a:pPr>
              <a:buFont typeface="Arial" panose="020B0604020202020204" pitchFamily="34" charset="0"/>
              <a:buChar char="•"/>
            </a:pPr>
            <a:r>
              <a:rPr lang="en-GB" b="1" dirty="0"/>
              <a:t>For Loop</a:t>
            </a:r>
            <a:r>
              <a:rPr lang="en-GB" dirty="0"/>
              <a:t>: Executes a block of code multiple times (e.g., iterating over a dataset).</a:t>
            </a:r>
          </a:p>
          <a:p>
            <a:pPr>
              <a:buFont typeface="Arial" panose="020B0604020202020204" pitchFamily="34" charset="0"/>
              <a:buChar char="•"/>
            </a:pPr>
            <a:r>
              <a:rPr lang="en-GB" b="1" dirty="0"/>
              <a:t>While Loop</a:t>
            </a:r>
            <a:r>
              <a:rPr lang="en-GB" dirty="0"/>
              <a:t>: Repeats execution until a condition is met (e.g., running simulations until convergence).</a:t>
            </a:r>
          </a:p>
          <a:p>
            <a:endParaRPr lang="en-US" dirty="0"/>
          </a:p>
        </p:txBody>
      </p:sp>
    </p:spTree>
    <p:extLst>
      <p:ext uri="{BB962C8B-B14F-4D97-AF65-F5344CB8AC3E}">
        <p14:creationId xmlns:p14="http://schemas.microsoft.com/office/powerpoint/2010/main" val="199177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C74F59-8FF0-AC32-EBDD-8361A4DDF574}"/>
              </a:ext>
            </a:extLst>
          </p:cNvPr>
          <p:cNvSpPr>
            <a:spLocks noGrp="1"/>
          </p:cNvSpPr>
          <p:nvPr>
            <p:ph idx="1"/>
          </p:nvPr>
        </p:nvSpPr>
        <p:spPr/>
        <p:txBody>
          <a:bodyPr/>
          <a:lstStyle/>
          <a:p>
            <a:r>
              <a:rPr lang="en-GB" b="1" dirty="0"/>
              <a:t>Jump Statements</a:t>
            </a:r>
            <a:endParaRPr lang="en-GB" dirty="0"/>
          </a:p>
          <a:p>
            <a:pPr>
              <a:buFont typeface="Arial" panose="020B0604020202020204" pitchFamily="34" charset="0"/>
              <a:buChar char="•"/>
            </a:pPr>
            <a:r>
              <a:rPr lang="en-GB" b="1" dirty="0"/>
              <a:t>Break</a:t>
            </a:r>
            <a:r>
              <a:rPr lang="en-GB" dirty="0"/>
              <a:t>: Exits a loop when a condition is met.</a:t>
            </a:r>
          </a:p>
          <a:p>
            <a:pPr>
              <a:buFont typeface="Arial" panose="020B0604020202020204" pitchFamily="34" charset="0"/>
              <a:buChar char="•"/>
            </a:pPr>
            <a:r>
              <a:rPr lang="en-GB" b="1" dirty="0"/>
              <a:t>Continue</a:t>
            </a:r>
            <a:r>
              <a:rPr lang="en-GB" dirty="0"/>
              <a:t>: Skips the current iteration but continues the loop.</a:t>
            </a:r>
          </a:p>
          <a:p>
            <a:pPr>
              <a:buFont typeface="Arial" panose="020B0604020202020204" pitchFamily="34" charset="0"/>
              <a:buChar char="•"/>
            </a:pPr>
            <a:r>
              <a:rPr lang="en-GB" b="1" dirty="0"/>
              <a:t>Return</a:t>
            </a:r>
            <a:r>
              <a:rPr lang="en-GB" dirty="0"/>
              <a:t>: Exits from a function and returns a value.</a:t>
            </a:r>
          </a:p>
          <a:p>
            <a:endParaRPr lang="en-US" dirty="0"/>
          </a:p>
        </p:txBody>
      </p:sp>
    </p:spTree>
    <p:extLst>
      <p:ext uri="{BB962C8B-B14F-4D97-AF65-F5344CB8AC3E}">
        <p14:creationId xmlns:p14="http://schemas.microsoft.com/office/powerpoint/2010/main" val="95465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9119B-1CEE-0503-8919-68C277384EC9}"/>
              </a:ext>
            </a:extLst>
          </p:cNvPr>
          <p:cNvSpPr>
            <a:spLocks noGrp="1"/>
          </p:cNvSpPr>
          <p:nvPr>
            <p:ph idx="1"/>
          </p:nvPr>
        </p:nvSpPr>
        <p:spPr/>
        <p:txBody>
          <a:bodyPr/>
          <a:lstStyle/>
          <a:p>
            <a:r>
              <a:rPr lang="en-GB" dirty="0"/>
              <a:t>In discrete systems, the changes in the system state are discontinuous and each change in the state of the system is called an event. The model used in a discrete system simulation has a set of numbers to represent the state of the system, called as a state descriptor. In this chapter, we will also learn about queuing simulation, which is a very important aspect in discrete event simulation along with simulation of time-sharing system.</a:t>
            </a:r>
            <a:endParaRPr lang="en-US" dirty="0"/>
          </a:p>
        </p:txBody>
      </p:sp>
    </p:spTree>
    <p:extLst>
      <p:ext uri="{BB962C8B-B14F-4D97-AF65-F5344CB8AC3E}">
        <p14:creationId xmlns:p14="http://schemas.microsoft.com/office/powerpoint/2010/main" val="2929432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D1D26-52CD-6B76-4F57-0C16A6441A8B}"/>
              </a:ext>
            </a:extLst>
          </p:cNvPr>
          <p:cNvSpPr>
            <a:spLocks noGrp="1"/>
          </p:cNvSpPr>
          <p:nvPr>
            <p:ph idx="1"/>
          </p:nvPr>
        </p:nvSpPr>
        <p:spPr/>
        <p:txBody>
          <a:bodyPr/>
          <a:lstStyle/>
          <a:p>
            <a:r>
              <a:rPr lang="en-GB" b="1" dirty="0"/>
              <a:t>Event-Driven Execution</a:t>
            </a:r>
            <a:endParaRPr lang="en-GB" dirty="0"/>
          </a:p>
          <a:p>
            <a:pPr>
              <a:buFont typeface="Arial" panose="020B0604020202020204" pitchFamily="34" charset="0"/>
              <a:buChar char="•"/>
            </a:pPr>
            <a:r>
              <a:rPr lang="en-GB" b="1" dirty="0"/>
              <a:t>Interrupts and Triggers</a:t>
            </a:r>
            <a:r>
              <a:rPr lang="en-GB" dirty="0"/>
              <a:t>: Used in real-time systems for responding to external signals.</a:t>
            </a:r>
          </a:p>
          <a:p>
            <a:pPr>
              <a:buFont typeface="Arial" panose="020B0604020202020204" pitchFamily="34" charset="0"/>
              <a:buChar char="•"/>
            </a:pPr>
            <a:r>
              <a:rPr lang="en-GB" b="1" dirty="0"/>
              <a:t>Message Passing</a:t>
            </a:r>
            <a:r>
              <a:rPr lang="en-GB" dirty="0"/>
              <a:t>: Implemented in multi-threaded simulations to synchronize components.</a:t>
            </a:r>
          </a:p>
          <a:p>
            <a:endParaRPr lang="en-US" dirty="0"/>
          </a:p>
        </p:txBody>
      </p:sp>
    </p:spTree>
    <p:extLst>
      <p:ext uri="{BB962C8B-B14F-4D97-AF65-F5344CB8AC3E}">
        <p14:creationId xmlns:p14="http://schemas.microsoft.com/office/powerpoint/2010/main" val="1180494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7B13-A2F0-BEC1-8CEB-954FC7359504}"/>
              </a:ext>
            </a:extLst>
          </p:cNvPr>
          <p:cNvSpPr>
            <a:spLocks noGrp="1"/>
          </p:cNvSpPr>
          <p:nvPr>
            <p:ph type="title"/>
          </p:nvPr>
        </p:nvSpPr>
        <p:spPr/>
        <p:txBody>
          <a:bodyPr/>
          <a:lstStyle/>
          <a:p>
            <a:r>
              <a:rPr lang="en-GB" b="1" dirty="0"/>
              <a:t> Role of Control Statements in Simulations</a:t>
            </a:r>
            <a:br>
              <a:rPr lang="en-GB" b="1" dirty="0"/>
            </a:br>
            <a:endParaRPr lang="en-US" dirty="0"/>
          </a:p>
        </p:txBody>
      </p:sp>
      <p:sp>
        <p:nvSpPr>
          <p:cNvPr id="3" name="Content Placeholder 2">
            <a:extLst>
              <a:ext uri="{FF2B5EF4-FFF2-40B4-BE49-F238E27FC236}">
                <a16:creationId xmlns:a16="http://schemas.microsoft.com/office/drawing/2014/main" id="{1B3C29D4-7C99-FDB7-64F0-2B0AC98BCE9E}"/>
              </a:ext>
            </a:extLst>
          </p:cNvPr>
          <p:cNvSpPr>
            <a:spLocks noGrp="1"/>
          </p:cNvSpPr>
          <p:nvPr>
            <p:ph idx="1"/>
          </p:nvPr>
        </p:nvSpPr>
        <p:spPr/>
        <p:txBody>
          <a:bodyPr/>
          <a:lstStyle/>
          <a:p>
            <a:r>
              <a:rPr lang="en-GB" b="1" dirty="0"/>
              <a:t>Controls Decision-Making: </a:t>
            </a:r>
            <a:r>
              <a:rPr lang="en-GB" dirty="0"/>
              <a:t>Manages how models react to inputs dynamically.</a:t>
            </a:r>
          </a:p>
          <a:p>
            <a:r>
              <a:rPr lang="en-GB" b="1" dirty="0"/>
              <a:t>Handles Repetitive Computations:</a:t>
            </a:r>
            <a:r>
              <a:rPr lang="en-GB" dirty="0"/>
              <a:t> Automates repeated tasks such as state updates.</a:t>
            </a:r>
          </a:p>
          <a:p>
            <a:r>
              <a:rPr lang="en-GB" b="1" dirty="0"/>
              <a:t>Enables Dynamic </a:t>
            </a:r>
            <a:r>
              <a:rPr lang="en-GB" b="1" dirty="0" err="1"/>
              <a:t>Behavior</a:t>
            </a:r>
            <a:r>
              <a:rPr lang="en-GB" b="1" dirty="0"/>
              <a:t>: </a:t>
            </a:r>
            <a:r>
              <a:rPr lang="en-GB" dirty="0"/>
              <a:t>Allows simulations to evolve based on real-world data.</a:t>
            </a:r>
            <a:endParaRPr lang="en-US" dirty="0"/>
          </a:p>
        </p:txBody>
      </p:sp>
    </p:spTree>
    <p:extLst>
      <p:ext uri="{BB962C8B-B14F-4D97-AF65-F5344CB8AC3E}">
        <p14:creationId xmlns:p14="http://schemas.microsoft.com/office/powerpoint/2010/main" val="369590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0106-FAB8-B0C4-E61D-0C6195744C77}"/>
              </a:ext>
            </a:extLst>
          </p:cNvPr>
          <p:cNvSpPr>
            <a:spLocks noGrp="1"/>
          </p:cNvSpPr>
          <p:nvPr>
            <p:ph type="title"/>
          </p:nvPr>
        </p:nvSpPr>
        <p:spPr/>
        <p:txBody>
          <a:bodyPr/>
          <a:lstStyle/>
          <a:p>
            <a:r>
              <a:rPr lang="en-US" b="1" dirty="0"/>
              <a:t> Hybrid Simulation</a:t>
            </a:r>
            <a:br>
              <a:rPr lang="en-US" b="1" dirty="0"/>
            </a:br>
            <a:endParaRPr lang="en-US" dirty="0"/>
          </a:p>
        </p:txBody>
      </p:sp>
      <p:sp>
        <p:nvSpPr>
          <p:cNvPr id="3" name="Content Placeholder 2">
            <a:extLst>
              <a:ext uri="{FF2B5EF4-FFF2-40B4-BE49-F238E27FC236}">
                <a16:creationId xmlns:a16="http://schemas.microsoft.com/office/drawing/2014/main" id="{BFD8CF14-C2D9-FA9A-0457-1B2360704FE3}"/>
              </a:ext>
            </a:extLst>
          </p:cNvPr>
          <p:cNvSpPr>
            <a:spLocks noGrp="1"/>
          </p:cNvSpPr>
          <p:nvPr>
            <p:ph idx="1"/>
          </p:nvPr>
        </p:nvSpPr>
        <p:spPr/>
        <p:txBody>
          <a:bodyPr/>
          <a:lstStyle/>
          <a:p>
            <a:r>
              <a:rPr lang="en-GB" dirty="0"/>
              <a:t>Hybrid simulation </a:t>
            </a:r>
            <a:r>
              <a:rPr lang="en-GB" b="1" dirty="0"/>
              <a:t>combines discrete and continuous simulations</a:t>
            </a:r>
            <a:r>
              <a:rPr lang="en-GB" dirty="0"/>
              <a:t>, enabling realistic </a:t>
            </a:r>
            <a:r>
              <a:rPr lang="en-GB" dirty="0" err="1"/>
              <a:t>modeling</a:t>
            </a:r>
            <a:r>
              <a:rPr lang="en-GB" dirty="0"/>
              <a:t> of complex systems. It is widely used in </a:t>
            </a:r>
            <a:r>
              <a:rPr lang="en-GB" b="1" dirty="0"/>
              <a:t>cyber-physical systems, AI-driven simulations, and industrial automation</a:t>
            </a:r>
            <a:endParaRPr lang="en-US" dirty="0"/>
          </a:p>
        </p:txBody>
      </p:sp>
    </p:spTree>
    <p:extLst>
      <p:ext uri="{BB962C8B-B14F-4D97-AF65-F5344CB8AC3E}">
        <p14:creationId xmlns:p14="http://schemas.microsoft.com/office/powerpoint/2010/main" val="36422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7616-B4C1-69F7-B57B-744960C75DF1}"/>
              </a:ext>
            </a:extLst>
          </p:cNvPr>
          <p:cNvSpPr>
            <a:spLocks noGrp="1"/>
          </p:cNvSpPr>
          <p:nvPr>
            <p:ph type="title"/>
          </p:nvPr>
        </p:nvSpPr>
        <p:spPr/>
        <p:txBody>
          <a:bodyPr/>
          <a:lstStyle/>
          <a:p>
            <a:r>
              <a:rPr lang="en-GB" b="1" dirty="0"/>
              <a:t> Characteristics of Hybrid Simulation</a:t>
            </a:r>
            <a:br>
              <a:rPr lang="en-GB" b="1" dirty="0"/>
            </a:br>
            <a:endParaRPr lang="en-US" dirty="0"/>
          </a:p>
        </p:txBody>
      </p:sp>
      <p:sp>
        <p:nvSpPr>
          <p:cNvPr id="3" name="Content Placeholder 2">
            <a:extLst>
              <a:ext uri="{FF2B5EF4-FFF2-40B4-BE49-F238E27FC236}">
                <a16:creationId xmlns:a16="http://schemas.microsoft.com/office/drawing/2014/main" id="{0782D771-834B-BD2A-9A5E-C93DAC8E399B}"/>
              </a:ext>
            </a:extLst>
          </p:cNvPr>
          <p:cNvSpPr>
            <a:spLocks noGrp="1"/>
          </p:cNvSpPr>
          <p:nvPr>
            <p:ph idx="1"/>
          </p:nvPr>
        </p:nvSpPr>
        <p:spPr/>
        <p:txBody>
          <a:bodyPr/>
          <a:lstStyle/>
          <a:p>
            <a:r>
              <a:rPr lang="en-US" b="1" dirty="0"/>
              <a:t>Continuous Dynamics: </a:t>
            </a:r>
            <a:r>
              <a:rPr lang="en-US" dirty="0"/>
              <a:t>Governed by mathematical models (e.g., differential equations).</a:t>
            </a:r>
          </a:p>
          <a:p>
            <a:r>
              <a:rPr lang="en-US" b="1" dirty="0"/>
              <a:t>Discrete Event Transitions:</a:t>
            </a:r>
            <a:r>
              <a:rPr lang="en-US" dirty="0"/>
              <a:t> Controlled by logic-based triggers and state changes.</a:t>
            </a:r>
          </a:p>
          <a:p>
            <a:r>
              <a:rPr lang="en-US" b="1" dirty="0"/>
              <a:t>Hybrid Controllers: </a:t>
            </a:r>
            <a:r>
              <a:rPr lang="en-US" dirty="0"/>
              <a:t>Combines software-based algorithms with real-time control hardware</a:t>
            </a:r>
          </a:p>
        </p:txBody>
      </p:sp>
    </p:spTree>
    <p:extLst>
      <p:ext uri="{BB962C8B-B14F-4D97-AF65-F5344CB8AC3E}">
        <p14:creationId xmlns:p14="http://schemas.microsoft.com/office/powerpoint/2010/main" val="283716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FCE23-ED69-A6D9-291A-F4AB0467A25F}"/>
              </a:ext>
            </a:extLst>
          </p:cNvPr>
          <p:cNvSpPr>
            <a:spLocks noGrp="1"/>
          </p:cNvSpPr>
          <p:nvPr>
            <p:ph type="title"/>
          </p:nvPr>
        </p:nvSpPr>
        <p:spPr/>
        <p:txBody>
          <a:bodyPr/>
          <a:lstStyle/>
          <a:p>
            <a:r>
              <a:rPr lang="en-GB" b="1" dirty="0"/>
              <a:t>Applications of Hybrid Simulation</a:t>
            </a:r>
            <a:br>
              <a:rPr lang="en-GB" b="1" dirty="0"/>
            </a:br>
            <a:endParaRPr lang="en-US" dirty="0"/>
          </a:p>
        </p:txBody>
      </p:sp>
      <p:sp>
        <p:nvSpPr>
          <p:cNvPr id="3" name="Content Placeholder 2">
            <a:extLst>
              <a:ext uri="{FF2B5EF4-FFF2-40B4-BE49-F238E27FC236}">
                <a16:creationId xmlns:a16="http://schemas.microsoft.com/office/drawing/2014/main" id="{95CFE3AE-B09A-5318-C365-8C58AF4E302D}"/>
              </a:ext>
            </a:extLst>
          </p:cNvPr>
          <p:cNvSpPr>
            <a:spLocks noGrp="1"/>
          </p:cNvSpPr>
          <p:nvPr>
            <p:ph idx="1"/>
          </p:nvPr>
        </p:nvSpPr>
        <p:spPr/>
        <p:txBody>
          <a:bodyPr>
            <a:normAutofit/>
          </a:bodyPr>
          <a:lstStyle/>
          <a:p>
            <a:pPr marL="0" indent="0">
              <a:buNone/>
            </a:pPr>
            <a:r>
              <a:rPr lang="en-US" b="1" dirty="0"/>
              <a:t>Cyber-Physical Systems (CPS)</a:t>
            </a:r>
          </a:p>
          <a:p>
            <a:r>
              <a:rPr lang="en-US" dirty="0"/>
              <a:t>Smart Grids: Models power distribution, real-time energy consumption, and control responses.</a:t>
            </a:r>
          </a:p>
          <a:p>
            <a:r>
              <a:rPr lang="en-US" dirty="0"/>
              <a:t>IoT-Based Smart Cities: Simulates traffic flow, waste management, and public services.</a:t>
            </a:r>
          </a:p>
          <a:p>
            <a:pPr marL="0" indent="0">
              <a:buNone/>
            </a:pPr>
            <a:r>
              <a:rPr lang="en-US" b="1" dirty="0"/>
              <a:t>Autonomous Vehicles</a:t>
            </a:r>
          </a:p>
          <a:p>
            <a:r>
              <a:rPr lang="en-US" dirty="0"/>
              <a:t>Hybrid simulation integrates real-time sensor feedback with AI-driven decision-making.</a:t>
            </a:r>
          </a:p>
          <a:p>
            <a:r>
              <a:rPr lang="en-US" dirty="0"/>
              <a:t>Examples: Self-driving cars (Tesla Autopilot, Waymo).</a:t>
            </a:r>
          </a:p>
          <a:p>
            <a:endParaRPr lang="en-US" dirty="0"/>
          </a:p>
        </p:txBody>
      </p:sp>
    </p:spTree>
    <p:extLst>
      <p:ext uri="{BB962C8B-B14F-4D97-AF65-F5344CB8AC3E}">
        <p14:creationId xmlns:p14="http://schemas.microsoft.com/office/powerpoint/2010/main" val="2270602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0128A-8770-131F-12B6-258347736550}"/>
              </a:ext>
            </a:extLst>
          </p:cNvPr>
          <p:cNvSpPr>
            <a:spLocks noGrp="1"/>
          </p:cNvSpPr>
          <p:nvPr>
            <p:ph idx="1"/>
          </p:nvPr>
        </p:nvSpPr>
        <p:spPr/>
        <p:txBody>
          <a:bodyPr/>
          <a:lstStyle/>
          <a:p>
            <a:r>
              <a:rPr lang="en-US" b="1" dirty="0"/>
              <a:t>Biomedical and Healthcare Simulations</a:t>
            </a:r>
          </a:p>
          <a:p>
            <a:r>
              <a:rPr lang="en-US" dirty="0"/>
              <a:t>Simulating drug interactions with biological systems using hybrid pharmacokinetics models.</a:t>
            </a:r>
          </a:p>
          <a:p>
            <a:endParaRPr lang="en-US" dirty="0"/>
          </a:p>
          <a:p>
            <a:r>
              <a:rPr lang="en-US" dirty="0"/>
              <a:t>Example: COVID-19 spread simulations combining discrete patient interactions with continuous disease progression models.</a:t>
            </a:r>
          </a:p>
          <a:p>
            <a:pPr marL="0" indent="0">
              <a:buNone/>
            </a:pPr>
            <a:r>
              <a:rPr lang="en-US" b="1" dirty="0"/>
              <a:t>Industrial Automation &amp; Robotics</a:t>
            </a:r>
          </a:p>
          <a:p>
            <a:r>
              <a:rPr lang="en-US" dirty="0"/>
              <a:t>Models robotic arm movements with real-time control feedback.</a:t>
            </a:r>
          </a:p>
          <a:p>
            <a:r>
              <a:rPr lang="en-US" dirty="0"/>
              <a:t>Example: Factory automation systems (Siemens, ABB Robotics).</a:t>
            </a:r>
          </a:p>
        </p:txBody>
      </p:sp>
    </p:spTree>
    <p:extLst>
      <p:ext uri="{BB962C8B-B14F-4D97-AF65-F5344CB8AC3E}">
        <p14:creationId xmlns:p14="http://schemas.microsoft.com/office/powerpoint/2010/main" val="2922920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3424-4794-33B6-8E40-B077FD00952B}"/>
              </a:ext>
            </a:extLst>
          </p:cNvPr>
          <p:cNvSpPr>
            <a:spLocks noGrp="1"/>
          </p:cNvSpPr>
          <p:nvPr>
            <p:ph type="title"/>
          </p:nvPr>
        </p:nvSpPr>
        <p:spPr/>
        <p:txBody>
          <a:bodyPr/>
          <a:lstStyle/>
          <a:p>
            <a:r>
              <a:rPr lang="en-US" b="1" dirty="0"/>
              <a:t>Continuous system modeling and Simulation</a:t>
            </a:r>
            <a:endParaRPr lang="en-US" dirty="0"/>
          </a:p>
        </p:txBody>
      </p:sp>
      <p:sp>
        <p:nvSpPr>
          <p:cNvPr id="3" name="Content Placeholder 2">
            <a:extLst>
              <a:ext uri="{FF2B5EF4-FFF2-40B4-BE49-F238E27FC236}">
                <a16:creationId xmlns:a16="http://schemas.microsoft.com/office/drawing/2014/main" id="{FECB26A4-4EBF-3195-CD2A-CF9D1B99E49F}"/>
              </a:ext>
            </a:extLst>
          </p:cNvPr>
          <p:cNvSpPr>
            <a:spLocks noGrp="1"/>
          </p:cNvSpPr>
          <p:nvPr>
            <p:ph idx="1"/>
          </p:nvPr>
        </p:nvSpPr>
        <p:spPr/>
        <p:txBody>
          <a:bodyPr/>
          <a:lstStyle/>
          <a:p>
            <a:r>
              <a:rPr lang="en-GB" dirty="0"/>
              <a:t>A continuous system is one in which important activities of the system completes smoothly without any delay, i.e. no queue of events, no sorting of time simulation, etc. When a continuous system is </a:t>
            </a:r>
            <a:r>
              <a:rPr lang="en-GB" dirty="0" err="1"/>
              <a:t>modeled</a:t>
            </a:r>
            <a:r>
              <a:rPr lang="en-GB" dirty="0"/>
              <a:t> mathematically, its variables representing the attributes are controlled by continuous functions.</a:t>
            </a:r>
            <a:endParaRPr lang="en-US" dirty="0"/>
          </a:p>
        </p:txBody>
      </p:sp>
    </p:spTree>
    <p:extLst>
      <p:ext uri="{BB962C8B-B14F-4D97-AF65-F5344CB8AC3E}">
        <p14:creationId xmlns:p14="http://schemas.microsoft.com/office/powerpoint/2010/main" val="516879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A886-8811-9417-DC9E-C8A728FB037C}"/>
              </a:ext>
            </a:extLst>
          </p:cNvPr>
          <p:cNvSpPr>
            <a:spLocks noGrp="1"/>
          </p:cNvSpPr>
          <p:nvPr>
            <p:ph type="title"/>
          </p:nvPr>
        </p:nvSpPr>
        <p:spPr/>
        <p:txBody>
          <a:bodyPr/>
          <a:lstStyle/>
          <a:p>
            <a:pPr>
              <a:lnSpc>
                <a:spcPts val="2250"/>
              </a:lnSpc>
            </a:pPr>
            <a:r>
              <a:rPr lang="en-US" b="0" i="0" dirty="0">
                <a:solidFill>
                  <a:srgbClr val="000000"/>
                </a:solidFill>
                <a:effectLst/>
                <a:latin typeface="var(--ff-lato)"/>
              </a:rPr>
              <a:t>What is Continuous Simulation?</a:t>
            </a:r>
            <a:br>
              <a:rPr lang="en-US" b="0" i="0" dirty="0">
                <a:solidFill>
                  <a:srgbClr val="000000"/>
                </a:solidFill>
                <a:effectLst/>
                <a:latin typeface="var(--ff-lato)"/>
              </a:rPr>
            </a:br>
            <a:br>
              <a:rPr lang="en-US" dirty="0"/>
            </a:br>
            <a:endParaRPr lang="en-US" dirty="0"/>
          </a:p>
        </p:txBody>
      </p:sp>
      <p:sp>
        <p:nvSpPr>
          <p:cNvPr id="3" name="Content Placeholder 2">
            <a:extLst>
              <a:ext uri="{FF2B5EF4-FFF2-40B4-BE49-F238E27FC236}">
                <a16:creationId xmlns:a16="http://schemas.microsoft.com/office/drawing/2014/main" id="{FD7AE006-C195-4B57-1952-F9E6280BA7A2}"/>
              </a:ext>
            </a:extLst>
          </p:cNvPr>
          <p:cNvSpPr>
            <a:spLocks noGrp="1"/>
          </p:cNvSpPr>
          <p:nvPr>
            <p:ph idx="1"/>
          </p:nvPr>
        </p:nvSpPr>
        <p:spPr/>
        <p:txBody>
          <a:bodyPr/>
          <a:lstStyle/>
          <a:p>
            <a:r>
              <a:rPr lang="en-GB" b="0" i="0" dirty="0">
                <a:solidFill>
                  <a:srgbClr val="000000"/>
                </a:solidFill>
                <a:effectLst/>
                <a:latin typeface="Verdana" panose="020B0604030504040204" pitchFamily="34" charset="0"/>
              </a:rPr>
              <a:t>Continuous simulation is a type of simulation in which state variables change continuously with respect to time. Following is the graphical representation of its </a:t>
            </a:r>
            <a:r>
              <a:rPr lang="en-GB" b="0" i="0" dirty="0" err="1">
                <a:solidFill>
                  <a:srgbClr val="000000"/>
                </a:solidFill>
                <a:effectLst/>
                <a:latin typeface="Verdana" panose="020B0604030504040204" pitchFamily="34" charset="0"/>
              </a:rPr>
              <a:t>behavior</a:t>
            </a:r>
            <a:endParaRPr lang="en-GB" b="0" i="0" dirty="0">
              <a:solidFill>
                <a:srgbClr val="000000"/>
              </a:solidFill>
              <a:effectLst/>
              <a:latin typeface="Verdana" panose="020B0604030504040204" pitchFamily="34" charset="0"/>
            </a:endParaRPr>
          </a:p>
          <a:p>
            <a:endParaRPr lang="en-GB" dirty="0">
              <a:solidFill>
                <a:srgbClr val="000000"/>
              </a:solidFill>
              <a:latin typeface="Verdana" panose="020B0604030504040204" pitchFamily="34" charset="0"/>
            </a:endParaRPr>
          </a:p>
          <a:p>
            <a:endParaRPr lang="en-GB" dirty="0">
              <a:solidFill>
                <a:srgbClr val="000000"/>
              </a:solidFill>
              <a:latin typeface="Verdana" panose="020B0604030504040204" pitchFamily="34" charset="0"/>
            </a:endParaRPr>
          </a:p>
          <a:p>
            <a:endParaRPr lang="en-US" dirty="0"/>
          </a:p>
        </p:txBody>
      </p:sp>
      <p:pic>
        <p:nvPicPr>
          <p:cNvPr id="5" name="Picture 4">
            <a:extLst>
              <a:ext uri="{FF2B5EF4-FFF2-40B4-BE49-F238E27FC236}">
                <a16:creationId xmlns:a16="http://schemas.microsoft.com/office/drawing/2014/main" id="{AC106096-3E14-46E7-CAB3-48050642AA47}"/>
              </a:ext>
            </a:extLst>
          </p:cNvPr>
          <p:cNvPicPr>
            <a:picLocks noChangeAspect="1"/>
          </p:cNvPicPr>
          <p:nvPr/>
        </p:nvPicPr>
        <p:blipFill>
          <a:blip r:embed="rId2"/>
          <a:stretch>
            <a:fillRect/>
          </a:stretch>
        </p:blipFill>
        <p:spPr>
          <a:xfrm>
            <a:off x="4629150" y="3313227"/>
            <a:ext cx="3276600" cy="2343150"/>
          </a:xfrm>
          <a:prstGeom prst="rect">
            <a:avLst/>
          </a:prstGeom>
        </p:spPr>
      </p:pic>
    </p:spTree>
    <p:extLst>
      <p:ext uri="{BB962C8B-B14F-4D97-AF65-F5344CB8AC3E}">
        <p14:creationId xmlns:p14="http://schemas.microsoft.com/office/powerpoint/2010/main" val="56780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348F-11B6-7C9A-5449-623AC94E76A8}"/>
              </a:ext>
            </a:extLst>
          </p:cNvPr>
          <p:cNvSpPr>
            <a:spLocks noGrp="1"/>
          </p:cNvSpPr>
          <p:nvPr>
            <p:ph type="title"/>
          </p:nvPr>
        </p:nvSpPr>
        <p:spPr/>
        <p:txBody>
          <a:bodyPr/>
          <a:lstStyle/>
          <a:p>
            <a:pPr>
              <a:lnSpc>
                <a:spcPts val="2250"/>
              </a:lnSpc>
            </a:pPr>
            <a:r>
              <a:rPr lang="en-US" b="0" i="0" dirty="0">
                <a:solidFill>
                  <a:srgbClr val="000000"/>
                </a:solidFill>
                <a:effectLst/>
                <a:latin typeface="var(--ff-lato)"/>
              </a:rPr>
              <a:t>Why Use Continuous Simulation?</a:t>
            </a:r>
            <a:br>
              <a:rPr lang="en-US" b="0" i="0" dirty="0">
                <a:solidFill>
                  <a:srgbClr val="000000"/>
                </a:solidFill>
                <a:effectLst/>
                <a:latin typeface="var(--ff-lato)"/>
              </a:rPr>
            </a:br>
            <a:br>
              <a:rPr lang="en-US" dirty="0"/>
            </a:br>
            <a:endParaRPr lang="en-US" dirty="0"/>
          </a:p>
        </p:txBody>
      </p:sp>
      <p:sp>
        <p:nvSpPr>
          <p:cNvPr id="3" name="Content Placeholder 2">
            <a:extLst>
              <a:ext uri="{FF2B5EF4-FFF2-40B4-BE49-F238E27FC236}">
                <a16:creationId xmlns:a16="http://schemas.microsoft.com/office/drawing/2014/main" id="{C7EB2F9A-2515-F177-8E65-2B7CC44C1772}"/>
              </a:ext>
            </a:extLst>
          </p:cNvPr>
          <p:cNvSpPr>
            <a:spLocks noGrp="1"/>
          </p:cNvSpPr>
          <p:nvPr>
            <p:ph idx="1"/>
          </p:nvPr>
        </p:nvSpPr>
        <p:spPr/>
        <p:txBody>
          <a:bodyPr>
            <a:normAutofit fontScale="92500" lnSpcReduction="10000"/>
          </a:bodyPr>
          <a:lstStyle/>
          <a:p>
            <a:pPr algn="l"/>
            <a:r>
              <a:rPr lang="en-GB" b="0" i="0" dirty="0">
                <a:solidFill>
                  <a:srgbClr val="000000"/>
                </a:solidFill>
                <a:effectLst/>
                <a:latin typeface="Verdana" panose="020B0604030504040204" pitchFamily="34" charset="0"/>
              </a:rPr>
              <a:t>We have to use continuous simulation as it depends on differential equation of various parameters associated with the system and their estimated results known to us.</a:t>
            </a:r>
          </a:p>
          <a:p>
            <a:pPr algn="l">
              <a:lnSpc>
                <a:spcPts val="2250"/>
              </a:lnSpc>
            </a:pPr>
            <a:br>
              <a:rPr lang="en-GB" b="1" i="0" u="none" strike="noStrike" dirty="0">
                <a:effectLst/>
                <a:latin typeface="Verdana" panose="020B0604030504040204" pitchFamily="34" charset="0"/>
                <a:hlinkClick r:id="rId2"/>
              </a:rPr>
            </a:br>
            <a:r>
              <a:rPr lang="en-US" b="1" i="0" dirty="0">
                <a:solidFill>
                  <a:srgbClr val="000000"/>
                </a:solidFill>
                <a:effectLst/>
                <a:latin typeface="var(--ff-lato)"/>
              </a:rPr>
              <a:t>Application Areas</a:t>
            </a:r>
          </a:p>
          <a:p>
            <a:pPr marL="0" indent="0">
              <a:buNone/>
            </a:pPr>
            <a:br>
              <a:rPr lang="en-US" dirty="0"/>
            </a:br>
            <a:r>
              <a:rPr lang="en-GB" b="0" i="0" dirty="0">
                <a:solidFill>
                  <a:srgbClr val="000000"/>
                </a:solidFill>
                <a:effectLst/>
                <a:latin typeface="Verdana" panose="020B0604030504040204" pitchFamily="34" charset="0"/>
              </a:rPr>
              <a:t>Continuous simulation is used in the following sectors. In civil engineering for the construction of dam embankment and tunnel constructions. In military applications for simulation of missile trajectory, simulation of fighter aircraft training, and designing &amp; testing of intelligent controller for underwater vehicles</a:t>
            </a:r>
            <a:endParaRPr lang="en-US" dirty="0"/>
          </a:p>
        </p:txBody>
      </p:sp>
    </p:spTree>
    <p:extLst>
      <p:ext uri="{BB962C8B-B14F-4D97-AF65-F5344CB8AC3E}">
        <p14:creationId xmlns:p14="http://schemas.microsoft.com/office/powerpoint/2010/main" val="38549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331438-505B-D977-36D1-B8F2DDCF696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506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6ED8E-A5A1-9E1B-1BC3-6D8505A55524}"/>
              </a:ext>
            </a:extLst>
          </p:cNvPr>
          <p:cNvSpPr>
            <a:spLocks noGrp="1"/>
          </p:cNvSpPr>
          <p:nvPr>
            <p:ph idx="1"/>
          </p:nvPr>
        </p:nvSpPr>
        <p:spPr>
          <a:xfrm>
            <a:off x="838200" y="94268"/>
            <a:ext cx="10370270" cy="6082695"/>
          </a:xfrm>
        </p:spPr>
        <p:txBody>
          <a:bodyPr/>
          <a:lstStyle/>
          <a:p>
            <a:r>
              <a:rPr lang="en-GB" b="0" i="0" dirty="0">
                <a:solidFill>
                  <a:srgbClr val="000000"/>
                </a:solidFill>
                <a:effectLst/>
                <a:latin typeface="Verdana" panose="020B0604030504040204" pitchFamily="34" charset="0"/>
              </a:rPr>
              <a:t>Following is the graphical representation of the </a:t>
            </a:r>
            <a:r>
              <a:rPr lang="en-GB" b="0" i="0" dirty="0" err="1">
                <a:solidFill>
                  <a:srgbClr val="000000"/>
                </a:solidFill>
                <a:effectLst/>
                <a:latin typeface="Verdana" panose="020B0604030504040204" pitchFamily="34" charset="0"/>
              </a:rPr>
              <a:t>behavior</a:t>
            </a:r>
            <a:r>
              <a:rPr lang="en-GB" b="0" i="0" dirty="0">
                <a:solidFill>
                  <a:srgbClr val="000000"/>
                </a:solidFill>
                <a:effectLst/>
                <a:latin typeface="Verdana" panose="020B0604030504040204" pitchFamily="34" charset="0"/>
              </a:rPr>
              <a:t> of a discrete system simulation.</a:t>
            </a:r>
            <a:endParaRPr lang="en-US" dirty="0"/>
          </a:p>
        </p:txBody>
      </p:sp>
      <p:pic>
        <p:nvPicPr>
          <p:cNvPr id="5" name="Picture 4">
            <a:extLst>
              <a:ext uri="{FF2B5EF4-FFF2-40B4-BE49-F238E27FC236}">
                <a16:creationId xmlns:a16="http://schemas.microsoft.com/office/drawing/2014/main" id="{32A56895-CBD1-F8D0-FF4F-BD4C26F15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29" y="1216058"/>
            <a:ext cx="10652289" cy="4783956"/>
          </a:xfrm>
          <a:prstGeom prst="rect">
            <a:avLst/>
          </a:prstGeom>
        </p:spPr>
      </p:pic>
    </p:spTree>
    <p:extLst>
      <p:ext uri="{BB962C8B-B14F-4D97-AF65-F5344CB8AC3E}">
        <p14:creationId xmlns:p14="http://schemas.microsoft.com/office/powerpoint/2010/main" val="191599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3D82-2CE0-A369-EA8F-2B3BEABFF4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C52737-F87A-1D9B-E374-3B7CAD6E21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828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EF2F-A458-1C8F-DC68-807CE0DAB3C1}"/>
              </a:ext>
            </a:extLst>
          </p:cNvPr>
          <p:cNvSpPr>
            <a:spLocks noGrp="1"/>
          </p:cNvSpPr>
          <p:nvPr>
            <p:ph type="title"/>
          </p:nvPr>
        </p:nvSpPr>
        <p:spPr/>
        <p:txBody>
          <a:bodyPr/>
          <a:lstStyle/>
          <a:p>
            <a:pPr>
              <a:lnSpc>
                <a:spcPts val="2250"/>
              </a:lnSpc>
            </a:pPr>
            <a:r>
              <a:rPr lang="en-GB" b="0" i="0" dirty="0">
                <a:solidFill>
                  <a:srgbClr val="000000"/>
                </a:solidFill>
                <a:effectLst/>
                <a:latin typeface="var(--ff-lato)"/>
              </a:rPr>
              <a:t>Discrete Event Simulation ─ Key Features</a:t>
            </a:r>
            <a:br>
              <a:rPr lang="en-GB" b="0" i="0" dirty="0">
                <a:solidFill>
                  <a:srgbClr val="000000"/>
                </a:solidFill>
                <a:effectLst/>
                <a:latin typeface="var(--ff-lato)"/>
              </a:rPr>
            </a:br>
            <a:br>
              <a:rPr lang="en-GB" dirty="0"/>
            </a:br>
            <a:endParaRPr lang="en-US" dirty="0"/>
          </a:p>
        </p:txBody>
      </p:sp>
      <p:sp>
        <p:nvSpPr>
          <p:cNvPr id="3" name="Content Placeholder 2">
            <a:extLst>
              <a:ext uri="{FF2B5EF4-FFF2-40B4-BE49-F238E27FC236}">
                <a16:creationId xmlns:a16="http://schemas.microsoft.com/office/drawing/2014/main" id="{0FB4DFFB-DE68-D33C-EEC8-17A581A142FA}"/>
              </a:ext>
            </a:extLst>
          </p:cNvPr>
          <p:cNvSpPr>
            <a:spLocks noGrp="1"/>
          </p:cNvSpPr>
          <p:nvPr>
            <p:ph idx="1"/>
          </p:nvPr>
        </p:nvSpPr>
        <p:spPr/>
        <p:txBody>
          <a:bodyPr/>
          <a:lstStyle/>
          <a:p>
            <a:r>
              <a:rPr lang="en-GB" b="0" i="0" dirty="0">
                <a:solidFill>
                  <a:srgbClr val="000000"/>
                </a:solidFill>
                <a:effectLst/>
                <a:latin typeface="Verdana" panose="020B0604030504040204" pitchFamily="34" charset="0"/>
              </a:rPr>
              <a:t>Discrete event simulation is generally carried out by a software designed in high level programming languages such as Pascal, C++, or any specialized simulation language. Following are the five key features −</a:t>
            </a:r>
          </a:p>
          <a:p>
            <a:endParaRPr lang="en-GB" dirty="0">
              <a:solidFill>
                <a:srgbClr val="000000"/>
              </a:solidFill>
              <a:latin typeface="Verdana" panose="020B0604030504040204" pitchFamily="34" charset="0"/>
            </a:endParaRPr>
          </a:p>
          <a:p>
            <a:r>
              <a:rPr lang="en-GB" dirty="0"/>
              <a:t>Entities − These are the representation of real elements like the parts of machines.</a:t>
            </a:r>
          </a:p>
          <a:p>
            <a:r>
              <a:rPr lang="en-GB" dirty="0"/>
              <a:t>Relationships − It means to link entities together.</a:t>
            </a:r>
            <a:endParaRPr lang="en-US" dirty="0"/>
          </a:p>
        </p:txBody>
      </p:sp>
    </p:spTree>
    <p:extLst>
      <p:ext uri="{BB962C8B-B14F-4D97-AF65-F5344CB8AC3E}">
        <p14:creationId xmlns:p14="http://schemas.microsoft.com/office/powerpoint/2010/main" val="314290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E8F97-893C-55E3-B55D-A9AAE3A22DC9}"/>
              </a:ext>
            </a:extLst>
          </p:cNvPr>
          <p:cNvSpPr>
            <a:spLocks noGrp="1"/>
          </p:cNvSpPr>
          <p:nvPr>
            <p:ph idx="1"/>
          </p:nvPr>
        </p:nvSpPr>
        <p:spPr/>
        <p:txBody>
          <a:bodyPr/>
          <a:lstStyle/>
          <a:p>
            <a:r>
              <a:rPr lang="en-GB" dirty="0"/>
              <a:t>Simulation Executive − It is responsible for controlling the advance time and executing discrete events.</a:t>
            </a:r>
          </a:p>
          <a:p>
            <a:endParaRPr lang="en-GB" dirty="0"/>
          </a:p>
          <a:p>
            <a:r>
              <a:rPr lang="en-GB" dirty="0"/>
              <a:t>Random Number Generator − It helps to simulate different data coming into the simulation model.</a:t>
            </a:r>
          </a:p>
          <a:p>
            <a:endParaRPr lang="en-GB" dirty="0"/>
          </a:p>
          <a:p>
            <a:r>
              <a:rPr lang="en-GB" dirty="0"/>
              <a:t>Results &amp; Statistics − It validates the model and provides its performance measures.</a:t>
            </a:r>
            <a:endParaRPr lang="en-US" dirty="0"/>
          </a:p>
        </p:txBody>
      </p:sp>
    </p:spTree>
    <p:extLst>
      <p:ext uri="{BB962C8B-B14F-4D97-AF65-F5344CB8AC3E}">
        <p14:creationId xmlns:p14="http://schemas.microsoft.com/office/powerpoint/2010/main" val="103908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D222-9A2D-2F04-AD53-EB9F16700E48}"/>
              </a:ext>
            </a:extLst>
          </p:cNvPr>
          <p:cNvSpPr>
            <a:spLocks noGrp="1"/>
          </p:cNvSpPr>
          <p:nvPr>
            <p:ph type="title"/>
          </p:nvPr>
        </p:nvSpPr>
        <p:spPr/>
        <p:txBody>
          <a:bodyPr/>
          <a:lstStyle/>
          <a:p>
            <a:pPr>
              <a:lnSpc>
                <a:spcPts val="2250"/>
              </a:lnSpc>
            </a:pPr>
            <a:r>
              <a:rPr lang="en-US" b="0" i="0" dirty="0">
                <a:effectLst/>
                <a:latin typeface="Verdana" panose="020B0604030504040204" pitchFamily="34" charset="0"/>
              </a:rPr>
              <a:t>Time Graph Representation</a:t>
            </a:r>
            <a:br>
              <a:rPr lang="en-US" b="0" i="0" dirty="0">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36CCC04A-6307-9E48-B545-CEC63CCFA803}"/>
              </a:ext>
            </a:extLst>
          </p:cNvPr>
          <p:cNvSpPr>
            <a:spLocks noGrp="1"/>
          </p:cNvSpPr>
          <p:nvPr>
            <p:ph idx="1"/>
          </p:nvPr>
        </p:nvSpPr>
        <p:spPr/>
        <p:txBody>
          <a:bodyPr>
            <a:normAutofit/>
          </a:bodyPr>
          <a:lstStyle/>
          <a:p>
            <a:r>
              <a:rPr lang="en-GB" dirty="0"/>
              <a:t>Every system depends on a time parameter. In a graphical representation it is referred to as clock time or time counter and initially it is set to zero. Time is updated based on the following two factors −</a:t>
            </a:r>
          </a:p>
          <a:p>
            <a:r>
              <a:rPr lang="en-GB" dirty="0"/>
              <a:t>Time Slicing − It is the time defined by a model for each event until the absence of any event.</a:t>
            </a:r>
          </a:p>
          <a:p>
            <a:r>
              <a:rPr lang="en-GB" dirty="0"/>
              <a:t>Next Event − It is the event defined by the model for the next event to be executed instead of a time interval. It is more efficient than Time Slicing.</a:t>
            </a:r>
            <a:endParaRPr lang="en-US" dirty="0"/>
          </a:p>
        </p:txBody>
      </p:sp>
    </p:spTree>
    <p:extLst>
      <p:ext uri="{BB962C8B-B14F-4D97-AF65-F5344CB8AC3E}">
        <p14:creationId xmlns:p14="http://schemas.microsoft.com/office/powerpoint/2010/main" val="188745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0AD2-04D3-4935-35F6-12D6DE73BA8A}"/>
              </a:ext>
            </a:extLst>
          </p:cNvPr>
          <p:cNvSpPr>
            <a:spLocks noGrp="1"/>
          </p:cNvSpPr>
          <p:nvPr>
            <p:ph type="title"/>
          </p:nvPr>
        </p:nvSpPr>
        <p:spPr/>
        <p:txBody>
          <a:bodyPr/>
          <a:lstStyle/>
          <a:p>
            <a:pPr>
              <a:lnSpc>
                <a:spcPts val="2250"/>
              </a:lnSpc>
            </a:pPr>
            <a:r>
              <a:rPr lang="en-GB" b="0" i="0" dirty="0">
                <a:solidFill>
                  <a:srgbClr val="000000"/>
                </a:solidFill>
                <a:effectLst/>
                <a:latin typeface="var(--ff-lato)"/>
              </a:rPr>
              <a:t>Simulation of a Queuing System</a:t>
            </a:r>
            <a:br>
              <a:rPr lang="en-GB" b="0" i="0" dirty="0">
                <a:solidFill>
                  <a:srgbClr val="000000"/>
                </a:solidFill>
                <a:effectLst/>
                <a:latin typeface="var(--ff-lato)"/>
              </a:rPr>
            </a:br>
            <a:br>
              <a:rPr lang="en-GB" dirty="0"/>
            </a:br>
            <a:endParaRPr lang="en-US" dirty="0"/>
          </a:p>
        </p:txBody>
      </p:sp>
      <p:sp>
        <p:nvSpPr>
          <p:cNvPr id="3" name="Content Placeholder 2">
            <a:extLst>
              <a:ext uri="{FF2B5EF4-FFF2-40B4-BE49-F238E27FC236}">
                <a16:creationId xmlns:a16="http://schemas.microsoft.com/office/drawing/2014/main" id="{CB678A71-07CB-C148-CDED-7006252855EA}"/>
              </a:ext>
            </a:extLst>
          </p:cNvPr>
          <p:cNvSpPr>
            <a:spLocks noGrp="1"/>
          </p:cNvSpPr>
          <p:nvPr>
            <p:ph idx="1"/>
          </p:nvPr>
        </p:nvSpPr>
        <p:spPr/>
        <p:txBody>
          <a:bodyPr/>
          <a:lstStyle/>
          <a:p>
            <a:r>
              <a:rPr lang="en-GB" b="0" i="0" dirty="0">
                <a:solidFill>
                  <a:srgbClr val="000000"/>
                </a:solidFill>
                <a:effectLst/>
                <a:latin typeface="Verdana" panose="020B0604030504040204" pitchFamily="34" charset="0"/>
              </a:rPr>
              <a:t>A queue is the combination of all entities in the system being served and those waiting for their turn.</a:t>
            </a:r>
          </a:p>
          <a:p>
            <a:endParaRPr lang="en-GB" dirty="0">
              <a:solidFill>
                <a:srgbClr val="000000"/>
              </a:solidFill>
              <a:latin typeface="Verdana" panose="020B0604030504040204" pitchFamily="34" charset="0"/>
            </a:endParaRPr>
          </a:p>
          <a:p>
            <a:r>
              <a:rPr lang="en-US" b="1" dirty="0"/>
              <a:t>Single Server Queue</a:t>
            </a:r>
          </a:p>
          <a:p>
            <a:r>
              <a:rPr lang="en-GB" dirty="0"/>
              <a:t>This is the simplest queuing system as represented in the following figure. The central element of the system is a server, which provides service to the connected devices or items. Items request to the system to be served, if the server is idle. Then, it is served immediately, else it joins a waiting queue. After the task is completed by the server, the item departs.</a:t>
            </a:r>
          </a:p>
          <a:p>
            <a:endParaRPr lang="en-GB" dirty="0"/>
          </a:p>
          <a:p>
            <a:endParaRPr lang="en-US" dirty="0"/>
          </a:p>
        </p:txBody>
      </p:sp>
    </p:spTree>
    <p:extLst>
      <p:ext uri="{BB962C8B-B14F-4D97-AF65-F5344CB8AC3E}">
        <p14:creationId xmlns:p14="http://schemas.microsoft.com/office/powerpoint/2010/main" val="216795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A63300-3C8A-503C-77B4-C4AB56F65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993" y="941363"/>
            <a:ext cx="11146014" cy="4054843"/>
          </a:xfrm>
        </p:spPr>
      </p:pic>
    </p:spTree>
    <p:extLst>
      <p:ext uri="{BB962C8B-B14F-4D97-AF65-F5344CB8AC3E}">
        <p14:creationId xmlns:p14="http://schemas.microsoft.com/office/powerpoint/2010/main" val="191349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3577-29E6-03F1-C709-1984CF2481C0}"/>
              </a:ext>
            </a:extLst>
          </p:cNvPr>
          <p:cNvSpPr>
            <a:spLocks noGrp="1"/>
          </p:cNvSpPr>
          <p:nvPr>
            <p:ph type="title"/>
          </p:nvPr>
        </p:nvSpPr>
        <p:spPr/>
        <p:txBody>
          <a:bodyPr/>
          <a:lstStyle/>
          <a:p>
            <a:pPr>
              <a:lnSpc>
                <a:spcPts val="2250"/>
              </a:lnSpc>
            </a:pPr>
            <a:r>
              <a:rPr lang="en-US" b="0" i="0" dirty="0">
                <a:effectLst/>
                <a:latin typeface="Verdana" panose="020B0604030504040204" pitchFamily="34" charset="0"/>
              </a:rPr>
              <a:t>Multi Server Queue</a:t>
            </a:r>
            <a:br>
              <a:rPr lang="en-US" b="0" i="0" dirty="0">
                <a:effectLst/>
                <a:latin typeface="Verdana" panose="020B0604030504040204" pitchFamily="34" charset="0"/>
              </a:rPr>
            </a:br>
            <a:br>
              <a:rPr lang="en-US" dirty="0"/>
            </a:br>
            <a:endParaRPr lang="en-US" dirty="0"/>
          </a:p>
        </p:txBody>
      </p:sp>
      <p:sp>
        <p:nvSpPr>
          <p:cNvPr id="3" name="Content Placeholder 2">
            <a:extLst>
              <a:ext uri="{FF2B5EF4-FFF2-40B4-BE49-F238E27FC236}">
                <a16:creationId xmlns:a16="http://schemas.microsoft.com/office/drawing/2014/main" id="{524C241E-6C68-0F6D-00D1-7774C5A2E792}"/>
              </a:ext>
            </a:extLst>
          </p:cNvPr>
          <p:cNvSpPr>
            <a:spLocks noGrp="1"/>
          </p:cNvSpPr>
          <p:nvPr>
            <p:ph idx="1"/>
          </p:nvPr>
        </p:nvSpPr>
        <p:spPr/>
        <p:txBody>
          <a:bodyPr>
            <a:normAutofit fontScale="92500" lnSpcReduction="20000"/>
          </a:bodyPr>
          <a:lstStyle/>
          <a:p>
            <a:r>
              <a:rPr lang="en-GB" dirty="0"/>
              <a:t>As the name suggests, the system consists of multiple servers and a common queue for all items. When any item requests for the server, it is allocated if at-least one server is available. Else the queue begins to start until the server is free. In this system, we assume that all servers are identical, i.e. there is no difference which server is chosen for which item.</a:t>
            </a:r>
          </a:p>
          <a:p>
            <a:endParaRPr lang="en-GB" dirty="0"/>
          </a:p>
          <a:p>
            <a:r>
              <a:rPr lang="en-GB" dirty="0"/>
              <a:t>There is an exception of utilization. Let N be the identical servers, then ρ is the utilization of each server. Consider </a:t>
            </a:r>
            <a:r>
              <a:rPr lang="en-GB" dirty="0" err="1"/>
              <a:t>Nρ</a:t>
            </a:r>
            <a:r>
              <a:rPr lang="en-GB" dirty="0"/>
              <a:t> to be the utilization of the entire system; then the maximum utilization is N*100%, and the maximum input rate is −</a:t>
            </a:r>
          </a:p>
          <a:p>
            <a:endParaRPr lang="en-GB" dirty="0"/>
          </a:p>
          <a:p>
            <a:r>
              <a:rPr lang="en-GB" dirty="0"/>
              <a:t>$</a:t>
            </a:r>
            <a:r>
              <a:rPr lang="en-GB" dirty="0" err="1"/>
              <a:t>λmax</a:t>
            </a:r>
            <a:r>
              <a:rPr lang="en-GB" dirty="0"/>
              <a:t> = \frac{\text{N}}{\text{T}s}$</a:t>
            </a:r>
          </a:p>
          <a:p>
            <a:endParaRPr lang="en-GB" dirty="0"/>
          </a:p>
          <a:p>
            <a:endParaRPr lang="en-US" dirty="0"/>
          </a:p>
        </p:txBody>
      </p:sp>
    </p:spTree>
    <p:extLst>
      <p:ext uri="{BB962C8B-B14F-4D97-AF65-F5344CB8AC3E}">
        <p14:creationId xmlns:p14="http://schemas.microsoft.com/office/powerpoint/2010/main" val="64208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1519</Words>
  <Application>Microsoft Office PowerPoint</Application>
  <PresentationFormat>Widescreen</PresentationFormat>
  <Paragraphs>101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inherit</vt:lpstr>
      <vt:lpstr>var(--ff-lato)</vt:lpstr>
      <vt:lpstr>Verdana</vt:lpstr>
      <vt:lpstr>Office Theme</vt:lpstr>
      <vt:lpstr>Discrete system modeling and Simulation</vt:lpstr>
      <vt:lpstr>PowerPoint Presentation</vt:lpstr>
      <vt:lpstr>PowerPoint Presentation</vt:lpstr>
      <vt:lpstr>Discrete Event Simulation ─ Key Features  </vt:lpstr>
      <vt:lpstr>PowerPoint Presentation</vt:lpstr>
      <vt:lpstr>Time Graph Representation  </vt:lpstr>
      <vt:lpstr>Simulation of a Queuing System  </vt:lpstr>
      <vt:lpstr>PowerPoint Presentation</vt:lpstr>
      <vt:lpstr>Multi Server Queue  </vt:lpstr>
      <vt:lpstr>PowerPoint Presentation</vt:lpstr>
      <vt:lpstr>Simulation of Time-Sharing System  </vt:lpstr>
      <vt:lpstr>PowerPoint Presentation</vt:lpstr>
      <vt:lpstr> </vt:lpstr>
      <vt:lpstr> Structural data and control statements, hybrid simulation </vt:lpstr>
      <vt:lpstr>Types of Structural Data </vt:lpstr>
      <vt:lpstr>Role of Structural Data in Simulations</vt:lpstr>
      <vt:lpstr> Control Statements </vt:lpstr>
      <vt:lpstr>PowerPoint Presentation</vt:lpstr>
      <vt:lpstr>PowerPoint Presentation</vt:lpstr>
      <vt:lpstr>PowerPoint Presentation</vt:lpstr>
      <vt:lpstr> Role of Control Statements in Simulations </vt:lpstr>
      <vt:lpstr> Hybrid Simulation </vt:lpstr>
      <vt:lpstr> Characteristics of Hybrid Simulation </vt:lpstr>
      <vt:lpstr>Applications of Hybrid Simulation </vt:lpstr>
      <vt:lpstr>PowerPoint Presentation</vt:lpstr>
      <vt:lpstr>Continuous system modeling and Simulation</vt:lpstr>
      <vt:lpstr>What is Continuous Simulation?  </vt:lpstr>
      <vt:lpstr>Why Use Continuous Simulation?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Dipesh Sedhai</dc:creator>
  <cp:lastModifiedBy>Dipesh Sedhai</cp:lastModifiedBy>
  <cp:revision>23</cp:revision>
  <dcterms:created xsi:type="dcterms:W3CDTF">2025-02-13T01:29:01Z</dcterms:created>
  <dcterms:modified xsi:type="dcterms:W3CDTF">2025-02-20T01:25:26Z</dcterms:modified>
</cp:coreProperties>
</file>