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2" r:id="rId8"/>
    <p:sldId id="261"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AF1C-92C7-D0FA-B4B2-CBC258F77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C8304-5B95-496B-CDE6-E59B00F6C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55725-5DD1-03E3-B05D-DE3AED8E42A3}"/>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04F5C746-72A2-C043-8C98-B8F508CD3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14C51-19D0-B436-8283-DBD7A0912E74}"/>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83271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562-F08C-5E57-E0BD-0E0197A2C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03B58B-D95F-9165-CE86-81CB421A8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865F1-B437-92C2-676E-C9A68A043F44}"/>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DCF00FD7-9E3C-149F-9BE3-42C6BDA65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449F9-0E9B-B46E-D273-D5221C975811}"/>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248866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724DD-8F4D-F928-FD27-49507025A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BF8DA-BFF6-8948-3C40-35C575965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696C1-C570-1615-E1E8-1FAF2BC0F788}"/>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906797E6-C709-4EDF-158C-421D094B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F370-35FA-BB07-2710-5B4237278F52}"/>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344030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9E8C-E764-9608-F008-D2B1070D6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EE289-5F2C-A672-5F93-5300FFEB3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FBF7D-1E80-5DDC-5EC0-B6BD338C8702}"/>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B4146D74-F797-5961-AAE5-50057720B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43DC2-EFF7-6F3C-9EF5-4DAF8CFD8C8E}"/>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46547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8E8C-8D39-16E3-BA17-58296EB0F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AE233B-BC0D-5F7A-A0DA-558A94360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E9A82-5B8A-AA2A-671C-27C8D9C49FD3}"/>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674FCBD1-D61D-E12E-BBAB-1A524B572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DD851-C1E7-197E-0901-7B3B414BEAB2}"/>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401474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4EDA-B84B-D22A-6A6E-ECD1A18E1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17598-0902-A062-5216-576384D7E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70789-ABE3-5BE0-CF39-C2F64656D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59500-D9C8-25C1-8F2C-FA4E5BEFF4C1}"/>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6" name="Footer Placeholder 5">
            <a:extLst>
              <a:ext uri="{FF2B5EF4-FFF2-40B4-BE49-F238E27FC236}">
                <a16:creationId xmlns:a16="http://schemas.microsoft.com/office/drawing/2014/main" id="{3A2D1F37-6D9C-A8E8-56E1-B3BFE3912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C025-FE6F-D157-7581-87803ED9C017}"/>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113504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E80F-E8B5-92EA-D719-F71193B18C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88CA1-D8CF-37A1-E9E6-56484FE72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5A3AF8-F532-D556-C0CE-D0BD065A6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33A6C-9920-248A-1F94-1135834B6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BE5C5-1BE9-ED2B-3E7C-F6F48CA44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CFBFEC-D03C-B732-35A9-567BD1A8020D}"/>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8" name="Footer Placeholder 7">
            <a:extLst>
              <a:ext uri="{FF2B5EF4-FFF2-40B4-BE49-F238E27FC236}">
                <a16:creationId xmlns:a16="http://schemas.microsoft.com/office/drawing/2014/main" id="{DBBF581A-2111-A839-428A-D3436921D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584117-9CDB-8953-92C7-6D844CB03B5B}"/>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349635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8518-7F35-845F-1775-2A98B21A32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168BD5-9036-A0D8-0E5F-AC4061F7088B}"/>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4" name="Footer Placeholder 3">
            <a:extLst>
              <a:ext uri="{FF2B5EF4-FFF2-40B4-BE49-F238E27FC236}">
                <a16:creationId xmlns:a16="http://schemas.microsoft.com/office/drawing/2014/main" id="{4261C4EE-25C2-79A8-A1E9-0D1405B2E2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C3914C-2813-AF9C-CF0D-F4DA4A783FD3}"/>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407944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56179-E87E-F77E-7505-7A272A0D9749}"/>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3" name="Footer Placeholder 2">
            <a:extLst>
              <a:ext uri="{FF2B5EF4-FFF2-40B4-BE49-F238E27FC236}">
                <a16:creationId xmlns:a16="http://schemas.microsoft.com/office/drawing/2014/main" id="{C9C53A10-13A3-B5B1-AFDB-DB32212A7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49CEC-3D52-4747-15BF-F7BAC88F89C2}"/>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119131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12F4-5ABC-4E5B-C6C9-1EB1FB2D4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E0F32F-547B-171C-37C1-BF9F588B8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500E94-5FD3-D3AA-B048-73777A45A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2F59F-BA2D-C94D-B2DC-59B4B3A8CBB6}"/>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6" name="Footer Placeholder 5">
            <a:extLst>
              <a:ext uri="{FF2B5EF4-FFF2-40B4-BE49-F238E27FC236}">
                <a16:creationId xmlns:a16="http://schemas.microsoft.com/office/drawing/2014/main" id="{D55BB747-D0DD-2EB5-DFFF-9592D53C7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3A622-03D0-1B24-7127-15B6A4201116}"/>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149891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2FF1-38A9-8366-811B-5E4BAC5EC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517BF5-01B6-71BB-E4B0-219CA2863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EA0108-6DED-D2AF-AA24-347E5FE43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C6902-3990-837C-79FD-9EA784E754E6}"/>
              </a:ext>
            </a:extLst>
          </p:cNvPr>
          <p:cNvSpPr>
            <a:spLocks noGrp="1"/>
          </p:cNvSpPr>
          <p:nvPr>
            <p:ph type="dt" sz="half" idx="10"/>
          </p:nvPr>
        </p:nvSpPr>
        <p:spPr/>
        <p:txBody>
          <a:bodyPr/>
          <a:lstStyle/>
          <a:p>
            <a:fld id="{FD8346C5-E503-4504-98E9-38BDFAFD2F3D}" type="datetimeFigureOut">
              <a:rPr lang="en-US" smtClean="0"/>
              <a:t>2/10/2025</a:t>
            </a:fld>
            <a:endParaRPr lang="en-US"/>
          </a:p>
        </p:txBody>
      </p:sp>
      <p:sp>
        <p:nvSpPr>
          <p:cNvPr id="6" name="Footer Placeholder 5">
            <a:extLst>
              <a:ext uri="{FF2B5EF4-FFF2-40B4-BE49-F238E27FC236}">
                <a16:creationId xmlns:a16="http://schemas.microsoft.com/office/drawing/2014/main" id="{6FEB2003-073C-B43C-6A37-048BC1FAF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A878-75E2-03D1-0F78-F59630757A88}"/>
              </a:ext>
            </a:extLst>
          </p:cNvPr>
          <p:cNvSpPr>
            <a:spLocks noGrp="1"/>
          </p:cNvSpPr>
          <p:nvPr>
            <p:ph type="sldNum" sz="quarter" idx="12"/>
          </p:nvPr>
        </p:nvSpPr>
        <p:spPr/>
        <p:txBody>
          <a:bodyPr/>
          <a:lstStyle/>
          <a:p>
            <a:fld id="{727C4D3E-4DCD-4EB3-9769-0DC7ACB31DCA}" type="slidenum">
              <a:rPr lang="en-US" smtClean="0"/>
              <a:t>‹#›</a:t>
            </a:fld>
            <a:endParaRPr lang="en-US"/>
          </a:p>
        </p:txBody>
      </p:sp>
    </p:spTree>
    <p:extLst>
      <p:ext uri="{BB962C8B-B14F-4D97-AF65-F5344CB8AC3E}">
        <p14:creationId xmlns:p14="http://schemas.microsoft.com/office/powerpoint/2010/main" val="380359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5F38D-5341-65DF-914E-3D02E2985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E5048-8847-1D46-C793-728CEC583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42A1-E715-E264-C3A1-CEA480EB3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346C5-E503-4504-98E9-38BDFAFD2F3D}" type="datetimeFigureOut">
              <a:rPr lang="en-US" smtClean="0"/>
              <a:t>2/10/2025</a:t>
            </a:fld>
            <a:endParaRPr lang="en-US"/>
          </a:p>
        </p:txBody>
      </p:sp>
      <p:sp>
        <p:nvSpPr>
          <p:cNvPr id="5" name="Footer Placeholder 4">
            <a:extLst>
              <a:ext uri="{FF2B5EF4-FFF2-40B4-BE49-F238E27FC236}">
                <a16:creationId xmlns:a16="http://schemas.microsoft.com/office/drawing/2014/main" id="{14AD9884-E278-C90D-175B-34E170084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6BFE7-3F35-28E5-0AAF-712462ED8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C4D3E-4DCD-4EB3-9769-0DC7ACB31DCA}" type="slidenum">
              <a:rPr lang="en-US" smtClean="0"/>
              <a:t>‹#›</a:t>
            </a:fld>
            <a:endParaRPr lang="en-US"/>
          </a:p>
        </p:txBody>
      </p:sp>
    </p:spTree>
    <p:extLst>
      <p:ext uri="{BB962C8B-B14F-4D97-AF65-F5344CB8AC3E}">
        <p14:creationId xmlns:p14="http://schemas.microsoft.com/office/powerpoint/2010/main" val="123858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540D-D752-F1F3-974D-DD81C448B6BF}"/>
              </a:ext>
            </a:extLst>
          </p:cNvPr>
          <p:cNvSpPr>
            <a:spLocks noGrp="1"/>
          </p:cNvSpPr>
          <p:nvPr>
            <p:ph type="ctrTitle"/>
          </p:nvPr>
        </p:nvSpPr>
        <p:spPr/>
        <p:txBody>
          <a:bodyPr/>
          <a:lstStyle/>
          <a:p>
            <a:r>
              <a:rPr lang="en-GB" b="1" dirty="0"/>
              <a:t>Simulation Languages</a:t>
            </a:r>
            <a:endParaRPr lang="en-US" b="1" dirty="0"/>
          </a:p>
        </p:txBody>
      </p:sp>
      <p:sp>
        <p:nvSpPr>
          <p:cNvPr id="3" name="Subtitle 2">
            <a:extLst>
              <a:ext uri="{FF2B5EF4-FFF2-40B4-BE49-F238E27FC236}">
                <a16:creationId xmlns:a16="http://schemas.microsoft.com/office/drawing/2014/main" id="{5B4B183E-4251-1E32-70BE-2625D1306AC5}"/>
              </a:ext>
            </a:extLst>
          </p:cNvPr>
          <p:cNvSpPr>
            <a:spLocks noGrp="1"/>
          </p:cNvSpPr>
          <p:nvPr>
            <p:ph type="subTitle" idx="1"/>
          </p:nvPr>
        </p:nvSpPr>
        <p:spPr/>
        <p:txBody>
          <a:bodyPr/>
          <a:lstStyle/>
          <a:p>
            <a:r>
              <a:rPr lang="en-GB" dirty="0"/>
              <a:t>Unit-6</a:t>
            </a:r>
            <a:endParaRPr lang="en-US" dirty="0"/>
          </a:p>
        </p:txBody>
      </p:sp>
    </p:spTree>
    <p:extLst>
      <p:ext uri="{BB962C8B-B14F-4D97-AF65-F5344CB8AC3E}">
        <p14:creationId xmlns:p14="http://schemas.microsoft.com/office/powerpoint/2010/main" val="238730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0623-387F-FA79-15AE-8FED529FD4C4}"/>
              </a:ext>
            </a:extLst>
          </p:cNvPr>
          <p:cNvSpPr>
            <a:spLocks noGrp="1"/>
          </p:cNvSpPr>
          <p:nvPr>
            <p:ph type="title"/>
          </p:nvPr>
        </p:nvSpPr>
        <p:spPr/>
        <p:txBody>
          <a:bodyPr/>
          <a:lstStyle/>
          <a:p>
            <a:r>
              <a:rPr lang="en-GB" b="1" dirty="0"/>
              <a:t>Components of a Simulation Tool</a:t>
            </a:r>
            <a:br>
              <a:rPr lang="en-GB" b="1" dirty="0"/>
            </a:br>
            <a:endParaRPr lang="en-US" dirty="0"/>
          </a:p>
        </p:txBody>
      </p:sp>
      <p:sp>
        <p:nvSpPr>
          <p:cNvPr id="3" name="Content Placeholder 2">
            <a:extLst>
              <a:ext uri="{FF2B5EF4-FFF2-40B4-BE49-F238E27FC236}">
                <a16:creationId xmlns:a16="http://schemas.microsoft.com/office/drawing/2014/main" id="{FF165BF9-CA9B-4D47-A0B4-AEA9ED94E45F}"/>
              </a:ext>
            </a:extLst>
          </p:cNvPr>
          <p:cNvSpPr>
            <a:spLocks noGrp="1"/>
          </p:cNvSpPr>
          <p:nvPr>
            <p:ph idx="1"/>
          </p:nvPr>
        </p:nvSpPr>
        <p:spPr>
          <a:xfrm>
            <a:off x="838199" y="1102936"/>
            <a:ext cx="10681355" cy="5074027"/>
          </a:xfrm>
        </p:spPr>
        <p:txBody>
          <a:bodyPr>
            <a:normAutofit fontScale="85000" lnSpcReduction="20000"/>
          </a:bodyPr>
          <a:lstStyle/>
          <a:p>
            <a:pPr marL="0" indent="0">
              <a:buNone/>
            </a:pPr>
            <a:r>
              <a:rPr lang="en-GB" b="1" dirty="0"/>
              <a:t>Input Parameters</a:t>
            </a:r>
          </a:p>
          <a:p>
            <a:pPr>
              <a:buFont typeface="Arial" panose="020B0604020202020204" pitchFamily="34" charset="0"/>
              <a:buChar char="•"/>
            </a:pPr>
            <a:r>
              <a:rPr lang="en-GB" dirty="0"/>
              <a:t>Defines the initial conditions of the system.</a:t>
            </a:r>
          </a:p>
          <a:p>
            <a:pPr>
              <a:buFont typeface="Arial" panose="020B0604020202020204" pitchFamily="34" charset="0"/>
              <a:buChar char="•"/>
            </a:pPr>
            <a:r>
              <a:rPr lang="en-GB" dirty="0"/>
              <a:t>Examples:</a:t>
            </a:r>
          </a:p>
          <a:p>
            <a:pPr marL="742950" lvl="1" indent="-285750">
              <a:buFont typeface="Arial" panose="020B0604020202020204" pitchFamily="34" charset="0"/>
              <a:buChar char="•"/>
            </a:pPr>
            <a:r>
              <a:rPr lang="en-GB" dirty="0"/>
              <a:t>In a factory simulation: number of machines, production speed.</a:t>
            </a:r>
          </a:p>
          <a:p>
            <a:pPr marL="742950" lvl="1" indent="-285750">
              <a:buFont typeface="Arial" panose="020B0604020202020204" pitchFamily="34" charset="0"/>
              <a:buChar char="•"/>
            </a:pPr>
            <a:r>
              <a:rPr lang="en-GB" dirty="0"/>
              <a:t>In a hospital simulation: number of doctors, patient arrival rate</a:t>
            </a:r>
          </a:p>
          <a:p>
            <a:pPr marL="457200" lvl="1" indent="0">
              <a:buNone/>
            </a:pPr>
            <a:r>
              <a:rPr lang="en-GB" b="1" dirty="0"/>
              <a:t> Mathematical Model</a:t>
            </a:r>
          </a:p>
          <a:p>
            <a:pPr>
              <a:buFont typeface="Arial" panose="020B0604020202020204" pitchFamily="34" charset="0"/>
              <a:buChar char="•"/>
            </a:pPr>
            <a:r>
              <a:rPr lang="en-GB" dirty="0"/>
              <a:t>Represents system </a:t>
            </a:r>
            <a:r>
              <a:rPr lang="en-GB" dirty="0" err="1"/>
              <a:t>behavior</a:t>
            </a:r>
            <a:r>
              <a:rPr lang="en-GB" dirty="0"/>
              <a:t> using equations, rules, or logic.</a:t>
            </a:r>
          </a:p>
          <a:p>
            <a:pPr>
              <a:buFont typeface="Arial" panose="020B0604020202020204" pitchFamily="34" charset="0"/>
              <a:buChar char="•"/>
            </a:pPr>
            <a:r>
              <a:rPr lang="en-GB" dirty="0"/>
              <a:t>Can be deterministic (fixed rules) or stochastic (random events).</a:t>
            </a:r>
          </a:p>
          <a:p>
            <a:pPr marL="0" indent="0">
              <a:buNone/>
            </a:pPr>
            <a:r>
              <a:rPr lang="en-GB" b="1" dirty="0"/>
              <a:t>Simulation Engine</a:t>
            </a:r>
          </a:p>
          <a:p>
            <a:pPr>
              <a:buFont typeface="Arial" panose="020B0604020202020204" pitchFamily="34" charset="0"/>
              <a:buChar char="•"/>
            </a:pPr>
            <a:r>
              <a:rPr lang="en-GB" dirty="0"/>
              <a:t>Runs the model over time and records results.</a:t>
            </a:r>
          </a:p>
          <a:p>
            <a:pPr>
              <a:buFont typeface="Arial" panose="020B0604020202020204" pitchFamily="34" charset="0"/>
              <a:buChar char="•"/>
            </a:pPr>
            <a:r>
              <a:rPr lang="en-GB" dirty="0"/>
              <a:t>May include visualization and data analysis tools.</a:t>
            </a:r>
          </a:p>
          <a:p>
            <a:pPr marL="0" indent="0">
              <a:buNone/>
            </a:pPr>
            <a:r>
              <a:rPr lang="en-GB" b="1" dirty="0"/>
              <a:t> Output Data</a:t>
            </a:r>
          </a:p>
          <a:p>
            <a:pPr>
              <a:buFont typeface="Arial" panose="020B0604020202020204" pitchFamily="34" charset="0"/>
              <a:buChar char="•"/>
            </a:pPr>
            <a:r>
              <a:rPr lang="en-GB" dirty="0"/>
              <a:t>Provides insights through graphs, statistics, and reports.</a:t>
            </a:r>
          </a:p>
          <a:p>
            <a:pPr>
              <a:buFont typeface="Arial" panose="020B0604020202020204" pitchFamily="34" charset="0"/>
              <a:buChar char="•"/>
            </a:pPr>
            <a:r>
              <a:rPr lang="en-GB" dirty="0"/>
              <a:t>Helps in decision-making and optimization.</a:t>
            </a:r>
          </a:p>
          <a:p>
            <a:endParaRPr lang="en-US" dirty="0"/>
          </a:p>
        </p:txBody>
      </p:sp>
    </p:spTree>
    <p:extLst>
      <p:ext uri="{BB962C8B-B14F-4D97-AF65-F5344CB8AC3E}">
        <p14:creationId xmlns:p14="http://schemas.microsoft.com/office/powerpoint/2010/main" val="87437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D6C6-5686-B7C7-06FB-C28A32A8DD65}"/>
              </a:ext>
            </a:extLst>
          </p:cNvPr>
          <p:cNvSpPr>
            <a:spLocks noGrp="1"/>
          </p:cNvSpPr>
          <p:nvPr>
            <p:ph type="title"/>
          </p:nvPr>
        </p:nvSpPr>
        <p:spPr/>
        <p:txBody>
          <a:bodyPr/>
          <a:lstStyle/>
          <a:p>
            <a:r>
              <a:rPr lang="en-US" b="1" dirty="0"/>
              <a:t>Popular Simulation Tools</a:t>
            </a:r>
          </a:p>
        </p:txBody>
      </p:sp>
      <p:sp>
        <p:nvSpPr>
          <p:cNvPr id="3" name="Content Placeholder 2">
            <a:extLst>
              <a:ext uri="{FF2B5EF4-FFF2-40B4-BE49-F238E27FC236}">
                <a16:creationId xmlns:a16="http://schemas.microsoft.com/office/drawing/2014/main" id="{8C8AD6AC-B8E1-46AF-FD89-4F8147D4E793}"/>
              </a:ext>
            </a:extLst>
          </p:cNvPr>
          <p:cNvSpPr>
            <a:spLocks noGrp="1"/>
          </p:cNvSpPr>
          <p:nvPr>
            <p:ph idx="1"/>
          </p:nvPr>
        </p:nvSpPr>
        <p:spPr/>
        <p:txBody>
          <a:bodyPr>
            <a:normAutofit lnSpcReduction="10000"/>
          </a:bodyPr>
          <a:lstStyle/>
          <a:p>
            <a:r>
              <a:rPr lang="en-US" dirty="0"/>
              <a:t>MATLAB/Simulink – Used for engineering, control systems, and signal processing.</a:t>
            </a:r>
          </a:p>
          <a:p>
            <a:r>
              <a:rPr lang="en-US" dirty="0"/>
              <a:t>Ansys – Finite element analysis (FEA) for mechanical and fluid dynamics simulations.</a:t>
            </a:r>
          </a:p>
          <a:p>
            <a:r>
              <a:rPr lang="en-US" dirty="0"/>
              <a:t>Arena – Discrete-event simulation for business and process optimization.</a:t>
            </a:r>
          </a:p>
          <a:p>
            <a:r>
              <a:rPr lang="en-US" dirty="0" err="1"/>
              <a:t>AnyLogic</a:t>
            </a:r>
            <a:r>
              <a:rPr lang="en-US" dirty="0"/>
              <a:t> – Multi-method simulation for business, logistics, and healthcare.</a:t>
            </a:r>
          </a:p>
          <a:p>
            <a:r>
              <a:rPr lang="en-US" dirty="0"/>
              <a:t>NS-3 – Network simulation for wireless and wired communication research.</a:t>
            </a:r>
          </a:p>
          <a:p>
            <a:endParaRPr lang="en-US" dirty="0"/>
          </a:p>
        </p:txBody>
      </p:sp>
    </p:spTree>
    <p:extLst>
      <p:ext uri="{BB962C8B-B14F-4D97-AF65-F5344CB8AC3E}">
        <p14:creationId xmlns:p14="http://schemas.microsoft.com/office/powerpoint/2010/main" val="49168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8001B-CA47-391D-5214-09C60330031F}"/>
              </a:ext>
            </a:extLst>
          </p:cNvPr>
          <p:cNvSpPr>
            <a:spLocks noGrp="1"/>
          </p:cNvSpPr>
          <p:nvPr>
            <p:ph idx="1"/>
          </p:nvPr>
        </p:nvSpPr>
        <p:spPr/>
        <p:txBody>
          <a:bodyPr/>
          <a:lstStyle/>
          <a:p>
            <a:r>
              <a:rPr lang="en-US" dirty="0"/>
              <a:t>SUMO – Simulation of urban mobility for traffic and transportation planning.</a:t>
            </a:r>
          </a:p>
          <a:p>
            <a:r>
              <a:rPr lang="en-US" dirty="0"/>
              <a:t>Gazebo – Robotics simulation with physics-based modeling.</a:t>
            </a:r>
          </a:p>
          <a:p>
            <a:r>
              <a:rPr lang="en-US" dirty="0" err="1"/>
              <a:t>OMNeT</a:t>
            </a:r>
            <a:r>
              <a:rPr lang="en-US" dirty="0"/>
              <a:t>++ – Network and distributed system simulation for academic research.</a:t>
            </a:r>
          </a:p>
          <a:p>
            <a:r>
              <a:rPr lang="en-US" dirty="0"/>
              <a:t>Crystal Ball – Monte Carlo simulation for financial forecasting and risk analysis.</a:t>
            </a:r>
          </a:p>
          <a:p>
            <a:r>
              <a:rPr lang="en-US" dirty="0"/>
              <a:t>COMSOL Multiphysics – Simulation of coupled physical phenomena in engineering and science.</a:t>
            </a:r>
          </a:p>
        </p:txBody>
      </p:sp>
    </p:spTree>
    <p:extLst>
      <p:ext uri="{BB962C8B-B14F-4D97-AF65-F5344CB8AC3E}">
        <p14:creationId xmlns:p14="http://schemas.microsoft.com/office/powerpoint/2010/main" val="283250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51A3-DAFF-DBC0-64F6-A96263C688E7}"/>
              </a:ext>
            </a:extLst>
          </p:cNvPr>
          <p:cNvSpPr>
            <a:spLocks noGrp="1"/>
          </p:cNvSpPr>
          <p:nvPr>
            <p:ph type="title"/>
          </p:nvPr>
        </p:nvSpPr>
        <p:spPr/>
        <p:txBody>
          <a:bodyPr/>
          <a:lstStyle/>
          <a:p>
            <a:r>
              <a:rPr lang="en-GB" b="1" dirty="0"/>
              <a:t> Advantages of Simulation Tools</a:t>
            </a:r>
            <a:br>
              <a:rPr lang="en-GB" b="1" dirty="0"/>
            </a:br>
            <a:endParaRPr lang="en-US" dirty="0"/>
          </a:p>
        </p:txBody>
      </p:sp>
      <p:sp>
        <p:nvSpPr>
          <p:cNvPr id="3" name="Content Placeholder 2">
            <a:extLst>
              <a:ext uri="{FF2B5EF4-FFF2-40B4-BE49-F238E27FC236}">
                <a16:creationId xmlns:a16="http://schemas.microsoft.com/office/drawing/2014/main" id="{795AF0CE-C618-79FF-D495-E4186BC9280C}"/>
              </a:ext>
            </a:extLst>
          </p:cNvPr>
          <p:cNvSpPr>
            <a:spLocks noGrp="1"/>
          </p:cNvSpPr>
          <p:nvPr>
            <p:ph idx="1"/>
          </p:nvPr>
        </p:nvSpPr>
        <p:spPr/>
        <p:txBody>
          <a:bodyPr/>
          <a:lstStyle/>
          <a:p>
            <a:r>
              <a:rPr lang="en-US" b="1" dirty="0"/>
              <a:t>Cost-Effective</a:t>
            </a:r>
            <a:r>
              <a:rPr lang="en-US" dirty="0"/>
              <a:t> – Avoids expensive real-world testing.</a:t>
            </a:r>
          </a:p>
          <a:p>
            <a:r>
              <a:rPr lang="en-US" dirty="0"/>
              <a:t> </a:t>
            </a:r>
            <a:r>
              <a:rPr lang="en-US" b="1" dirty="0"/>
              <a:t>Risk-Free</a:t>
            </a:r>
            <a:r>
              <a:rPr lang="en-US" dirty="0"/>
              <a:t> </a:t>
            </a:r>
            <a:r>
              <a:rPr lang="en-US" b="1" dirty="0"/>
              <a:t>Testing</a:t>
            </a:r>
            <a:r>
              <a:rPr lang="en-US" dirty="0"/>
              <a:t> – Evaluates dangerous scenarios safely.</a:t>
            </a:r>
          </a:p>
          <a:p>
            <a:r>
              <a:rPr lang="en-US" b="1" dirty="0"/>
              <a:t>Time-Saving</a:t>
            </a:r>
            <a:r>
              <a:rPr lang="en-US" dirty="0"/>
              <a:t> – Runs multiple scenarios quickly.</a:t>
            </a:r>
          </a:p>
          <a:p>
            <a:r>
              <a:rPr lang="en-US" dirty="0"/>
              <a:t> </a:t>
            </a:r>
            <a:r>
              <a:rPr lang="en-US" b="1" dirty="0"/>
              <a:t>Improves</a:t>
            </a:r>
            <a:r>
              <a:rPr lang="en-US" dirty="0"/>
              <a:t> </a:t>
            </a:r>
            <a:r>
              <a:rPr lang="en-US" b="1" dirty="0"/>
              <a:t>Decision-Making</a:t>
            </a:r>
            <a:r>
              <a:rPr lang="en-US" dirty="0"/>
              <a:t> – Provides data-driven insights.</a:t>
            </a:r>
          </a:p>
          <a:p>
            <a:r>
              <a:rPr lang="en-US" b="1" dirty="0"/>
              <a:t>Enhances</a:t>
            </a:r>
            <a:r>
              <a:rPr lang="en-US" dirty="0"/>
              <a:t> </a:t>
            </a:r>
            <a:r>
              <a:rPr lang="en-US" b="1" dirty="0"/>
              <a:t>Optimization</a:t>
            </a:r>
            <a:r>
              <a:rPr lang="en-US" dirty="0"/>
              <a:t> – Fine-tunes systems for peak performance.</a:t>
            </a:r>
          </a:p>
        </p:txBody>
      </p:sp>
    </p:spTree>
    <p:extLst>
      <p:ext uri="{BB962C8B-B14F-4D97-AF65-F5344CB8AC3E}">
        <p14:creationId xmlns:p14="http://schemas.microsoft.com/office/powerpoint/2010/main" val="54773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1187-BD49-445D-5A46-5756C17EF95D}"/>
              </a:ext>
            </a:extLst>
          </p:cNvPr>
          <p:cNvSpPr>
            <a:spLocks noGrp="1"/>
          </p:cNvSpPr>
          <p:nvPr>
            <p:ph type="title"/>
          </p:nvPr>
        </p:nvSpPr>
        <p:spPr/>
        <p:txBody>
          <a:bodyPr/>
          <a:lstStyle/>
          <a:p>
            <a:r>
              <a:rPr lang="en-GB" b="1" dirty="0"/>
              <a:t>Limitations of Simulation Tools</a:t>
            </a:r>
            <a:br>
              <a:rPr lang="en-GB" b="1" dirty="0"/>
            </a:br>
            <a:endParaRPr lang="en-US" dirty="0"/>
          </a:p>
        </p:txBody>
      </p:sp>
      <p:sp>
        <p:nvSpPr>
          <p:cNvPr id="3" name="Content Placeholder 2">
            <a:extLst>
              <a:ext uri="{FF2B5EF4-FFF2-40B4-BE49-F238E27FC236}">
                <a16:creationId xmlns:a16="http://schemas.microsoft.com/office/drawing/2014/main" id="{1AEB0F0C-3D1C-0D3C-AAFE-EA140D4CE04E}"/>
              </a:ext>
            </a:extLst>
          </p:cNvPr>
          <p:cNvSpPr>
            <a:spLocks noGrp="1"/>
          </p:cNvSpPr>
          <p:nvPr>
            <p:ph idx="1"/>
          </p:nvPr>
        </p:nvSpPr>
        <p:spPr/>
        <p:txBody>
          <a:bodyPr/>
          <a:lstStyle/>
          <a:p>
            <a:r>
              <a:rPr lang="en-GB" b="1" dirty="0"/>
              <a:t> Requires Expertise</a:t>
            </a:r>
            <a:r>
              <a:rPr lang="en-GB" dirty="0"/>
              <a:t> – Needs knowledge to create accurate models.</a:t>
            </a:r>
          </a:p>
          <a:p>
            <a:r>
              <a:rPr lang="en-GB" b="1" dirty="0"/>
              <a:t>Computationally Expensive</a:t>
            </a:r>
            <a:r>
              <a:rPr lang="en-GB" dirty="0"/>
              <a:t> – Complex simulations require high processing power.</a:t>
            </a:r>
          </a:p>
          <a:p>
            <a:r>
              <a:rPr lang="en-GB" b="1" dirty="0"/>
              <a:t> Model Simplifications</a:t>
            </a:r>
            <a:r>
              <a:rPr lang="en-GB" dirty="0"/>
              <a:t> – May not capture all real-world complexities.</a:t>
            </a:r>
            <a:endParaRPr lang="en-US" dirty="0"/>
          </a:p>
        </p:txBody>
      </p:sp>
    </p:spTree>
    <p:extLst>
      <p:ext uri="{BB962C8B-B14F-4D97-AF65-F5344CB8AC3E}">
        <p14:creationId xmlns:p14="http://schemas.microsoft.com/office/powerpoint/2010/main" val="267140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FED6-3CB2-1B46-43F6-1A3B95A571FC}"/>
              </a:ext>
            </a:extLst>
          </p:cNvPr>
          <p:cNvSpPr>
            <a:spLocks noGrp="1"/>
          </p:cNvSpPr>
          <p:nvPr>
            <p:ph type="title"/>
          </p:nvPr>
        </p:nvSpPr>
        <p:spPr/>
        <p:txBody>
          <a:bodyPr/>
          <a:lstStyle/>
          <a:p>
            <a:r>
              <a:rPr lang="en-US" b="1" dirty="0"/>
              <a:t>Feedback Systems: typical applications</a:t>
            </a:r>
          </a:p>
        </p:txBody>
      </p:sp>
      <p:sp>
        <p:nvSpPr>
          <p:cNvPr id="3" name="Content Placeholder 2">
            <a:extLst>
              <a:ext uri="{FF2B5EF4-FFF2-40B4-BE49-F238E27FC236}">
                <a16:creationId xmlns:a16="http://schemas.microsoft.com/office/drawing/2014/main" id="{C95B2023-C592-846C-F823-03F0B3399965}"/>
              </a:ext>
            </a:extLst>
          </p:cNvPr>
          <p:cNvSpPr>
            <a:spLocks noGrp="1"/>
          </p:cNvSpPr>
          <p:nvPr>
            <p:ph idx="1"/>
          </p:nvPr>
        </p:nvSpPr>
        <p:spPr/>
        <p:txBody>
          <a:bodyPr>
            <a:normAutofit fontScale="85000" lnSpcReduction="20000"/>
          </a:bodyPr>
          <a:lstStyle/>
          <a:p>
            <a:r>
              <a:rPr lang="en-GB" dirty="0"/>
              <a:t>Feedback is used to describe a coupling between the input and output of the system. A significant factor in the performance of many systems. Example :A home heating system controlled by a thermostat (Dependency upon temp). An example of continuous system control mechanism using feedback is aircraft system. Input is a desired aircraft heading and the output is the actual heading. Gyroscope of the autopilot is able to detect the difference between the two headings.</a:t>
            </a:r>
          </a:p>
          <a:p>
            <a:r>
              <a:rPr lang="en-GB" dirty="0"/>
              <a:t>A </a:t>
            </a:r>
            <a:r>
              <a:rPr lang="en-GB" b="1" dirty="0"/>
              <a:t>feedback system</a:t>
            </a:r>
            <a:r>
              <a:rPr lang="en-GB" dirty="0"/>
              <a:t> is a control system that adjusts its output based on differences between the actual output and the desired output. It continuously monitors performance and makes corrections to achieve stability and desired </a:t>
            </a:r>
            <a:r>
              <a:rPr lang="en-GB" dirty="0" err="1"/>
              <a:t>behavior</a:t>
            </a:r>
            <a:r>
              <a:rPr lang="en-GB" dirty="0"/>
              <a:t>.</a:t>
            </a:r>
          </a:p>
          <a:p>
            <a:endParaRPr lang="en-GB" dirty="0"/>
          </a:p>
          <a:p>
            <a:r>
              <a:rPr lang="en-GB" dirty="0"/>
              <a:t>A feedback is established by using the difference to operate control surface. The difference between the desired heading theta </a:t>
            </a:r>
            <a:r>
              <a:rPr lang="en-GB" dirty="0" err="1"/>
              <a:t>i</a:t>
            </a:r>
            <a:r>
              <a:rPr lang="en-GB" dirty="0"/>
              <a:t> and actual heading theta 0 is called the error signal 'E’. </a:t>
            </a:r>
          </a:p>
          <a:p>
            <a:endParaRPr lang="en-US" dirty="0"/>
          </a:p>
        </p:txBody>
      </p:sp>
    </p:spTree>
    <p:extLst>
      <p:ext uri="{BB962C8B-B14F-4D97-AF65-F5344CB8AC3E}">
        <p14:creationId xmlns:p14="http://schemas.microsoft.com/office/powerpoint/2010/main" val="255359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77574-C9BC-4CC9-618A-9D11789848DC}"/>
              </a:ext>
            </a:extLst>
          </p:cNvPr>
          <p:cNvSpPr>
            <a:spLocks noGrp="1"/>
          </p:cNvSpPr>
          <p:nvPr>
            <p:ph idx="1"/>
          </p:nvPr>
        </p:nvSpPr>
        <p:spPr/>
        <p:txBody>
          <a:bodyPr/>
          <a:lstStyle/>
          <a:p>
            <a:r>
              <a:rPr lang="en-GB" dirty="0"/>
              <a:t>Suppose the control surface angle is made directly proportional to the error signal the force changing the heading is then proportional to the error and it diminishes the aircraft approaches the correct heading. When the aircraft receipt a signal to change direction control surface angle (error signals) takes non-zero value. The aircraft heading responds to the control surface by moving toward the new heading but, because of inertia it takes time to respond.</a:t>
            </a:r>
            <a:endParaRPr lang="en-US" dirty="0"/>
          </a:p>
        </p:txBody>
      </p:sp>
    </p:spTree>
    <p:extLst>
      <p:ext uri="{BB962C8B-B14F-4D97-AF65-F5344CB8AC3E}">
        <p14:creationId xmlns:p14="http://schemas.microsoft.com/office/powerpoint/2010/main" val="283224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BC3A2-9E1C-2A59-7947-77CAA0943E13}"/>
              </a:ext>
            </a:extLst>
          </p:cNvPr>
          <p:cNvSpPr>
            <a:spLocks noGrp="1"/>
          </p:cNvSpPr>
          <p:nvPr>
            <p:ph idx="1"/>
          </p:nvPr>
        </p:nvSpPr>
        <p:spPr/>
        <p:txBody>
          <a:bodyPr/>
          <a:lstStyle/>
          <a:p>
            <a:r>
              <a:rPr lang="en-GB" dirty="0"/>
              <a:t>As the aircraft turns, the control surface angle decrease so that less force is applied as the aircraft approaches the required heading. When the aircraft reaches the required heading the control surface angle will be zero but inertia of the aircraft can carry it beyond the desired </a:t>
            </a:r>
            <a:r>
              <a:rPr lang="en-GB" dirty="0" err="1"/>
              <a:t>heading.So</a:t>
            </a:r>
            <a:r>
              <a:rPr lang="en-GB" dirty="0"/>
              <a:t>, the control surface turns in the opposite direction in order to bring the aircraft back from its overshoot. The correction form overshoot produces and undershoot and the motion follows a series of oscillations of decreasing amplitude.</a:t>
            </a:r>
            <a:endParaRPr lang="en-US" dirty="0"/>
          </a:p>
        </p:txBody>
      </p:sp>
    </p:spTree>
    <p:extLst>
      <p:ext uri="{BB962C8B-B14F-4D97-AF65-F5344CB8AC3E}">
        <p14:creationId xmlns:p14="http://schemas.microsoft.com/office/powerpoint/2010/main" val="81715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CD212-ADE1-340F-A10D-F58DE136ECC7}"/>
              </a:ext>
            </a:extLst>
          </p:cNvPr>
          <p:cNvSpPr>
            <a:spLocks noGrp="1"/>
          </p:cNvSpPr>
          <p:nvPr>
            <p:ph idx="1"/>
          </p:nvPr>
        </p:nvSpPr>
        <p:spPr/>
        <p:txBody>
          <a:bodyPr/>
          <a:lstStyle/>
          <a:p>
            <a:r>
              <a:rPr lang="en-GB" dirty="0"/>
              <a:t>The feedback in the autopilot system is negative feedback where the system output deviation from the desired output tends to decrease the input to drive system back. In positive feedback system the system output deviation from the desired output tends to increase the input level. Any prolonged positive feedback will make a system unstable.</a:t>
            </a:r>
            <a:endParaRPr lang="en-US" dirty="0"/>
          </a:p>
        </p:txBody>
      </p:sp>
    </p:spTree>
    <p:extLst>
      <p:ext uri="{BB962C8B-B14F-4D97-AF65-F5344CB8AC3E}">
        <p14:creationId xmlns:p14="http://schemas.microsoft.com/office/powerpoint/2010/main" val="192527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876E-89E2-D781-2002-78EDCCAF5F72}"/>
              </a:ext>
            </a:extLst>
          </p:cNvPr>
          <p:cNvSpPr>
            <a:spLocks noGrp="1"/>
          </p:cNvSpPr>
          <p:nvPr>
            <p:ph type="title"/>
          </p:nvPr>
        </p:nvSpPr>
        <p:spPr/>
        <p:txBody>
          <a:bodyPr/>
          <a:lstStyle/>
          <a:p>
            <a:r>
              <a:rPr lang="en-US" b="1" dirty="0"/>
              <a:t>Types of Feedback Systems</a:t>
            </a:r>
            <a:br>
              <a:rPr lang="en-US" b="1" dirty="0"/>
            </a:br>
            <a:endParaRPr lang="en-US" dirty="0"/>
          </a:p>
        </p:txBody>
      </p:sp>
      <p:sp>
        <p:nvSpPr>
          <p:cNvPr id="3" name="Content Placeholder 2">
            <a:extLst>
              <a:ext uri="{FF2B5EF4-FFF2-40B4-BE49-F238E27FC236}">
                <a16:creationId xmlns:a16="http://schemas.microsoft.com/office/drawing/2014/main" id="{FE7CEE7C-2B0E-B3FD-87A5-11E2533F9050}"/>
              </a:ext>
            </a:extLst>
          </p:cNvPr>
          <p:cNvSpPr>
            <a:spLocks noGrp="1"/>
          </p:cNvSpPr>
          <p:nvPr>
            <p:ph idx="1"/>
          </p:nvPr>
        </p:nvSpPr>
        <p:spPr/>
        <p:txBody>
          <a:bodyPr>
            <a:normAutofit fontScale="92500" lnSpcReduction="10000"/>
          </a:bodyPr>
          <a:lstStyle/>
          <a:p>
            <a:pPr marL="0" indent="0">
              <a:buNone/>
            </a:pPr>
            <a:r>
              <a:rPr lang="en-GB" b="1" dirty="0"/>
              <a:t>Negative Feedback System</a:t>
            </a:r>
          </a:p>
          <a:p>
            <a:r>
              <a:rPr lang="en-GB" dirty="0"/>
              <a:t>Reduces deviation from the desired state by opposing changes.</a:t>
            </a:r>
          </a:p>
          <a:p>
            <a:r>
              <a:rPr lang="en-GB" dirty="0"/>
              <a:t>Promotes stability and prevents excessive fluctuations.</a:t>
            </a:r>
          </a:p>
          <a:p>
            <a:r>
              <a:rPr lang="en-GB" dirty="0"/>
              <a:t>Example: Temperature control in an air conditioner (if the room is too hot, the AC cools it down).</a:t>
            </a:r>
          </a:p>
          <a:p>
            <a:pPr marL="0" indent="0">
              <a:buNone/>
            </a:pPr>
            <a:r>
              <a:rPr lang="en-GB" b="1" dirty="0"/>
              <a:t>Positive Feedback System</a:t>
            </a:r>
          </a:p>
          <a:p>
            <a:r>
              <a:rPr lang="en-GB" dirty="0"/>
              <a:t>Reinforces deviations, amplifying changes in the system.</a:t>
            </a:r>
          </a:p>
          <a:p>
            <a:r>
              <a:rPr lang="en-GB" dirty="0"/>
              <a:t>Can lead to instability if unchecked.</a:t>
            </a:r>
          </a:p>
          <a:p>
            <a:r>
              <a:rPr lang="en-GB" dirty="0"/>
              <a:t>Example: Microphone and speaker feedback (sound amplifies until distortion occurs</a:t>
            </a:r>
            <a:endParaRPr lang="en-US" dirty="0"/>
          </a:p>
        </p:txBody>
      </p:sp>
    </p:spTree>
    <p:extLst>
      <p:ext uri="{BB962C8B-B14F-4D97-AF65-F5344CB8AC3E}">
        <p14:creationId xmlns:p14="http://schemas.microsoft.com/office/powerpoint/2010/main" val="39044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19DB-9ABA-96B0-D3F5-47CAFE4D3D11}"/>
              </a:ext>
            </a:extLst>
          </p:cNvPr>
          <p:cNvSpPr>
            <a:spLocks noGrp="1"/>
          </p:cNvSpPr>
          <p:nvPr>
            <p:ph type="title"/>
          </p:nvPr>
        </p:nvSpPr>
        <p:spPr/>
        <p:txBody>
          <a:bodyPr/>
          <a:lstStyle/>
          <a:p>
            <a:r>
              <a:rPr lang="en-US" b="1" dirty="0"/>
              <a:t>Typical Applications</a:t>
            </a:r>
            <a:br>
              <a:rPr lang="en-US" b="1" dirty="0"/>
            </a:br>
            <a:endParaRPr lang="en-US" dirty="0"/>
          </a:p>
        </p:txBody>
      </p:sp>
      <p:sp>
        <p:nvSpPr>
          <p:cNvPr id="3" name="Content Placeholder 2">
            <a:extLst>
              <a:ext uri="{FF2B5EF4-FFF2-40B4-BE49-F238E27FC236}">
                <a16:creationId xmlns:a16="http://schemas.microsoft.com/office/drawing/2014/main" id="{731CE92A-637E-B553-B987-C812266FEB93}"/>
              </a:ext>
            </a:extLst>
          </p:cNvPr>
          <p:cNvSpPr>
            <a:spLocks noGrp="1"/>
          </p:cNvSpPr>
          <p:nvPr>
            <p:ph idx="1"/>
          </p:nvPr>
        </p:nvSpPr>
        <p:spPr/>
        <p:txBody>
          <a:bodyPr>
            <a:normAutofit fontScale="62500" lnSpcReduction="20000"/>
          </a:bodyPr>
          <a:lstStyle/>
          <a:p>
            <a:pPr>
              <a:buFont typeface="+mj-lt"/>
              <a:buAutoNum type="arabicPeriod"/>
            </a:pPr>
            <a:r>
              <a:rPr lang="en-US" b="1" dirty="0"/>
              <a:t>Engineering &amp; Automation</a:t>
            </a:r>
            <a:endParaRPr lang="en-US" dirty="0"/>
          </a:p>
          <a:p>
            <a:pPr marL="742950" lvl="1" indent="-285750">
              <a:buFont typeface="+mj-lt"/>
              <a:buAutoNum type="arabicPeriod"/>
            </a:pPr>
            <a:r>
              <a:rPr lang="en-US" dirty="0"/>
              <a:t>PID controllers in industrial automation</a:t>
            </a:r>
          </a:p>
          <a:p>
            <a:pPr marL="742950" lvl="1" indent="-285750">
              <a:buFont typeface="+mj-lt"/>
              <a:buAutoNum type="arabicPeriod"/>
            </a:pPr>
            <a:r>
              <a:rPr lang="en-US" dirty="0"/>
              <a:t>Cruise control in vehicles</a:t>
            </a:r>
          </a:p>
          <a:p>
            <a:pPr marL="742950" lvl="1" indent="-285750">
              <a:buFont typeface="+mj-lt"/>
              <a:buAutoNum type="arabicPeriod"/>
            </a:pPr>
            <a:r>
              <a:rPr lang="en-US" dirty="0"/>
              <a:t>Temperature control in HVAC systems</a:t>
            </a:r>
          </a:p>
          <a:p>
            <a:pPr>
              <a:buFont typeface="+mj-lt"/>
              <a:buAutoNum type="arabicPeriod"/>
            </a:pPr>
            <a:r>
              <a:rPr lang="en-US" b="1" dirty="0"/>
              <a:t>Electronics &amp; Communication</a:t>
            </a:r>
            <a:endParaRPr lang="en-US" dirty="0"/>
          </a:p>
          <a:p>
            <a:pPr marL="742950" lvl="1" indent="-285750">
              <a:buFont typeface="+mj-lt"/>
              <a:buAutoNum type="arabicPeriod"/>
            </a:pPr>
            <a:r>
              <a:rPr lang="en-US" dirty="0"/>
              <a:t>Operational amplifiers (Op-Amps) in circuits</a:t>
            </a:r>
          </a:p>
          <a:p>
            <a:pPr marL="742950" lvl="1" indent="-285750">
              <a:buFont typeface="+mj-lt"/>
              <a:buAutoNum type="arabicPeriod"/>
            </a:pPr>
            <a:r>
              <a:rPr lang="en-US" dirty="0"/>
              <a:t>Automatic gain control in radios</a:t>
            </a:r>
          </a:p>
          <a:p>
            <a:pPr>
              <a:buFont typeface="+mj-lt"/>
              <a:buAutoNum type="arabicPeriod"/>
            </a:pPr>
            <a:r>
              <a:rPr lang="en-US" b="1" dirty="0"/>
              <a:t>Computer Science &amp; AI</a:t>
            </a:r>
            <a:endParaRPr lang="en-US" dirty="0"/>
          </a:p>
          <a:p>
            <a:pPr marL="742950" lvl="1" indent="-285750">
              <a:buFont typeface="+mj-lt"/>
              <a:buAutoNum type="arabicPeriod"/>
            </a:pPr>
            <a:r>
              <a:rPr lang="en-US" dirty="0"/>
              <a:t>Machine learning optimization</a:t>
            </a:r>
          </a:p>
          <a:p>
            <a:pPr marL="742950" lvl="1" indent="-285750">
              <a:buFont typeface="+mj-lt"/>
              <a:buAutoNum type="arabicPeriod"/>
            </a:pPr>
            <a:r>
              <a:rPr lang="en-US" dirty="0"/>
              <a:t>Neural network training</a:t>
            </a:r>
          </a:p>
          <a:p>
            <a:pPr>
              <a:buFont typeface="+mj-lt"/>
              <a:buAutoNum type="arabicPeriod"/>
            </a:pPr>
            <a:r>
              <a:rPr lang="en-US" b="1" dirty="0"/>
              <a:t>Economics &amp; Business</a:t>
            </a:r>
            <a:endParaRPr lang="en-US" dirty="0"/>
          </a:p>
          <a:p>
            <a:pPr marL="742950" lvl="1" indent="-285750">
              <a:buFont typeface="+mj-lt"/>
              <a:buAutoNum type="arabicPeriod"/>
            </a:pPr>
            <a:r>
              <a:rPr lang="en-US" dirty="0"/>
              <a:t>Supply chain demand forecasting</a:t>
            </a:r>
          </a:p>
          <a:p>
            <a:pPr marL="742950" lvl="1" indent="-285750">
              <a:buFont typeface="+mj-lt"/>
              <a:buAutoNum type="arabicPeriod"/>
            </a:pPr>
            <a:r>
              <a:rPr lang="en-US" dirty="0"/>
              <a:t>Stock market regulation</a:t>
            </a:r>
          </a:p>
          <a:p>
            <a:pPr>
              <a:buFont typeface="+mj-lt"/>
              <a:buAutoNum type="arabicPeriod"/>
            </a:pPr>
            <a:r>
              <a:rPr lang="en-US" b="1" dirty="0"/>
              <a:t>Biological Systems</a:t>
            </a:r>
            <a:endParaRPr lang="en-US" dirty="0"/>
          </a:p>
          <a:p>
            <a:pPr marL="742950" lvl="1" indent="-285750">
              <a:buFont typeface="+mj-lt"/>
              <a:buAutoNum type="arabicPeriod"/>
            </a:pPr>
            <a:r>
              <a:rPr lang="en-US" dirty="0"/>
              <a:t>Homeostasis in human body (e.g., temperature regulation)</a:t>
            </a:r>
          </a:p>
          <a:p>
            <a:pPr marL="742950" lvl="1" indent="-285750">
              <a:buFont typeface="+mj-lt"/>
              <a:buAutoNum type="arabicPeriod"/>
            </a:pPr>
            <a:r>
              <a:rPr lang="en-US" dirty="0"/>
              <a:t>Population dynamics in ecology</a:t>
            </a:r>
          </a:p>
          <a:p>
            <a:endParaRPr lang="en-US" dirty="0"/>
          </a:p>
        </p:txBody>
      </p:sp>
    </p:spTree>
    <p:extLst>
      <p:ext uri="{BB962C8B-B14F-4D97-AF65-F5344CB8AC3E}">
        <p14:creationId xmlns:p14="http://schemas.microsoft.com/office/powerpoint/2010/main" val="34938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66E0B3-DB5B-D394-3D46-6B7CFA2D9B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7066" t="22806" r="20788" b="23431"/>
          <a:stretch/>
        </p:blipFill>
        <p:spPr>
          <a:xfrm rot="5400000" flipH="1" flipV="1">
            <a:off x="3079419" y="-2777770"/>
            <a:ext cx="6033160" cy="11946904"/>
          </a:xfrm>
        </p:spPr>
      </p:pic>
    </p:spTree>
    <p:extLst>
      <p:ext uri="{BB962C8B-B14F-4D97-AF65-F5344CB8AC3E}">
        <p14:creationId xmlns:p14="http://schemas.microsoft.com/office/powerpoint/2010/main" val="298814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6DA7-D99C-3ECA-8AC9-EAC8D8F8E683}"/>
              </a:ext>
            </a:extLst>
          </p:cNvPr>
          <p:cNvSpPr>
            <a:spLocks noGrp="1"/>
          </p:cNvSpPr>
          <p:nvPr>
            <p:ph type="title"/>
          </p:nvPr>
        </p:nvSpPr>
        <p:spPr/>
        <p:txBody>
          <a:bodyPr/>
          <a:lstStyle/>
          <a:p>
            <a:r>
              <a:rPr lang="en-GB" b="1" dirty="0"/>
              <a:t>Basic Concepts of Simulation Tools</a:t>
            </a:r>
            <a:br>
              <a:rPr lang="en-GB" b="1" dirty="0"/>
            </a:br>
            <a:endParaRPr lang="en-US" dirty="0"/>
          </a:p>
        </p:txBody>
      </p:sp>
      <p:sp>
        <p:nvSpPr>
          <p:cNvPr id="3" name="Content Placeholder 2">
            <a:extLst>
              <a:ext uri="{FF2B5EF4-FFF2-40B4-BE49-F238E27FC236}">
                <a16:creationId xmlns:a16="http://schemas.microsoft.com/office/drawing/2014/main" id="{FDDF5C33-D4CD-E050-45EB-240DA80FAE83}"/>
              </a:ext>
            </a:extLst>
          </p:cNvPr>
          <p:cNvSpPr>
            <a:spLocks noGrp="1"/>
          </p:cNvSpPr>
          <p:nvPr>
            <p:ph idx="1"/>
          </p:nvPr>
        </p:nvSpPr>
        <p:spPr/>
        <p:txBody>
          <a:bodyPr/>
          <a:lstStyle/>
          <a:p>
            <a:r>
              <a:rPr lang="en-GB" dirty="0"/>
              <a:t>A </a:t>
            </a:r>
            <a:r>
              <a:rPr lang="en-GB" b="1" dirty="0"/>
              <a:t>simulation tool</a:t>
            </a:r>
            <a:r>
              <a:rPr lang="en-GB" dirty="0"/>
              <a:t> is a software application that models real-world systems to </a:t>
            </a:r>
            <a:r>
              <a:rPr lang="en-GB" dirty="0" err="1"/>
              <a:t>analyze</a:t>
            </a:r>
            <a:r>
              <a:rPr lang="en-GB" dirty="0"/>
              <a:t> their </a:t>
            </a:r>
            <a:r>
              <a:rPr lang="en-GB" dirty="0" err="1"/>
              <a:t>behavior</a:t>
            </a:r>
            <a:r>
              <a:rPr lang="en-GB" dirty="0"/>
              <a:t> under different conditions. It allows users to test scenarios, optimize performance, and predict outcomes without real-world risks or costs.</a:t>
            </a:r>
          </a:p>
          <a:p>
            <a:r>
              <a:rPr lang="en-GB" dirty="0"/>
              <a:t>Simulation tools are widely used in engineering, manufacturing, business, healthcare, and computer science to model systems, evaluate different strategies, and make informed decisions.</a:t>
            </a:r>
          </a:p>
          <a:p>
            <a:endParaRPr lang="en-US" dirty="0"/>
          </a:p>
        </p:txBody>
      </p:sp>
    </p:spTree>
    <p:extLst>
      <p:ext uri="{BB962C8B-B14F-4D97-AF65-F5344CB8AC3E}">
        <p14:creationId xmlns:p14="http://schemas.microsoft.com/office/powerpoint/2010/main" val="151591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7BB7F5-44FF-4216-BA80-6B19454C7B6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66</TotalTime>
  <Words>927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Simulation Languages</vt:lpstr>
      <vt:lpstr>Feedback Systems: typical applications</vt:lpstr>
      <vt:lpstr>PowerPoint Presentation</vt:lpstr>
      <vt:lpstr>PowerPoint Presentation</vt:lpstr>
      <vt:lpstr>PowerPoint Presentation</vt:lpstr>
      <vt:lpstr>Types of Feedback Systems </vt:lpstr>
      <vt:lpstr>Typical Applications </vt:lpstr>
      <vt:lpstr>PowerPoint Presentation</vt:lpstr>
      <vt:lpstr>Basic Concepts of Simulation Tools </vt:lpstr>
      <vt:lpstr>Components of a Simulation Tool </vt:lpstr>
      <vt:lpstr>Popular Simulation Tools</vt:lpstr>
      <vt:lpstr>PowerPoint Presentation</vt:lpstr>
      <vt:lpstr> Advantages of Simulation Tools </vt:lpstr>
      <vt:lpstr>Limitations of Simulation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Dipesh Sedhai</dc:creator>
  <cp:lastModifiedBy>Dipesh Sedhai</cp:lastModifiedBy>
  <cp:revision>13</cp:revision>
  <dcterms:created xsi:type="dcterms:W3CDTF">2025-02-04T13:16:23Z</dcterms:created>
  <dcterms:modified xsi:type="dcterms:W3CDTF">2025-02-10T01:38:24Z</dcterms:modified>
</cp:coreProperties>
</file>