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59" r:id="rId5"/>
    <p:sldId id="260" r:id="rId6"/>
    <p:sldId id="274" r:id="rId7"/>
    <p:sldId id="261" r:id="rId8"/>
    <p:sldId id="262" r:id="rId9"/>
    <p:sldId id="266" r:id="rId10"/>
    <p:sldId id="263" r:id="rId11"/>
    <p:sldId id="264" r:id="rId12"/>
    <p:sldId id="265"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4769B-9150-5CA2-6C23-A46D012DEF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96E3F9-F2E6-333A-573D-1CB76449FE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8194B8-3509-BA7D-87C7-4ABD1147A6FD}"/>
              </a:ext>
            </a:extLst>
          </p:cNvPr>
          <p:cNvSpPr>
            <a:spLocks noGrp="1"/>
          </p:cNvSpPr>
          <p:nvPr>
            <p:ph type="dt" sz="half" idx="10"/>
          </p:nvPr>
        </p:nvSpPr>
        <p:spPr/>
        <p:txBody>
          <a:bodyPr/>
          <a:lstStyle/>
          <a:p>
            <a:fld id="{F1FF31E7-48B6-4060-8E98-83314165C896}" type="datetimeFigureOut">
              <a:rPr lang="en-US" smtClean="0"/>
              <a:t>3/3/2025</a:t>
            </a:fld>
            <a:endParaRPr lang="en-US"/>
          </a:p>
        </p:txBody>
      </p:sp>
      <p:sp>
        <p:nvSpPr>
          <p:cNvPr id="5" name="Footer Placeholder 4">
            <a:extLst>
              <a:ext uri="{FF2B5EF4-FFF2-40B4-BE49-F238E27FC236}">
                <a16:creationId xmlns:a16="http://schemas.microsoft.com/office/drawing/2014/main" id="{1DED705D-027B-EE7D-12D8-708153FAF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BC861-8909-3E1C-E0B9-F3EFA2F08824}"/>
              </a:ext>
            </a:extLst>
          </p:cNvPr>
          <p:cNvSpPr>
            <a:spLocks noGrp="1"/>
          </p:cNvSpPr>
          <p:nvPr>
            <p:ph type="sldNum" sz="quarter" idx="12"/>
          </p:nvPr>
        </p:nvSpPr>
        <p:spPr/>
        <p:txBody>
          <a:bodyPr/>
          <a:lstStyle/>
          <a:p>
            <a:fld id="{73DEE834-D952-48BD-B8BD-41D1366DC135}" type="slidenum">
              <a:rPr lang="en-US" smtClean="0"/>
              <a:t>‹#›</a:t>
            </a:fld>
            <a:endParaRPr lang="en-US"/>
          </a:p>
        </p:txBody>
      </p:sp>
    </p:spTree>
    <p:extLst>
      <p:ext uri="{BB962C8B-B14F-4D97-AF65-F5344CB8AC3E}">
        <p14:creationId xmlns:p14="http://schemas.microsoft.com/office/powerpoint/2010/main" val="3356126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A79C6-16F4-3CCD-C188-574123FB7B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A9281D-BC00-B21B-7DF7-811221A38A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5F6B26-5C46-0C99-CAEB-9A33B4EDAEF3}"/>
              </a:ext>
            </a:extLst>
          </p:cNvPr>
          <p:cNvSpPr>
            <a:spLocks noGrp="1"/>
          </p:cNvSpPr>
          <p:nvPr>
            <p:ph type="dt" sz="half" idx="10"/>
          </p:nvPr>
        </p:nvSpPr>
        <p:spPr/>
        <p:txBody>
          <a:bodyPr/>
          <a:lstStyle/>
          <a:p>
            <a:fld id="{F1FF31E7-48B6-4060-8E98-83314165C896}" type="datetimeFigureOut">
              <a:rPr lang="en-US" smtClean="0"/>
              <a:t>3/3/2025</a:t>
            </a:fld>
            <a:endParaRPr lang="en-US"/>
          </a:p>
        </p:txBody>
      </p:sp>
      <p:sp>
        <p:nvSpPr>
          <p:cNvPr id="5" name="Footer Placeholder 4">
            <a:extLst>
              <a:ext uri="{FF2B5EF4-FFF2-40B4-BE49-F238E27FC236}">
                <a16:creationId xmlns:a16="http://schemas.microsoft.com/office/drawing/2014/main" id="{AC951767-E340-620E-1392-E29BD3C882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39EAFE-2AA1-A707-0CA5-BB00EE03F602}"/>
              </a:ext>
            </a:extLst>
          </p:cNvPr>
          <p:cNvSpPr>
            <a:spLocks noGrp="1"/>
          </p:cNvSpPr>
          <p:nvPr>
            <p:ph type="sldNum" sz="quarter" idx="12"/>
          </p:nvPr>
        </p:nvSpPr>
        <p:spPr/>
        <p:txBody>
          <a:bodyPr/>
          <a:lstStyle/>
          <a:p>
            <a:fld id="{73DEE834-D952-48BD-B8BD-41D1366DC135}" type="slidenum">
              <a:rPr lang="en-US" smtClean="0"/>
              <a:t>‹#›</a:t>
            </a:fld>
            <a:endParaRPr lang="en-US"/>
          </a:p>
        </p:txBody>
      </p:sp>
    </p:spTree>
    <p:extLst>
      <p:ext uri="{BB962C8B-B14F-4D97-AF65-F5344CB8AC3E}">
        <p14:creationId xmlns:p14="http://schemas.microsoft.com/office/powerpoint/2010/main" val="640122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627D81-040E-2ABE-4F1F-0FB62A930E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72FEED-E21D-31DD-CE1E-5CEBAEC5AC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91A03F-E0A8-1723-6114-346D40B9142A}"/>
              </a:ext>
            </a:extLst>
          </p:cNvPr>
          <p:cNvSpPr>
            <a:spLocks noGrp="1"/>
          </p:cNvSpPr>
          <p:nvPr>
            <p:ph type="dt" sz="half" idx="10"/>
          </p:nvPr>
        </p:nvSpPr>
        <p:spPr/>
        <p:txBody>
          <a:bodyPr/>
          <a:lstStyle/>
          <a:p>
            <a:fld id="{F1FF31E7-48B6-4060-8E98-83314165C896}" type="datetimeFigureOut">
              <a:rPr lang="en-US" smtClean="0"/>
              <a:t>3/3/2025</a:t>
            </a:fld>
            <a:endParaRPr lang="en-US"/>
          </a:p>
        </p:txBody>
      </p:sp>
      <p:sp>
        <p:nvSpPr>
          <p:cNvPr id="5" name="Footer Placeholder 4">
            <a:extLst>
              <a:ext uri="{FF2B5EF4-FFF2-40B4-BE49-F238E27FC236}">
                <a16:creationId xmlns:a16="http://schemas.microsoft.com/office/drawing/2014/main" id="{174B6E79-9677-3E00-6A46-4672ABB7AC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FC9ABF-FB6F-FC93-2FA2-83F69B990028}"/>
              </a:ext>
            </a:extLst>
          </p:cNvPr>
          <p:cNvSpPr>
            <a:spLocks noGrp="1"/>
          </p:cNvSpPr>
          <p:nvPr>
            <p:ph type="sldNum" sz="quarter" idx="12"/>
          </p:nvPr>
        </p:nvSpPr>
        <p:spPr/>
        <p:txBody>
          <a:bodyPr/>
          <a:lstStyle/>
          <a:p>
            <a:fld id="{73DEE834-D952-48BD-B8BD-41D1366DC135}" type="slidenum">
              <a:rPr lang="en-US" smtClean="0"/>
              <a:t>‹#›</a:t>
            </a:fld>
            <a:endParaRPr lang="en-US"/>
          </a:p>
        </p:txBody>
      </p:sp>
    </p:spTree>
    <p:extLst>
      <p:ext uri="{BB962C8B-B14F-4D97-AF65-F5344CB8AC3E}">
        <p14:creationId xmlns:p14="http://schemas.microsoft.com/office/powerpoint/2010/main" val="28360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FC47-EA56-620F-E1CF-5667C5EB63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4BC367-7ACE-D703-25F9-C8E14FCAD9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76C86F-92C6-5794-D2C9-50E3DB3EC98A}"/>
              </a:ext>
            </a:extLst>
          </p:cNvPr>
          <p:cNvSpPr>
            <a:spLocks noGrp="1"/>
          </p:cNvSpPr>
          <p:nvPr>
            <p:ph type="dt" sz="half" idx="10"/>
          </p:nvPr>
        </p:nvSpPr>
        <p:spPr/>
        <p:txBody>
          <a:bodyPr/>
          <a:lstStyle/>
          <a:p>
            <a:fld id="{F1FF31E7-48B6-4060-8E98-83314165C896}" type="datetimeFigureOut">
              <a:rPr lang="en-US" smtClean="0"/>
              <a:t>3/3/2025</a:t>
            </a:fld>
            <a:endParaRPr lang="en-US"/>
          </a:p>
        </p:txBody>
      </p:sp>
      <p:sp>
        <p:nvSpPr>
          <p:cNvPr id="5" name="Footer Placeholder 4">
            <a:extLst>
              <a:ext uri="{FF2B5EF4-FFF2-40B4-BE49-F238E27FC236}">
                <a16:creationId xmlns:a16="http://schemas.microsoft.com/office/drawing/2014/main" id="{3ED66EE1-A24D-E2FB-1182-87281915E1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ADB5BC-BFE9-BA8A-C6C4-CC666BC0A8A8}"/>
              </a:ext>
            </a:extLst>
          </p:cNvPr>
          <p:cNvSpPr>
            <a:spLocks noGrp="1"/>
          </p:cNvSpPr>
          <p:nvPr>
            <p:ph type="sldNum" sz="quarter" idx="12"/>
          </p:nvPr>
        </p:nvSpPr>
        <p:spPr/>
        <p:txBody>
          <a:bodyPr/>
          <a:lstStyle/>
          <a:p>
            <a:fld id="{73DEE834-D952-48BD-B8BD-41D1366DC135}" type="slidenum">
              <a:rPr lang="en-US" smtClean="0"/>
              <a:t>‹#›</a:t>
            </a:fld>
            <a:endParaRPr lang="en-US"/>
          </a:p>
        </p:txBody>
      </p:sp>
    </p:spTree>
    <p:extLst>
      <p:ext uri="{BB962C8B-B14F-4D97-AF65-F5344CB8AC3E}">
        <p14:creationId xmlns:p14="http://schemas.microsoft.com/office/powerpoint/2010/main" val="3306230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4C3DB-538B-A641-C743-A1F0DEACDE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2E4138-7909-521D-B0D3-156213B3045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B5365F-B24B-61E0-FE21-D581D8FED347}"/>
              </a:ext>
            </a:extLst>
          </p:cNvPr>
          <p:cNvSpPr>
            <a:spLocks noGrp="1"/>
          </p:cNvSpPr>
          <p:nvPr>
            <p:ph type="dt" sz="half" idx="10"/>
          </p:nvPr>
        </p:nvSpPr>
        <p:spPr/>
        <p:txBody>
          <a:bodyPr/>
          <a:lstStyle/>
          <a:p>
            <a:fld id="{F1FF31E7-48B6-4060-8E98-83314165C896}" type="datetimeFigureOut">
              <a:rPr lang="en-US" smtClean="0"/>
              <a:t>3/3/2025</a:t>
            </a:fld>
            <a:endParaRPr lang="en-US"/>
          </a:p>
        </p:txBody>
      </p:sp>
      <p:sp>
        <p:nvSpPr>
          <p:cNvPr id="5" name="Footer Placeholder 4">
            <a:extLst>
              <a:ext uri="{FF2B5EF4-FFF2-40B4-BE49-F238E27FC236}">
                <a16:creationId xmlns:a16="http://schemas.microsoft.com/office/drawing/2014/main" id="{553B2F9F-3116-0FBC-0CD7-232A8ACBCF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828E2-B0E7-3BA2-FCE6-BACC0C5FFE5B}"/>
              </a:ext>
            </a:extLst>
          </p:cNvPr>
          <p:cNvSpPr>
            <a:spLocks noGrp="1"/>
          </p:cNvSpPr>
          <p:nvPr>
            <p:ph type="sldNum" sz="quarter" idx="12"/>
          </p:nvPr>
        </p:nvSpPr>
        <p:spPr/>
        <p:txBody>
          <a:bodyPr/>
          <a:lstStyle/>
          <a:p>
            <a:fld id="{73DEE834-D952-48BD-B8BD-41D1366DC135}" type="slidenum">
              <a:rPr lang="en-US" smtClean="0"/>
              <a:t>‹#›</a:t>
            </a:fld>
            <a:endParaRPr lang="en-US"/>
          </a:p>
        </p:txBody>
      </p:sp>
    </p:spTree>
    <p:extLst>
      <p:ext uri="{BB962C8B-B14F-4D97-AF65-F5344CB8AC3E}">
        <p14:creationId xmlns:p14="http://schemas.microsoft.com/office/powerpoint/2010/main" val="3492992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AC718-D450-E0E0-AA9F-8693695223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F223F4-295E-A792-CA2E-1D89F2A294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76F5DB-1CB9-0F89-C291-E1BC326316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16F8F7-61B8-21D8-2106-DCF4DE00FFE5}"/>
              </a:ext>
            </a:extLst>
          </p:cNvPr>
          <p:cNvSpPr>
            <a:spLocks noGrp="1"/>
          </p:cNvSpPr>
          <p:nvPr>
            <p:ph type="dt" sz="half" idx="10"/>
          </p:nvPr>
        </p:nvSpPr>
        <p:spPr/>
        <p:txBody>
          <a:bodyPr/>
          <a:lstStyle/>
          <a:p>
            <a:fld id="{F1FF31E7-48B6-4060-8E98-83314165C896}" type="datetimeFigureOut">
              <a:rPr lang="en-US" smtClean="0"/>
              <a:t>3/3/2025</a:t>
            </a:fld>
            <a:endParaRPr lang="en-US"/>
          </a:p>
        </p:txBody>
      </p:sp>
      <p:sp>
        <p:nvSpPr>
          <p:cNvPr id="6" name="Footer Placeholder 5">
            <a:extLst>
              <a:ext uri="{FF2B5EF4-FFF2-40B4-BE49-F238E27FC236}">
                <a16:creationId xmlns:a16="http://schemas.microsoft.com/office/drawing/2014/main" id="{6DA3B742-3586-B862-E986-8A50378375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15AD56-D1EC-605F-910A-140C09573F5D}"/>
              </a:ext>
            </a:extLst>
          </p:cNvPr>
          <p:cNvSpPr>
            <a:spLocks noGrp="1"/>
          </p:cNvSpPr>
          <p:nvPr>
            <p:ph type="sldNum" sz="quarter" idx="12"/>
          </p:nvPr>
        </p:nvSpPr>
        <p:spPr/>
        <p:txBody>
          <a:bodyPr/>
          <a:lstStyle/>
          <a:p>
            <a:fld id="{73DEE834-D952-48BD-B8BD-41D1366DC135}" type="slidenum">
              <a:rPr lang="en-US" smtClean="0"/>
              <a:t>‹#›</a:t>
            </a:fld>
            <a:endParaRPr lang="en-US"/>
          </a:p>
        </p:txBody>
      </p:sp>
    </p:spTree>
    <p:extLst>
      <p:ext uri="{BB962C8B-B14F-4D97-AF65-F5344CB8AC3E}">
        <p14:creationId xmlns:p14="http://schemas.microsoft.com/office/powerpoint/2010/main" val="1541938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63E0A-8E3A-CFDE-9CB7-2D83B5A11D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C9A1F1-3FD9-F748-CEDF-20C10F5422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CEB54B-1ACF-DCF2-FDBE-7E06A6E33A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4695E1-E82F-21F2-BB87-E9C13CFB78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085306-8454-FF4C-4B71-71A64C7200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262FEF-6A30-D62C-5999-F5E660BE0CF8}"/>
              </a:ext>
            </a:extLst>
          </p:cNvPr>
          <p:cNvSpPr>
            <a:spLocks noGrp="1"/>
          </p:cNvSpPr>
          <p:nvPr>
            <p:ph type="dt" sz="half" idx="10"/>
          </p:nvPr>
        </p:nvSpPr>
        <p:spPr/>
        <p:txBody>
          <a:bodyPr/>
          <a:lstStyle/>
          <a:p>
            <a:fld id="{F1FF31E7-48B6-4060-8E98-83314165C896}" type="datetimeFigureOut">
              <a:rPr lang="en-US" smtClean="0"/>
              <a:t>3/3/2025</a:t>
            </a:fld>
            <a:endParaRPr lang="en-US"/>
          </a:p>
        </p:txBody>
      </p:sp>
      <p:sp>
        <p:nvSpPr>
          <p:cNvPr id="8" name="Footer Placeholder 7">
            <a:extLst>
              <a:ext uri="{FF2B5EF4-FFF2-40B4-BE49-F238E27FC236}">
                <a16:creationId xmlns:a16="http://schemas.microsoft.com/office/drawing/2014/main" id="{810B0FB9-1C1E-F8F9-2B9D-2EC9230717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92EF0-57CC-1678-A141-52DDFE17E7DB}"/>
              </a:ext>
            </a:extLst>
          </p:cNvPr>
          <p:cNvSpPr>
            <a:spLocks noGrp="1"/>
          </p:cNvSpPr>
          <p:nvPr>
            <p:ph type="sldNum" sz="quarter" idx="12"/>
          </p:nvPr>
        </p:nvSpPr>
        <p:spPr/>
        <p:txBody>
          <a:bodyPr/>
          <a:lstStyle/>
          <a:p>
            <a:fld id="{73DEE834-D952-48BD-B8BD-41D1366DC135}" type="slidenum">
              <a:rPr lang="en-US" smtClean="0"/>
              <a:t>‹#›</a:t>
            </a:fld>
            <a:endParaRPr lang="en-US"/>
          </a:p>
        </p:txBody>
      </p:sp>
    </p:spTree>
    <p:extLst>
      <p:ext uri="{BB962C8B-B14F-4D97-AF65-F5344CB8AC3E}">
        <p14:creationId xmlns:p14="http://schemas.microsoft.com/office/powerpoint/2010/main" val="1797986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EAD87-0A59-C2FB-9097-5A97455832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8837DD-51AA-7085-0473-FFFDE7590FC8}"/>
              </a:ext>
            </a:extLst>
          </p:cNvPr>
          <p:cNvSpPr>
            <a:spLocks noGrp="1"/>
          </p:cNvSpPr>
          <p:nvPr>
            <p:ph type="dt" sz="half" idx="10"/>
          </p:nvPr>
        </p:nvSpPr>
        <p:spPr/>
        <p:txBody>
          <a:bodyPr/>
          <a:lstStyle/>
          <a:p>
            <a:fld id="{F1FF31E7-48B6-4060-8E98-83314165C896}" type="datetimeFigureOut">
              <a:rPr lang="en-US" smtClean="0"/>
              <a:t>3/3/2025</a:t>
            </a:fld>
            <a:endParaRPr lang="en-US"/>
          </a:p>
        </p:txBody>
      </p:sp>
      <p:sp>
        <p:nvSpPr>
          <p:cNvPr id="4" name="Footer Placeholder 3">
            <a:extLst>
              <a:ext uri="{FF2B5EF4-FFF2-40B4-BE49-F238E27FC236}">
                <a16:creationId xmlns:a16="http://schemas.microsoft.com/office/drawing/2014/main" id="{90E23E1F-1998-D752-2B74-6959458707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821024-33D0-8FB3-159B-9D3E0AB0556A}"/>
              </a:ext>
            </a:extLst>
          </p:cNvPr>
          <p:cNvSpPr>
            <a:spLocks noGrp="1"/>
          </p:cNvSpPr>
          <p:nvPr>
            <p:ph type="sldNum" sz="quarter" idx="12"/>
          </p:nvPr>
        </p:nvSpPr>
        <p:spPr/>
        <p:txBody>
          <a:bodyPr/>
          <a:lstStyle/>
          <a:p>
            <a:fld id="{73DEE834-D952-48BD-B8BD-41D1366DC135}" type="slidenum">
              <a:rPr lang="en-US" smtClean="0"/>
              <a:t>‹#›</a:t>
            </a:fld>
            <a:endParaRPr lang="en-US"/>
          </a:p>
        </p:txBody>
      </p:sp>
    </p:spTree>
    <p:extLst>
      <p:ext uri="{BB962C8B-B14F-4D97-AF65-F5344CB8AC3E}">
        <p14:creationId xmlns:p14="http://schemas.microsoft.com/office/powerpoint/2010/main" val="225885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9E1A96-D545-966D-A9EA-F49A9385D9EA}"/>
              </a:ext>
            </a:extLst>
          </p:cNvPr>
          <p:cNvSpPr>
            <a:spLocks noGrp="1"/>
          </p:cNvSpPr>
          <p:nvPr>
            <p:ph type="dt" sz="half" idx="10"/>
          </p:nvPr>
        </p:nvSpPr>
        <p:spPr/>
        <p:txBody>
          <a:bodyPr/>
          <a:lstStyle/>
          <a:p>
            <a:fld id="{F1FF31E7-48B6-4060-8E98-83314165C896}" type="datetimeFigureOut">
              <a:rPr lang="en-US" smtClean="0"/>
              <a:t>3/3/2025</a:t>
            </a:fld>
            <a:endParaRPr lang="en-US"/>
          </a:p>
        </p:txBody>
      </p:sp>
      <p:sp>
        <p:nvSpPr>
          <p:cNvPr id="3" name="Footer Placeholder 2">
            <a:extLst>
              <a:ext uri="{FF2B5EF4-FFF2-40B4-BE49-F238E27FC236}">
                <a16:creationId xmlns:a16="http://schemas.microsoft.com/office/drawing/2014/main" id="{D435F478-02D2-FA6A-5E28-923AF85067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35C7F5-BAA4-95C1-437F-755FD52F7288}"/>
              </a:ext>
            </a:extLst>
          </p:cNvPr>
          <p:cNvSpPr>
            <a:spLocks noGrp="1"/>
          </p:cNvSpPr>
          <p:nvPr>
            <p:ph type="sldNum" sz="quarter" idx="12"/>
          </p:nvPr>
        </p:nvSpPr>
        <p:spPr/>
        <p:txBody>
          <a:bodyPr/>
          <a:lstStyle/>
          <a:p>
            <a:fld id="{73DEE834-D952-48BD-B8BD-41D1366DC135}" type="slidenum">
              <a:rPr lang="en-US" smtClean="0"/>
              <a:t>‹#›</a:t>
            </a:fld>
            <a:endParaRPr lang="en-US"/>
          </a:p>
        </p:txBody>
      </p:sp>
    </p:spTree>
    <p:extLst>
      <p:ext uri="{BB962C8B-B14F-4D97-AF65-F5344CB8AC3E}">
        <p14:creationId xmlns:p14="http://schemas.microsoft.com/office/powerpoint/2010/main" val="418967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01DC3-D9DC-1358-554A-2268AEFCAD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5219CD-57B9-E88E-0067-6CD431C309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ADD81D-127F-92CD-13B4-4F34B21BC1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4D1F93-0036-C669-720D-40960AB1CD24}"/>
              </a:ext>
            </a:extLst>
          </p:cNvPr>
          <p:cNvSpPr>
            <a:spLocks noGrp="1"/>
          </p:cNvSpPr>
          <p:nvPr>
            <p:ph type="dt" sz="half" idx="10"/>
          </p:nvPr>
        </p:nvSpPr>
        <p:spPr/>
        <p:txBody>
          <a:bodyPr/>
          <a:lstStyle/>
          <a:p>
            <a:fld id="{F1FF31E7-48B6-4060-8E98-83314165C896}" type="datetimeFigureOut">
              <a:rPr lang="en-US" smtClean="0"/>
              <a:t>3/3/2025</a:t>
            </a:fld>
            <a:endParaRPr lang="en-US"/>
          </a:p>
        </p:txBody>
      </p:sp>
      <p:sp>
        <p:nvSpPr>
          <p:cNvPr id="6" name="Footer Placeholder 5">
            <a:extLst>
              <a:ext uri="{FF2B5EF4-FFF2-40B4-BE49-F238E27FC236}">
                <a16:creationId xmlns:a16="http://schemas.microsoft.com/office/drawing/2014/main" id="{18BD25FE-A393-9121-DB59-1D159D9779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16280E-1E37-1360-85FC-BAB266E35B9A}"/>
              </a:ext>
            </a:extLst>
          </p:cNvPr>
          <p:cNvSpPr>
            <a:spLocks noGrp="1"/>
          </p:cNvSpPr>
          <p:nvPr>
            <p:ph type="sldNum" sz="quarter" idx="12"/>
          </p:nvPr>
        </p:nvSpPr>
        <p:spPr/>
        <p:txBody>
          <a:bodyPr/>
          <a:lstStyle/>
          <a:p>
            <a:fld id="{73DEE834-D952-48BD-B8BD-41D1366DC135}" type="slidenum">
              <a:rPr lang="en-US" smtClean="0"/>
              <a:t>‹#›</a:t>
            </a:fld>
            <a:endParaRPr lang="en-US"/>
          </a:p>
        </p:txBody>
      </p:sp>
    </p:spTree>
    <p:extLst>
      <p:ext uri="{BB962C8B-B14F-4D97-AF65-F5344CB8AC3E}">
        <p14:creationId xmlns:p14="http://schemas.microsoft.com/office/powerpoint/2010/main" val="669480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754D1-4D2E-E523-C25F-D3A3BE2FF0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C59AF1-F8AB-8EF3-7915-FB7E7355EA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83665C-8050-6BD7-A0CF-8CADC4B857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9DD716-52E8-4AA8-CD62-63B4DDA7A474}"/>
              </a:ext>
            </a:extLst>
          </p:cNvPr>
          <p:cNvSpPr>
            <a:spLocks noGrp="1"/>
          </p:cNvSpPr>
          <p:nvPr>
            <p:ph type="dt" sz="half" idx="10"/>
          </p:nvPr>
        </p:nvSpPr>
        <p:spPr/>
        <p:txBody>
          <a:bodyPr/>
          <a:lstStyle/>
          <a:p>
            <a:fld id="{F1FF31E7-48B6-4060-8E98-83314165C896}" type="datetimeFigureOut">
              <a:rPr lang="en-US" smtClean="0"/>
              <a:t>3/3/2025</a:t>
            </a:fld>
            <a:endParaRPr lang="en-US"/>
          </a:p>
        </p:txBody>
      </p:sp>
      <p:sp>
        <p:nvSpPr>
          <p:cNvPr id="6" name="Footer Placeholder 5">
            <a:extLst>
              <a:ext uri="{FF2B5EF4-FFF2-40B4-BE49-F238E27FC236}">
                <a16:creationId xmlns:a16="http://schemas.microsoft.com/office/drawing/2014/main" id="{9F90331A-D5D8-143C-03D1-20B03E11E1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137321-6D12-F290-99F1-452BFFC8222E}"/>
              </a:ext>
            </a:extLst>
          </p:cNvPr>
          <p:cNvSpPr>
            <a:spLocks noGrp="1"/>
          </p:cNvSpPr>
          <p:nvPr>
            <p:ph type="sldNum" sz="quarter" idx="12"/>
          </p:nvPr>
        </p:nvSpPr>
        <p:spPr/>
        <p:txBody>
          <a:bodyPr/>
          <a:lstStyle/>
          <a:p>
            <a:fld id="{73DEE834-D952-48BD-B8BD-41D1366DC135}" type="slidenum">
              <a:rPr lang="en-US" smtClean="0"/>
              <a:t>‹#›</a:t>
            </a:fld>
            <a:endParaRPr lang="en-US"/>
          </a:p>
        </p:txBody>
      </p:sp>
    </p:spTree>
    <p:extLst>
      <p:ext uri="{BB962C8B-B14F-4D97-AF65-F5344CB8AC3E}">
        <p14:creationId xmlns:p14="http://schemas.microsoft.com/office/powerpoint/2010/main" val="2126309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6B96D2-6DE9-4F9F-4F89-C3EA3D7172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93315E-9608-684F-A59B-E0ADA5D3FB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0528AB-D94D-DE9D-89DA-8548473CDD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1FF31E7-48B6-4060-8E98-83314165C896}" type="datetimeFigureOut">
              <a:rPr lang="en-US" smtClean="0"/>
              <a:t>3/3/2025</a:t>
            </a:fld>
            <a:endParaRPr lang="en-US"/>
          </a:p>
        </p:txBody>
      </p:sp>
      <p:sp>
        <p:nvSpPr>
          <p:cNvPr id="5" name="Footer Placeholder 4">
            <a:extLst>
              <a:ext uri="{FF2B5EF4-FFF2-40B4-BE49-F238E27FC236}">
                <a16:creationId xmlns:a16="http://schemas.microsoft.com/office/drawing/2014/main" id="{FED7EED9-91B4-D144-9BE8-54F6C2C2AA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854E825-1631-CC48-DCD9-6F17AAA0D9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3DEE834-D952-48BD-B8BD-41D1366DC135}" type="slidenum">
              <a:rPr lang="en-US" smtClean="0"/>
              <a:t>‹#›</a:t>
            </a:fld>
            <a:endParaRPr lang="en-US"/>
          </a:p>
        </p:txBody>
      </p:sp>
    </p:spTree>
    <p:extLst>
      <p:ext uri="{BB962C8B-B14F-4D97-AF65-F5344CB8AC3E}">
        <p14:creationId xmlns:p14="http://schemas.microsoft.com/office/powerpoint/2010/main" val="552638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AE8C9E7-65A8-F96F-7F2A-C4C97F9048C5}"/>
              </a:ext>
            </a:extLst>
          </p:cNvPr>
          <p:cNvSpPr>
            <a:spLocks noGrp="1"/>
          </p:cNvSpPr>
          <p:nvPr>
            <p:ph type="subTitle" idx="1"/>
          </p:nvPr>
        </p:nvSpPr>
        <p:spPr>
          <a:xfrm>
            <a:off x="762000" y="250371"/>
            <a:ext cx="11430000" cy="5660572"/>
          </a:xfrm>
        </p:spPr>
        <p:txBody>
          <a:bodyPr/>
          <a:lstStyle/>
          <a:p>
            <a:r>
              <a:rPr lang="en-US" sz="3200" b="1" dirty="0">
                <a:effectLst/>
                <a:latin typeface="Calibri" panose="020F0502020204030204" pitchFamily="34" charset="0"/>
                <a:ea typeface="Calibri" panose="020F0502020204030204" pitchFamily="34" charset="0"/>
                <a:cs typeface="Calibri" panose="020F0502020204030204" pitchFamily="34" charset="0"/>
              </a:rPr>
              <a:t>Learning Management System</a:t>
            </a:r>
            <a:endParaRPr lang="en-US" sz="2800" b="1" dirty="0">
              <a:latin typeface="Calibri" panose="020F0502020204030204" pitchFamily="34" charset="0"/>
              <a:ea typeface="Calibri" panose="020F0502020204030204" pitchFamily="34" charset="0"/>
              <a:cs typeface="Calibri" panose="020F0502020204030204" pitchFamily="34" charset="0"/>
            </a:endParaRPr>
          </a:p>
          <a:p>
            <a:endParaRPr lang="en-US" b="1" dirty="0">
              <a:latin typeface="Calibri" panose="020F0502020204030204" pitchFamily="34" charset="0"/>
              <a:ea typeface="Calibri" panose="020F0502020204030204" pitchFamily="34" charset="0"/>
              <a:cs typeface="Calibri" panose="020F0502020204030204" pitchFamily="34" charset="0"/>
            </a:endParaRPr>
          </a:p>
          <a:p>
            <a:endParaRPr lang="en-US" b="1" dirty="0">
              <a:latin typeface="Calibri" panose="020F0502020204030204" pitchFamily="34" charset="0"/>
              <a:ea typeface="Calibri" panose="020F0502020204030204" pitchFamily="34" charset="0"/>
              <a:cs typeface="Calibri" panose="020F0502020204030204" pitchFamily="34" charset="0"/>
            </a:endParaRPr>
          </a:p>
          <a:p>
            <a:endParaRPr lang="en-US" b="1" dirty="0">
              <a:latin typeface="Calibri" panose="020F0502020204030204" pitchFamily="34" charset="0"/>
              <a:ea typeface="Calibri" panose="020F0502020204030204" pitchFamily="34" charset="0"/>
              <a:cs typeface="Calibri" panose="020F0502020204030204" pitchFamily="34" charset="0"/>
            </a:endParaRPr>
          </a:p>
          <a:p>
            <a:pPr algn="l"/>
            <a:r>
              <a:rPr lang="en-US" b="1" dirty="0">
                <a:latin typeface="Calibri" panose="020F0502020204030204" pitchFamily="34" charset="0"/>
                <a:ea typeface="Calibri" panose="020F0502020204030204" pitchFamily="34" charset="0"/>
                <a:cs typeface="Calibri" panose="020F0502020204030204" pitchFamily="34" charset="0"/>
              </a:rPr>
              <a:t>Team Members: </a:t>
            </a:r>
          </a:p>
          <a:p>
            <a:pPr algn="l"/>
            <a:endParaRPr lang="en-US" b="1" dirty="0">
              <a:latin typeface="Calibri" panose="020F0502020204030204" pitchFamily="34" charset="0"/>
              <a:ea typeface="Calibri" panose="020F0502020204030204" pitchFamily="34" charset="0"/>
              <a:cs typeface="Calibri" panose="020F0502020204030204" pitchFamily="34" charset="0"/>
            </a:endParaRPr>
          </a:p>
          <a:p>
            <a:pPr algn="l"/>
            <a:r>
              <a:rPr lang="en-US" b="1" dirty="0">
                <a:latin typeface="Calibri" panose="020F0502020204030204" pitchFamily="34" charset="0"/>
                <a:ea typeface="Calibri" panose="020F0502020204030204" pitchFamily="34" charset="0"/>
                <a:cs typeface="Calibri" panose="020F0502020204030204" pitchFamily="34" charset="0"/>
              </a:rPr>
              <a:t>Sushil Shrestha</a:t>
            </a:r>
          </a:p>
          <a:p>
            <a:pPr algn="l"/>
            <a:r>
              <a:rPr lang="en-US" b="1" dirty="0">
                <a:latin typeface="Calibri" panose="020F0502020204030204" pitchFamily="34" charset="0"/>
                <a:ea typeface="Calibri" panose="020F0502020204030204" pitchFamily="34" charset="0"/>
                <a:cs typeface="Calibri" panose="020F0502020204030204" pitchFamily="34" charset="0"/>
              </a:rPr>
              <a:t>Ashish Thami</a:t>
            </a:r>
          </a:p>
          <a:p>
            <a:pPr algn="l"/>
            <a:r>
              <a:rPr lang="en-US" b="1" dirty="0" err="1">
                <a:latin typeface="Calibri" panose="020F0502020204030204" pitchFamily="34" charset="0"/>
                <a:ea typeface="Calibri" panose="020F0502020204030204" pitchFamily="34" charset="0"/>
                <a:cs typeface="Calibri" panose="020F0502020204030204" pitchFamily="34" charset="0"/>
              </a:rPr>
              <a:t>Sailendra</a:t>
            </a:r>
            <a:r>
              <a:rPr lang="en-US" b="1" dirty="0">
                <a:latin typeface="Calibri" panose="020F0502020204030204" pitchFamily="34" charset="0"/>
                <a:ea typeface="Calibri" panose="020F0502020204030204" pitchFamily="34" charset="0"/>
                <a:cs typeface="Calibri" panose="020F0502020204030204" pitchFamily="34" charset="0"/>
              </a:rPr>
              <a:t> Bhattarai</a:t>
            </a:r>
            <a:endParaRPr lang="en-US" dirty="0"/>
          </a:p>
        </p:txBody>
      </p:sp>
    </p:spTree>
    <p:extLst>
      <p:ext uri="{BB962C8B-B14F-4D97-AF65-F5344CB8AC3E}">
        <p14:creationId xmlns:p14="http://schemas.microsoft.com/office/powerpoint/2010/main" val="2178707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AAF4C7-FD7E-40D1-36D1-A48FAFEBCA11}"/>
              </a:ext>
            </a:extLst>
          </p:cNvPr>
          <p:cNvSpPr>
            <a:spLocks noGrp="1"/>
          </p:cNvSpPr>
          <p:nvPr>
            <p:ph type="title"/>
          </p:nvPr>
        </p:nvSpPr>
        <p:spPr>
          <a:xfrm>
            <a:off x="841248" y="548640"/>
            <a:ext cx="3600860" cy="5431536"/>
          </a:xfrm>
        </p:spPr>
        <p:txBody>
          <a:bodyPr>
            <a:normAutofit/>
          </a:bodyPr>
          <a:lstStyle/>
          <a:p>
            <a:r>
              <a:rPr lang="en-US" sz="5400" b="1" kern="100">
                <a:effectLst/>
                <a:latin typeface="Times New Roman" panose="02020603050405020304" pitchFamily="18" charset="0"/>
                <a:ea typeface="Times New Roman" panose="02020603050405020304" pitchFamily="18" charset="0"/>
                <a:cs typeface="Times New Roman" panose="02020603050405020304" pitchFamily="18" charset="0"/>
              </a:rPr>
              <a:t>SDLC </a:t>
            </a:r>
            <a:r>
              <a:rPr lang="en-US" sz="5400" b="1" kern="100">
                <a:effectLst/>
                <a:latin typeface="Calibri" panose="020F0502020204030204" pitchFamily="34" charset="0"/>
                <a:ea typeface="Calibri" panose="020F0502020204030204" pitchFamily="34" charset="0"/>
                <a:cs typeface="Calibri" panose="020F0502020204030204" pitchFamily="34" charset="0"/>
              </a:rPr>
              <a:t>model</a:t>
            </a:r>
            <a:r>
              <a:rPr lang="en-US" sz="540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5400"/>
          </a:p>
        </p:txBody>
      </p:sp>
      <p:sp>
        <p:nvSpPr>
          <p:cNvPr id="2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DF6B8F-B123-5B47-8E07-E6C4459AC238}"/>
              </a:ext>
            </a:extLst>
          </p:cNvPr>
          <p:cNvSpPr>
            <a:spLocks noGrp="1"/>
          </p:cNvSpPr>
          <p:nvPr>
            <p:ph idx="1"/>
          </p:nvPr>
        </p:nvSpPr>
        <p:spPr>
          <a:xfrm>
            <a:off x="5126418" y="552091"/>
            <a:ext cx="6224335" cy="5431536"/>
          </a:xfrm>
        </p:spPr>
        <p:txBody>
          <a:bodyPr anchor="ctr">
            <a:normAutofit/>
          </a:bodyPr>
          <a:lstStyle/>
          <a:p>
            <a:pPr marL="0" marR="0" indent="0">
              <a:lnSpc>
                <a:spcPct val="107000"/>
              </a:lnSpc>
              <a:spcAft>
                <a:spcPts val="800"/>
              </a:spcAft>
              <a:buNone/>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The </a:t>
            </a: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Software Development Life Cycle (SDLC) </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is a structured process used to design, develop, and test high-quality software. It ensures that the system meets user requirements, is delivered on time, and operates efficiently. There are several SDLC models available, such as the </a:t>
            </a: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Waterfall Model </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Agile Model </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Spiral Model. </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Each model has its own advantages and is chosen based on the project's complexity, timeline, and requirements.</a:t>
            </a:r>
          </a:p>
          <a:p>
            <a:endParaRPr lang="en-US" sz="2200" dirty="0"/>
          </a:p>
        </p:txBody>
      </p:sp>
    </p:spTree>
    <p:extLst>
      <p:ext uri="{BB962C8B-B14F-4D97-AF65-F5344CB8AC3E}">
        <p14:creationId xmlns:p14="http://schemas.microsoft.com/office/powerpoint/2010/main" val="373032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432EB7-BDA3-8E4C-5898-8DA585449DB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Selected Model (Agile Model)</a:t>
            </a:r>
          </a:p>
        </p:txBody>
      </p:sp>
      <p:pic>
        <p:nvPicPr>
          <p:cNvPr id="6" name="Content Placeholder 5" descr="A diagram of a software development&#10;&#10;AI-generated content may be incorrect.">
            <a:extLst>
              <a:ext uri="{FF2B5EF4-FFF2-40B4-BE49-F238E27FC236}">
                <a16:creationId xmlns:a16="http://schemas.microsoft.com/office/drawing/2014/main" id="{81A97AD8-A3F3-826D-A655-BE7F24E853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749459"/>
            <a:ext cx="6780700" cy="5356752"/>
          </a:xfrm>
          <a:prstGeom prst="rect">
            <a:avLst/>
          </a:prstGeom>
          <a:noFill/>
        </p:spPr>
      </p:pic>
    </p:spTree>
    <p:extLst>
      <p:ext uri="{BB962C8B-B14F-4D97-AF65-F5344CB8AC3E}">
        <p14:creationId xmlns:p14="http://schemas.microsoft.com/office/powerpoint/2010/main" val="2681823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459AD6-1EEB-B4E5-366B-D4046F6EEDE6}"/>
              </a:ext>
            </a:extLst>
          </p:cNvPr>
          <p:cNvSpPr>
            <a:spLocks noGrp="1"/>
          </p:cNvSpPr>
          <p:nvPr>
            <p:ph type="title"/>
          </p:nvPr>
        </p:nvSpPr>
        <p:spPr>
          <a:xfrm>
            <a:off x="630936" y="640080"/>
            <a:ext cx="4818888" cy="1481328"/>
          </a:xfrm>
        </p:spPr>
        <p:txBody>
          <a:bodyPr anchor="b">
            <a:normAutofit/>
          </a:bodyPr>
          <a:lstStyle/>
          <a:p>
            <a:r>
              <a:rPr lang="en-US" sz="5000" b="1" kern="100">
                <a:effectLst/>
                <a:latin typeface="Times New Roman" panose="02020603050405020304" pitchFamily="18" charset="0"/>
                <a:ea typeface="Times New Roman" panose="02020603050405020304" pitchFamily="18" charset="0"/>
                <a:cs typeface="Times New Roman" panose="02020603050405020304" pitchFamily="18" charset="0"/>
              </a:rPr>
              <a:t>Context diagram</a:t>
            </a:r>
            <a:endParaRPr lang="en-US" sz="5000"/>
          </a:p>
        </p:txBody>
      </p:sp>
      <p:sp>
        <p:nvSpPr>
          <p:cNvPr id="3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FA9E78-64AB-B66F-9026-983AF26C7B63}"/>
              </a:ext>
            </a:extLst>
          </p:cNvPr>
          <p:cNvSpPr>
            <a:spLocks noGrp="1"/>
          </p:cNvSpPr>
          <p:nvPr>
            <p:ph idx="1"/>
          </p:nvPr>
        </p:nvSpPr>
        <p:spPr>
          <a:xfrm>
            <a:off x="630936" y="2660904"/>
            <a:ext cx="4818888" cy="3547872"/>
          </a:xfrm>
        </p:spPr>
        <p:txBody>
          <a:bodyPr anchor="t">
            <a:normAutofit/>
          </a:bodyPr>
          <a:lstStyle/>
          <a:p>
            <a:pPr marL="0" indent="0">
              <a:buNone/>
            </a:pPr>
            <a:r>
              <a:rPr lang="en-US" sz="2200">
                <a:effectLst/>
                <a:latin typeface="Times New Roman" panose="02020603050405020304" pitchFamily="18" charset="0"/>
                <a:ea typeface="Aptos" panose="020B0004020202020204" pitchFamily="34" charset="0"/>
              </a:rPr>
              <a:t>A context diagram is a high-level visual representation that illustrates the scope and boundaries of a system or process within its environment. </a:t>
            </a:r>
          </a:p>
          <a:p>
            <a:pPr marL="0" indent="0">
              <a:buNone/>
            </a:pPr>
            <a:endParaRPr lang="en-US" sz="2200">
              <a:latin typeface="Times New Roman" panose="02020603050405020304" pitchFamily="18" charset="0"/>
            </a:endParaRPr>
          </a:p>
          <a:p>
            <a:pPr marL="0" indent="0">
              <a:buNone/>
            </a:pPr>
            <a:endParaRPr lang="en-US" sz="2200"/>
          </a:p>
        </p:txBody>
      </p:sp>
      <p:pic>
        <p:nvPicPr>
          <p:cNvPr id="4" name="Picture 3" descr="A screen shot of a white circle&#10;&#10;AI-generated content may be incorrect.">
            <a:extLst>
              <a:ext uri="{FF2B5EF4-FFF2-40B4-BE49-F238E27FC236}">
                <a16:creationId xmlns:a16="http://schemas.microsoft.com/office/drawing/2014/main" id="{A082992F-C3A9-E3B8-CED8-AEB22BFBD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543875" y="1661924"/>
            <a:ext cx="6299781" cy="3860617"/>
          </a:xfrm>
          <a:prstGeom prst="rect">
            <a:avLst/>
          </a:prstGeom>
          <a:noFill/>
        </p:spPr>
      </p:pic>
    </p:spTree>
    <p:extLst>
      <p:ext uri="{BB962C8B-B14F-4D97-AF65-F5344CB8AC3E}">
        <p14:creationId xmlns:p14="http://schemas.microsoft.com/office/powerpoint/2010/main" val="3494360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B6B333-1FC6-599F-46E4-2C433E78600F}"/>
              </a:ext>
            </a:extLst>
          </p:cNvPr>
          <p:cNvSpPr>
            <a:spLocks noGrp="1"/>
          </p:cNvSpPr>
          <p:nvPr>
            <p:ph type="title"/>
          </p:nvPr>
        </p:nvSpPr>
        <p:spPr>
          <a:xfrm>
            <a:off x="871442" y="685800"/>
            <a:ext cx="4353116" cy="1474666"/>
          </a:xfrm>
        </p:spPr>
        <p:txBody>
          <a:bodyPr anchor="b">
            <a:normAutofit/>
          </a:bodyPr>
          <a:lstStyle/>
          <a:p>
            <a:pPr algn="ctr"/>
            <a:r>
              <a:rPr lang="en-US" sz="3200" b="1">
                <a:solidFill>
                  <a:srgbClr val="595959"/>
                </a:solidFill>
                <a:latin typeface="Calibri" panose="020F0502020204030204" pitchFamily="34" charset="0"/>
                <a:ea typeface="Calibri" panose="020F0502020204030204" pitchFamily="34" charset="0"/>
                <a:cs typeface="Calibri" panose="020F0502020204030204" pitchFamily="34" charset="0"/>
              </a:rPr>
              <a:t>Use Case Diagram</a:t>
            </a:r>
          </a:p>
        </p:txBody>
      </p:sp>
      <p:sp>
        <p:nvSpPr>
          <p:cNvPr id="3" name="Content Placeholder 2">
            <a:extLst>
              <a:ext uri="{FF2B5EF4-FFF2-40B4-BE49-F238E27FC236}">
                <a16:creationId xmlns:a16="http://schemas.microsoft.com/office/drawing/2014/main" id="{C5959967-DFD3-067A-073D-FCF679528537}"/>
              </a:ext>
            </a:extLst>
          </p:cNvPr>
          <p:cNvSpPr>
            <a:spLocks noGrp="1"/>
          </p:cNvSpPr>
          <p:nvPr>
            <p:ph idx="1"/>
          </p:nvPr>
        </p:nvSpPr>
        <p:spPr>
          <a:xfrm>
            <a:off x="871442" y="2447337"/>
            <a:ext cx="4353116" cy="3770434"/>
          </a:xfrm>
        </p:spPr>
        <p:txBody>
          <a:bodyPr anchor="t">
            <a:normAutofit/>
          </a:bodyPr>
          <a:lstStyle/>
          <a:p>
            <a:pPr marL="0" indent="0">
              <a:buNone/>
            </a:pPr>
            <a:r>
              <a:rPr lang="en-US" sz="2000">
                <a:solidFill>
                  <a:srgbClr val="595959"/>
                </a:solidFill>
                <a:effectLst/>
                <a:latin typeface="Times New Roman" panose="02020603050405020304" pitchFamily="18" charset="0"/>
                <a:ea typeface="Aptos" panose="020B0004020202020204" pitchFamily="34" charset="0"/>
              </a:rPr>
              <a:t>A Use Case Diagram is a type of behavioral diagram in Unified Modelling Language (UML) that illustrates the interactions between actors (users or external systems) and a system to accomplish specific goals or tasks</a:t>
            </a:r>
          </a:p>
          <a:p>
            <a:pPr marL="0" indent="0">
              <a:buNone/>
            </a:pPr>
            <a:endParaRPr lang="en-US" sz="2000">
              <a:solidFill>
                <a:srgbClr val="595959"/>
              </a:solidFill>
              <a:latin typeface="Times New Roman" panose="02020603050405020304" pitchFamily="18" charset="0"/>
              <a:ea typeface="Aptos" panose="020B0004020202020204" pitchFamily="34" charset="0"/>
            </a:endParaRPr>
          </a:p>
          <a:p>
            <a:pPr marL="0" indent="0">
              <a:buNone/>
            </a:pPr>
            <a:r>
              <a:rPr lang="en-US" sz="2000">
                <a:solidFill>
                  <a:srgbClr val="595959"/>
                </a:solidFill>
                <a:effectLst/>
                <a:latin typeface="Times New Roman" panose="02020603050405020304" pitchFamily="18" charset="0"/>
                <a:ea typeface="Aptos" panose="020B0004020202020204" pitchFamily="34" charset="0"/>
              </a:rPr>
              <a:t>. </a:t>
            </a:r>
            <a:endParaRPr lang="en-US" sz="2000">
              <a:solidFill>
                <a:srgbClr val="595959"/>
              </a:solidFill>
            </a:endParaRPr>
          </a:p>
        </p:txBody>
      </p:sp>
      <p:pic>
        <p:nvPicPr>
          <p:cNvPr id="5" name="Picture 4" descr="A diagram of a course&#10;&#10;AI-generated content may be incorrect.">
            <a:extLst>
              <a:ext uri="{FF2B5EF4-FFF2-40B4-BE49-F238E27FC236}">
                <a16:creationId xmlns:a16="http://schemas.microsoft.com/office/drawing/2014/main" id="{9429C31F-35E0-2B20-741C-4BE23894E4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801" y="718420"/>
            <a:ext cx="4797056" cy="5466730"/>
          </a:xfrm>
          <a:prstGeom prst="rect">
            <a:avLst/>
          </a:prstGeom>
        </p:spPr>
      </p:pic>
    </p:spTree>
    <p:extLst>
      <p:ext uri="{BB962C8B-B14F-4D97-AF65-F5344CB8AC3E}">
        <p14:creationId xmlns:p14="http://schemas.microsoft.com/office/powerpoint/2010/main" val="1434075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C1B3A-23D4-A8A5-933A-1BE352EF2543}"/>
              </a:ext>
            </a:extLst>
          </p:cNvPr>
          <p:cNvSpPr>
            <a:spLocks noGrp="1"/>
          </p:cNvSpPr>
          <p:nvPr>
            <p:ph type="title"/>
          </p:nvPr>
        </p:nvSpPr>
        <p:spPr>
          <a:xfrm>
            <a:off x="587944" y="0"/>
            <a:ext cx="10515600" cy="1029903"/>
          </a:xfrm>
        </p:spPr>
        <p:txBody>
          <a:bodyPr/>
          <a:lstStyle/>
          <a:p>
            <a:r>
              <a:rPr lang="en-US" dirty="0"/>
              <a:t>Gantt </a:t>
            </a:r>
            <a:r>
              <a:rPr lang="en-US" sz="4000" dirty="0"/>
              <a:t>Chart</a:t>
            </a:r>
            <a:endParaRPr lang="en-US" dirty="0"/>
          </a:p>
        </p:txBody>
      </p:sp>
      <p:sp>
        <p:nvSpPr>
          <p:cNvPr id="3" name="Content Placeholder 2">
            <a:extLst>
              <a:ext uri="{FF2B5EF4-FFF2-40B4-BE49-F238E27FC236}">
                <a16:creationId xmlns:a16="http://schemas.microsoft.com/office/drawing/2014/main" id="{FEF54C76-4D78-AD50-C616-DD4390EDB098}"/>
              </a:ext>
            </a:extLst>
          </p:cNvPr>
          <p:cNvSpPr>
            <a:spLocks noGrp="1"/>
          </p:cNvSpPr>
          <p:nvPr>
            <p:ph idx="1"/>
          </p:nvPr>
        </p:nvSpPr>
        <p:spPr>
          <a:xfrm>
            <a:off x="838200" y="792180"/>
            <a:ext cx="10515600" cy="4351338"/>
          </a:xfrm>
        </p:spPr>
        <p:txBody>
          <a:bodyPr>
            <a:normAutofit/>
          </a:bodyPr>
          <a:lstStyle/>
          <a:p>
            <a:pPr marL="0" indent="0">
              <a:buNone/>
            </a:pPr>
            <a:r>
              <a:rPr lang="en-US" sz="2400" dirty="0">
                <a:effectLst/>
                <a:latin typeface="Times New Roman" panose="02020603050405020304" pitchFamily="18" charset="0"/>
                <a:ea typeface="Aptos" panose="020B0004020202020204" pitchFamily="34" charset="0"/>
              </a:rPr>
              <a:t>We have outlined the timeline for the implementation of project below using a Gantt chart. This chart illustrates the major tasks, their dependencies and the estimated duration for each task.</a:t>
            </a:r>
            <a:endParaRPr lang="en-US" sz="3600" dirty="0"/>
          </a:p>
        </p:txBody>
      </p:sp>
      <p:pic>
        <p:nvPicPr>
          <p:cNvPr id="5" name="Picture 4">
            <a:extLst>
              <a:ext uri="{FF2B5EF4-FFF2-40B4-BE49-F238E27FC236}">
                <a16:creationId xmlns:a16="http://schemas.microsoft.com/office/drawing/2014/main" id="{FE156CF0-D4E3-D633-CF11-C7B2506322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204" y="2397124"/>
            <a:ext cx="12128795" cy="4180125"/>
          </a:xfrm>
          <a:prstGeom prst="rect">
            <a:avLst/>
          </a:prstGeom>
          <a:noFill/>
          <a:ln>
            <a:noFill/>
          </a:ln>
        </p:spPr>
      </p:pic>
    </p:spTree>
    <p:extLst>
      <p:ext uri="{BB962C8B-B14F-4D97-AF65-F5344CB8AC3E}">
        <p14:creationId xmlns:p14="http://schemas.microsoft.com/office/powerpoint/2010/main" val="1083949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206B7E-2DD9-BA8A-A263-C90094A239F4}"/>
              </a:ext>
            </a:extLst>
          </p:cNvPr>
          <p:cNvSpPr>
            <a:spLocks noGrp="1"/>
          </p:cNvSpPr>
          <p:nvPr>
            <p:ph type="title"/>
          </p:nvPr>
        </p:nvSpPr>
        <p:spPr>
          <a:xfrm>
            <a:off x="6087937" y="52996"/>
            <a:ext cx="4977976" cy="1063300"/>
          </a:xfrm>
        </p:spPr>
        <p:txBody>
          <a:bodyPr>
            <a:normAutofit/>
          </a:bodyPr>
          <a:lstStyle/>
          <a:p>
            <a:r>
              <a:rPr lang="en-US" sz="3300" b="1" kern="1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Final System Expectation</a:t>
            </a:r>
            <a:br>
              <a:rPr lang="en-US" sz="3300" b="1" kern="1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3300" dirty="0">
              <a:solidFill>
                <a:schemeClr val="tx2"/>
              </a:solidFill>
            </a:endParaRPr>
          </a:p>
        </p:txBody>
      </p:sp>
      <p:pic>
        <p:nvPicPr>
          <p:cNvPr id="7" name="Graphic 6" descr="Programmer">
            <a:extLst>
              <a:ext uri="{FF2B5EF4-FFF2-40B4-BE49-F238E27FC236}">
                <a16:creationId xmlns:a16="http://schemas.microsoft.com/office/drawing/2014/main" id="{E35D60B0-6C0C-5717-D57C-24544341BC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D0504FE4-322D-6619-6DB1-B374CDBDCD10}"/>
              </a:ext>
            </a:extLst>
          </p:cNvPr>
          <p:cNvSpPr>
            <a:spLocks noGrp="1"/>
          </p:cNvSpPr>
          <p:nvPr>
            <p:ph idx="1"/>
          </p:nvPr>
        </p:nvSpPr>
        <p:spPr>
          <a:xfrm>
            <a:off x="6012223" y="892629"/>
            <a:ext cx="6098791" cy="4373686"/>
          </a:xfrm>
        </p:spPr>
        <p:txBody>
          <a:bodyPr anchor="ctr">
            <a:normAutofit/>
          </a:bodyPr>
          <a:lstStyle/>
          <a:p>
            <a:pPr marL="0" marR="0" indent="0">
              <a:spcAft>
                <a:spcPts val="800"/>
              </a:spcAft>
              <a:buNone/>
            </a:pPr>
            <a:r>
              <a:rPr lang="en-US" sz="2400" dirty="0">
                <a:effectLst/>
                <a:latin typeface="Times New Roman" panose="02020603050405020304" pitchFamily="18" charset="0"/>
                <a:ea typeface="Aptos" panose="020B0004020202020204" pitchFamily="34" charset="0"/>
              </a:rPr>
              <a:t>The primary goal of this project is to develop a robust and user-friendly Learning Management System (LMS) inspired by platforms like Udemy, using Python Django. The expected outcome of the system is to provide a seamless experience for both instructors and students while addressing the limitations of existing platforms.</a:t>
            </a:r>
            <a:endParaRPr lang="en-US" sz="2400" dirty="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05023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31A59E-2A7F-4D80-CBC7-25CB0713E266}"/>
              </a:ext>
            </a:extLst>
          </p:cNvPr>
          <p:cNvSpPr>
            <a:spLocks noGrp="1"/>
          </p:cNvSpPr>
          <p:nvPr>
            <p:ph type="title"/>
          </p:nvPr>
        </p:nvSpPr>
        <p:spPr>
          <a:xfrm>
            <a:off x="1245072" y="1289765"/>
            <a:ext cx="3651101" cy="4270963"/>
          </a:xfrm>
        </p:spPr>
        <p:txBody>
          <a:bodyPr anchor="ctr">
            <a:normAutofit/>
          </a:bodyPr>
          <a:lstStyle/>
          <a:p>
            <a:pPr algn="ctr"/>
            <a:r>
              <a:rPr lang="en-US" sz="5600" b="1" kern="10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br>
              <a:rPr lang="en-US" sz="5600" b="1" kern="10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5600">
              <a:solidFill>
                <a:srgbClr val="FFFFFF"/>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A173C8E9-8299-2E65-5D18-AF45373A190A}"/>
              </a:ext>
            </a:extLst>
          </p:cNvPr>
          <p:cNvSpPr>
            <a:spLocks noGrp="1"/>
          </p:cNvSpPr>
          <p:nvPr>
            <p:ph idx="1"/>
          </p:nvPr>
        </p:nvSpPr>
        <p:spPr>
          <a:xfrm>
            <a:off x="6297233" y="195943"/>
            <a:ext cx="4771607" cy="6574971"/>
          </a:xfrm>
        </p:spPr>
        <p:txBody>
          <a:bodyPr anchor="ctr">
            <a:noAutofit/>
          </a:bodyPr>
          <a:lstStyle/>
          <a:p>
            <a:pPr marL="0" marR="0" indent="0">
              <a:lnSpc>
                <a:spcPct val="107000"/>
              </a:lnSpc>
              <a:spcAft>
                <a:spcPts val="800"/>
              </a:spcAft>
              <a:buNone/>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The development of this Learning Management System (LMS) using Python Django has been a rewarding and insightful journey. The project aimed to address the limitations of existing online learning platforms by creating a user-friendly, affordable, and feature-rich system for both instructors and students. </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2400" dirty="0">
              <a:solidFill>
                <a:schemeClr val="tx1">
                  <a:alpha val="80000"/>
                </a:schemeClr>
              </a:solidFill>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715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9B2561-731C-927F-DCF0-9C5B7A0D6E01}"/>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dirty="0">
                <a:solidFill>
                  <a:schemeClr val="tx1"/>
                </a:solidFill>
                <a:latin typeface="+mj-lt"/>
                <a:ea typeface="+mj-ea"/>
                <a:cs typeface="+mj-cs"/>
              </a:rPr>
              <a:t>Thank You</a:t>
            </a:r>
          </a:p>
        </p:txBody>
      </p:sp>
      <p:pic>
        <p:nvPicPr>
          <p:cNvPr id="6" name="Graphic 5" descr="Smiling Face with No Fill">
            <a:extLst>
              <a:ext uri="{FF2B5EF4-FFF2-40B4-BE49-F238E27FC236}">
                <a16:creationId xmlns:a16="http://schemas.microsoft.com/office/drawing/2014/main" id="{AC96895A-B9AE-B159-0FAB-7F41EACD39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8" name="Graphic 7" descr="Smiling Face with No Fill">
            <a:extLst>
              <a:ext uri="{FF2B5EF4-FFF2-40B4-BE49-F238E27FC236}">
                <a16:creationId xmlns:a16="http://schemas.microsoft.com/office/drawing/2014/main" id="{FA5BFBA4-6E15-41E2-9848-363C69EF6D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204340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par>
                                <p:cTn id="11" presetID="10" presetClass="entr" presetSubtype="0" fill="hold" nodeType="withEffect">
                                  <p:stCondLst>
                                    <p:cond delay="500"/>
                                  </p:stCondLst>
                                  <p:iterate>
                                    <p:tmPct val="10000"/>
                                  </p:iterate>
                                  <p:childTnLst>
                                    <p:set>
                                      <p:cBhvr>
                                        <p:cTn id="12" dur="1" fill="hold">
                                          <p:stCondLst>
                                            <p:cond delay="0"/>
                                          </p:stCondLst>
                                        </p:cTn>
                                        <p:tgtEl>
                                          <p:spTgt spid="8"/>
                                        </p:tgtEl>
                                        <p:attrNameLst>
                                          <p:attrName>style.visibility</p:attrName>
                                        </p:attrNameLst>
                                      </p:cBhvr>
                                      <p:to>
                                        <p:strVal val="visible"/>
                                      </p:to>
                                    </p:set>
                                    <p:animEffect transition="in" filter="fade">
                                      <p:cBhvr>
                                        <p:cTn id="13"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7" name="Rectangle 26">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94670F-6161-235A-E4AC-A7366EF5CBF4}"/>
              </a:ext>
            </a:extLst>
          </p:cNvPr>
          <p:cNvSpPr>
            <a:spLocks noGrp="1"/>
          </p:cNvSpPr>
          <p:nvPr>
            <p:ph type="title"/>
          </p:nvPr>
        </p:nvSpPr>
        <p:spPr>
          <a:xfrm>
            <a:off x="761803" y="350196"/>
            <a:ext cx="4646904" cy="1624520"/>
          </a:xfrm>
        </p:spPr>
        <p:txBody>
          <a:bodyPr anchor="ctr">
            <a:normAutofit/>
          </a:bodyPr>
          <a:lstStyle/>
          <a:p>
            <a:r>
              <a:rPr lang="en-US" sz="4000" b="1" dirty="0">
                <a:latin typeface="Calibri" panose="020F0502020204030204" pitchFamily="34" charset="0"/>
                <a:ea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F461540F-AAD5-4027-E552-3FB3BA09DBE8}"/>
              </a:ext>
            </a:extLst>
          </p:cNvPr>
          <p:cNvSpPr>
            <a:spLocks noGrp="1"/>
          </p:cNvSpPr>
          <p:nvPr>
            <p:ph idx="1"/>
          </p:nvPr>
        </p:nvSpPr>
        <p:spPr>
          <a:xfrm>
            <a:off x="326572" y="2285999"/>
            <a:ext cx="5082136" cy="4365171"/>
          </a:xfrm>
        </p:spPr>
        <p:txBody>
          <a:bodyPr anchor="ctr">
            <a:normAutofit/>
          </a:bodyPr>
          <a:lstStyle/>
          <a:p>
            <a:pPr marL="0" indent="0">
              <a:buNone/>
            </a:pPr>
            <a:r>
              <a:rPr lang="en-US" sz="2400" i="0" dirty="0">
                <a:effectLst/>
                <a:latin typeface="Times New Roman" panose="02020603050405020304" pitchFamily="18" charset="0"/>
                <a:cs typeface="Times New Roman" panose="02020603050405020304" pitchFamily="18" charset="0"/>
              </a:rPr>
              <a:t>A Learning Management System (LMS) is a software application or web-based platform designed to facilitate the administration, delivery, tracking, and management of educational content and training programs. LMS platforms have become essential tools in modern education and corporate training, enabling organizations to create, distribute, and manage learning experiences efficiently.</a:t>
            </a:r>
            <a:endParaRPr lang="en-US" sz="2400" dirty="0">
              <a:latin typeface="Times New Roman" panose="02020603050405020304" pitchFamily="18" charset="0"/>
              <a:cs typeface="Times New Roman" panose="02020603050405020304" pitchFamily="18" charset="0"/>
            </a:endParaRPr>
          </a:p>
        </p:txBody>
      </p:sp>
      <p:pic>
        <p:nvPicPr>
          <p:cNvPr id="5" name="Picture 4" descr="Robot operating a machine">
            <a:extLst>
              <a:ext uri="{FF2B5EF4-FFF2-40B4-BE49-F238E27FC236}">
                <a16:creationId xmlns:a16="http://schemas.microsoft.com/office/drawing/2014/main" id="{C0835DE8-C104-DD9C-CD92-474796BE1D93}"/>
              </a:ext>
            </a:extLst>
          </p:cNvPr>
          <p:cNvPicPr>
            <a:picLocks noChangeAspect="1"/>
          </p:cNvPicPr>
          <p:nvPr/>
        </p:nvPicPr>
        <p:blipFill>
          <a:blip r:embed="rId2"/>
          <a:srcRect l="16210" r="15492" b="1"/>
          <a:stretch/>
        </p:blipFill>
        <p:spPr>
          <a:xfrm>
            <a:off x="6096000" y="1"/>
            <a:ext cx="6102825" cy="6858000"/>
          </a:xfrm>
          <a:prstGeom prst="rect">
            <a:avLst/>
          </a:prstGeom>
        </p:spPr>
      </p:pic>
    </p:spTree>
    <p:extLst>
      <p:ext uri="{BB962C8B-B14F-4D97-AF65-F5344CB8AC3E}">
        <p14:creationId xmlns:p14="http://schemas.microsoft.com/office/powerpoint/2010/main" val="2643091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82B1E-EFA3-22D3-AD76-0761E0AC7556}"/>
              </a:ext>
            </a:extLst>
          </p:cNvPr>
          <p:cNvSpPr>
            <a:spLocks noGrp="1"/>
          </p:cNvSpPr>
          <p:nvPr>
            <p:ph type="title"/>
          </p:nvPr>
        </p:nvSpPr>
        <p:spPr>
          <a:xfrm>
            <a:off x="5868557" y="308692"/>
            <a:ext cx="5444382" cy="1402470"/>
          </a:xfrm>
        </p:spPr>
        <p:txBody>
          <a:bodyPr anchor="t">
            <a:normAutofit/>
          </a:bodyPr>
          <a:lstStyle/>
          <a:p>
            <a:r>
              <a:rPr lang="en-US" sz="4000" b="1" dirty="0">
                <a:latin typeface="Times New Roman" panose="02020603050405020304" pitchFamily="18" charset="0"/>
                <a:cs typeface="Times New Roman" panose="02020603050405020304" pitchFamily="18" charset="0"/>
              </a:rPr>
              <a:t>Problem</a:t>
            </a:r>
            <a:r>
              <a:rPr lang="en-US" sz="3200" b="1" dirty="0"/>
              <a:t> </a:t>
            </a:r>
            <a:r>
              <a:rPr lang="en-US" sz="4000" b="1" dirty="0"/>
              <a:t>Statement</a:t>
            </a:r>
            <a:endParaRPr lang="en-US" sz="3200" dirty="0"/>
          </a:p>
        </p:txBody>
      </p:sp>
      <p:pic>
        <p:nvPicPr>
          <p:cNvPr id="5" name="Picture 4" descr="A robot with a face">
            <a:extLst>
              <a:ext uri="{FF2B5EF4-FFF2-40B4-BE49-F238E27FC236}">
                <a16:creationId xmlns:a16="http://schemas.microsoft.com/office/drawing/2014/main" id="{63364F2B-1DD1-9F7D-5E62-B0E1A0F276C0}"/>
              </a:ext>
            </a:extLst>
          </p:cNvPr>
          <p:cNvPicPr>
            <a:picLocks noChangeAspect="1"/>
          </p:cNvPicPr>
          <p:nvPr/>
        </p:nvPicPr>
        <p:blipFill>
          <a:blip r:embed="rId2"/>
          <a:srcRect l="45149" r="2273" b="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5431281-4290-70B9-F172-1ECA95315750}"/>
              </a:ext>
            </a:extLst>
          </p:cNvPr>
          <p:cNvSpPr>
            <a:spLocks noGrp="1"/>
          </p:cNvSpPr>
          <p:nvPr>
            <p:ph idx="1"/>
          </p:nvPr>
        </p:nvSpPr>
        <p:spPr>
          <a:xfrm>
            <a:off x="5868557" y="1042586"/>
            <a:ext cx="5444382" cy="5506722"/>
          </a:xfrm>
        </p:spPr>
        <p:txBody>
          <a:bodyPr>
            <a:noAutofit/>
          </a:bodyPr>
          <a:lstStyle/>
          <a:p>
            <a:pPr marL="342900" marR="0" lvl="0" indent="-342900" algn="just">
              <a:lnSpc>
                <a:spcPct val="107000"/>
              </a:lnSpc>
              <a:spcBef>
                <a:spcPts val="400"/>
              </a:spcBef>
              <a:spcAft>
                <a:spcPts val="200"/>
              </a:spcAft>
              <a:buFont typeface="Symbol" panose="05050102010706020507" pitchFamily="18" charset="2"/>
              <a:buChar char=""/>
            </a:pPr>
            <a:r>
              <a:rPr lang="en-US"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High Costs: </a:t>
            </a:r>
            <a:r>
              <a:rPr lang="en-US"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Many platforms charge expensive fees for courses or subscriptions, making them inaccessible to students with limited budgets.</a:t>
            </a:r>
          </a:p>
          <a:p>
            <a:pPr marL="342900" marR="0" lvl="0" indent="-342900" algn="just">
              <a:lnSpc>
                <a:spcPct val="107000"/>
              </a:lnSpc>
              <a:spcBef>
                <a:spcPts val="400"/>
              </a:spcBef>
              <a:spcAft>
                <a:spcPts val="200"/>
              </a:spcAft>
              <a:buFont typeface="Symbol" panose="05050102010706020507" pitchFamily="18" charset="2"/>
              <a:buChar char=""/>
            </a:pPr>
            <a:r>
              <a:rPr lang="en-US"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Complex Interfaces: </a:t>
            </a:r>
            <a:r>
              <a:rPr lang="en-US"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Some platforms are difficult to use, especially for non-technical users like older teachers or beginners.</a:t>
            </a:r>
          </a:p>
          <a:p>
            <a:pPr marL="342900" marR="0" lvl="0" indent="-342900" algn="just">
              <a:lnSpc>
                <a:spcPct val="107000"/>
              </a:lnSpc>
              <a:spcBef>
                <a:spcPts val="400"/>
              </a:spcBef>
              <a:spcAft>
                <a:spcPts val="200"/>
              </a:spcAft>
              <a:buFont typeface="Symbol" panose="05050102010706020507" pitchFamily="18" charset="2"/>
              <a:buChar char=""/>
            </a:pPr>
            <a:r>
              <a:rPr lang="en-US"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Limited Customization: </a:t>
            </a:r>
            <a:r>
              <a:rPr lang="en-US"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Teachers often cannot fully customize their courses to suit their teaching style or the needs of their students.</a:t>
            </a:r>
          </a:p>
        </p:txBody>
      </p:sp>
    </p:spTree>
    <p:extLst>
      <p:ext uri="{BB962C8B-B14F-4D97-AF65-F5344CB8AC3E}">
        <p14:creationId xmlns:p14="http://schemas.microsoft.com/office/powerpoint/2010/main" val="1416592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22DB43-50A5-8B1F-D9BD-76B709EDBE93}"/>
              </a:ext>
            </a:extLst>
          </p:cNvPr>
          <p:cNvSpPr>
            <a:spLocks noGrp="1"/>
          </p:cNvSpPr>
          <p:nvPr>
            <p:ph type="title"/>
          </p:nvPr>
        </p:nvSpPr>
        <p:spPr>
          <a:xfrm>
            <a:off x="686834" y="1153572"/>
            <a:ext cx="3200400" cy="4461163"/>
          </a:xfrm>
        </p:spPr>
        <p:txBody>
          <a:bodyPr>
            <a:normAutofit/>
          </a:bodyPr>
          <a:lstStyle/>
          <a:p>
            <a:r>
              <a:rPr lang="en-US" b="1" kern="100">
                <a:solidFill>
                  <a:srgbClr val="FFFFFF"/>
                </a:solidFill>
                <a:effectLst/>
                <a:latin typeface="Calibri" panose="020F0502020204030204" pitchFamily="34" charset="0"/>
                <a:ea typeface="Calibri" panose="020F0502020204030204" pitchFamily="34" charset="0"/>
                <a:cs typeface="Calibri" panose="020F0502020204030204" pitchFamily="34" charset="0"/>
              </a:rPr>
              <a:t>Objectives</a:t>
            </a:r>
            <a:br>
              <a:rPr lang="en-US" b="1" kern="10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a:solidFill>
                <a:srgbClr val="FFFFFF"/>
              </a:solidFill>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7553BA-9784-7E52-68D5-278F759DE124}"/>
              </a:ext>
            </a:extLst>
          </p:cNvPr>
          <p:cNvSpPr>
            <a:spLocks noGrp="1"/>
          </p:cNvSpPr>
          <p:nvPr>
            <p:ph idx="1"/>
          </p:nvPr>
        </p:nvSpPr>
        <p:spPr>
          <a:xfrm>
            <a:off x="4447308" y="591344"/>
            <a:ext cx="6906491" cy="5585619"/>
          </a:xfrm>
        </p:spPr>
        <p:txBody>
          <a:bodyPr anchor="ctr">
            <a:normAutofit/>
          </a:bodyPr>
          <a:lstStyle/>
          <a:p>
            <a:pPr marL="0" marR="0" indent="0">
              <a:spcBef>
                <a:spcPts val="800"/>
              </a:spcBef>
              <a:spcAft>
                <a:spcPts val="400"/>
              </a:spcAft>
              <a:buNone/>
            </a:pPr>
            <a:r>
              <a:rPr lang="en-US" sz="2000" b="1" kern="100">
                <a:effectLst/>
                <a:latin typeface="Times New Roman" panose="02020603050405020304" pitchFamily="18" charset="0"/>
                <a:ea typeface="Times New Roman" panose="02020603050405020304" pitchFamily="18" charset="0"/>
                <a:cs typeface="Times New Roman" panose="02020603050405020304" pitchFamily="18" charset="0"/>
              </a:rPr>
              <a:t>General Objective</a:t>
            </a:r>
          </a:p>
          <a:p>
            <a:pPr marR="0" indent="0">
              <a:spcBef>
                <a:spcPts val="400"/>
              </a:spcBef>
              <a:spcAft>
                <a:spcPts val="200"/>
              </a:spcAft>
              <a:buNone/>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To design and develop a Learning Management System (LMS) similar to Udemy using Python Django. The system will provide a platform for teachers to create and manage courses and for students to learn effectively.</a:t>
            </a:r>
          </a:p>
          <a:p>
            <a:pPr marL="457200" marR="0">
              <a:spcBef>
                <a:spcPts val="400"/>
              </a:spcBef>
              <a:spcAft>
                <a:spcPts val="200"/>
              </a:spcAft>
            </a:pPr>
            <a:endParaRPr lang="en-US" sz="2000" b="1" kern="1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800"/>
              </a:spcBef>
              <a:spcAft>
                <a:spcPts val="400"/>
              </a:spcAft>
              <a:buNone/>
            </a:pPr>
            <a:r>
              <a:rPr lang="en-US" sz="2000" b="1" kern="100">
                <a:effectLst/>
                <a:latin typeface="Times New Roman" panose="02020603050405020304" pitchFamily="18" charset="0"/>
                <a:ea typeface="Times New Roman" panose="02020603050405020304" pitchFamily="18" charset="0"/>
                <a:cs typeface="Times New Roman" panose="02020603050405020304" pitchFamily="18" charset="0"/>
              </a:rPr>
              <a:t>Specific Objectives</a:t>
            </a:r>
          </a:p>
          <a:p>
            <a:pPr marL="342900" marR="0" lvl="0" indent="-342900">
              <a:spcBef>
                <a:spcPts val="400"/>
              </a:spcBef>
              <a:spcAft>
                <a:spcPts val="200"/>
              </a:spcAft>
              <a:buFont typeface="Symbol" panose="05050102010706020507" pitchFamily="18" charset="2"/>
              <a:buChar char=""/>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To build a secure and user-friendly interface for both teachers and students.</a:t>
            </a:r>
          </a:p>
          <a:p>
            <a:pPr marL="342900" marR="0" lvl="0" indent="-342900">
              <a:spcBef>
                <a:spcPts val="400"/>
              </a:spcBef>
              <a:spcAft>
                <a:spcPts val="200"/>
              </a:spcAft>
              <a:buFont typeface="Symbol" panose="05050102010706020507" pitchFamily="18" charset="2"/>
              <a:buChar char=""/>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To enable teachers to easily upload course materials, such as videos, PDFs, and quizzes.</a:t>
            </a:r>
          </a:p>
          <a:p>
            <a:pPr marL="342900" marR="0" lvl="0" indent="-342900">
              <a:spcBef>
                <a:spcPts val="400"/>
              </a:spcBef>
              <a:spcAft>
                <a:spcPts val="200"/>
              </a:spcAft>
              <a:buFont typeface="Symbol" panose="05050102010706020507" pitchFamily="18" charset="2"/>
              <a:buChar char=""/>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To allow students to browse courses, enroll in them, and track their progress.</a:t>
            </a:r>
          </a:p>
          <a:p>
            <a:pPr marL="342900" marR="0" lvl="0" indent="-342900">
              <a:spcBef>
                <a:spcPts val="400"/>
              </a:spcBef>
              <a:spcAft>
                <a:spcPts val="200"/>
              </a:spcAft>
              <a:buFont typeface="Symbol" panose="05050102010706020507" pitchFamily="18" charset="2"/>
              <a:buChar char=""/>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To include interactive features like discussion forums, assignments, and quizzes to keep students engaged.</a:t>
            </a:r>
          </a:p>
          <a:p>
            <a:pPr marL="342900" marR="0" lvl="0" indent="-342900">
              <a:spcBef>
                <a:spcPts val="400"/>
              </a:spcBef>
              <a:spcAft>
                <a:spcPts val="200"/>
              </a:spcAft>
              <a:buFont typeface="Symbol" panose="05050102010706020507" pitchFamily="18" charset="2"/>
              <a:buChar char=""/>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To ensure the platform is affordable and accessible to a wide range of users.</a:t>
            </a:r>
          </a:p>
          <a:p>
            <a:endParaRPr lang="en-US" sz="2000"/>
          </a:p>
        </p:txBody>
      </p:sp>
    </p:spTree>
    <p:extLst>
      <p:ext uri="{BB962C8B-B14F-4D97-AF65-F5344CB8AC3E}">
        <p14:creationId xmlns:p14="http://schemas.microsoft.com/office/powerpoint/2010/main" val="1607336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D031-62AA-9A8F-879E-6CF82A7BDD36}"/>
              </a:ext>
            </a:extLst>
          </p:cNvPr>
          <p:cNvSpPr>
            <a:spLocks noGrp="1"/>
          </p:cNvSpPr>
          <p:nvPr>
            <p:ph type="title"/>
          </p:nvPr>
        </p:nvSpPr>
        <p:spPr>
          <a:xfrm>
            <a:off x="6823878" y="741391"/>
            <a:ext cx="4491821" cy="1616203"/>
          </a:xfrm>
        </p:spPr>
        <p:txBody>
          <a:bodyPr anchor="b">
            <a:normAutofit/>
          </a:bodyPr>
          <a:lstStyle/>
          <a:p>
            <a:r>
              <a:rPr lang="en-US" sz="3200" b="1">
                <a:effectLst/>
                <a:latin typeface="Calibri" panose="020F0502020204030204" pitchFamily="34" charset="0"/>
                <a:ea typeface="Calibri" panose="020F0502020204030204" pitchFamily="34" charset="0"/>
                <a:cs typeface="Calibri" panose="020F0502020204030204" pitchFamily="34" charset="0"/>
              </a:rPr>
              <a:t>Scope and Limitations</a:t>
            </a:r>
            <a:endParaRPr lang="en-US" sz="3200" b="1">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descr="Colored organizers on shelves">
            <a:extLst>
              <a:ext uri="{FF2B5EF4-FFF2-40B4-BE49-F238E27FC236}">
                <a16:creationId xmlns:a16="http://schemas.microsoft.com/office/drawing/2014/main" id="{9BC8861E-B7A0-9D7F-28AD-85DE0F35BC0F}"/>
              </a:ext>
            </a:extLst>
          </p:cNvPr>
          <p:cNvPicPr>
            <a:picLocks noChangeAspect="1"/>
          </p:cNvPicPr>
          <p:nvPr/>
        </p:nvPicPr>
        <p:blipFill>
          <a:blip r:embed="rId2"/>
          <a:srcRect l="10169" r="29831"/>
          <a:stretch/>
        </p:blipFill>
        <p:spPr>
          <a:xfrm>
            <a:off x="20" y="10"/>
            <a:ext cx="6095980" cy="6857990"/>
          </a:xfrm>
          <a:prstGeom prst="rect">
            <a:avLst/>
          </a:prstGeom>
        </p:spPr>
      </p:pic>
      <p:grpSp>
        <p:nvGrpSpPr>
          <p:cNvPr id="10" name="Group 9">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1" name="Rectangle 10">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Content Placeholder 3">
            <a:extLst>
              <a:ext uri="{FF2B5EF4-FFF2-40B4-BE49-F238E27FC236}">
                <a16:creationId xmlns:a16="http://schemas.microsoft.com/office/drawing/2014/main" id="{0F948991-764E-F8B9-EBF2-797FD7DAC055}"/>
              </a:ext>
            </a:extLst>
          </p:cNvPr>
          <p:cNvSpPr>
            <a:spLocks noGrp="1"/>
          </p:cNvSpPr>
          <p:nvPr>
            <p:ph idx="1"/>
          </p:nvPr>
        </p:nvSpPr>
        <p:spPr>
          <a:xfrm>
            <a:off x="6823878" y="2533475"/>
            <a:ext cx="4491820" cy="4041495"/>
          </a:xfrm>
        </p:spPr>
        <p:txBody>
          <a:bodyPr anchor="t">
            <a:normAutofit/>
          </a:bodyPr>
          <a:lstStyle/>
          <a:p>
            <a:pPr marL="0" indent="0">
              <a:spcBef>
                <a:spcPts val="400"/>
              </a:spcBef>
              <a:spcAft>
                <a:spcPts val="200"/>
              </a:spcAft>
              <a:buNone/>
            </a:pPr>
            <a:r>
              <a:rPr lang="en-US" sz="2400" b="1" kern="100" dirty="0">
                <a:effectLst/>
                <a:latin typeface="Times New Roman" panose="02020603050405020304" pitchFamily="18" charset="0"/>
                <a:ea typeface="Times New Roman" panose="02020603050405020304" pitchFamily="18" charset="0"/>
                <a:cs typeface="Times New Roman" panose="02020603050405020304" pitchFamily="18" charset="0"/>
              </a:rPr>
              <a:t>Scope:</a:t>
            </a:r>
          </a:p>
          <a:p>
            <a:pPr>
              <a:spcBef>
                <a:spcPts val="400"/>
              </a:spcBef>
              <a:spcAft>
                <a:spcPts val="200"/>
              </a:spcAft>
            </a:pPr>
            <a:br>
              <a:rPr lang="en-US" sz="2400" b="1" kern="1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kern="100" dirty="0">
                <a:effectLst/>
                <a:latin typeface="Times New Roman" panose="02020603050405020304" pitchFamily="18" charset="0"/>
                <a:ea typeface="Times New Roman" panose="02020603050405020304" pitchFamily="18" charset="0"/>
                <a:cs typeface="Times New Roman" panose="02020603050405020304" pitchFamily="18" charset="0"/>
              </a:rPr>
              <a:t>A course library where students can search for and enroll in courses.</a:t>
            </a:r>
          </a:p>
          <a:p>
            <a:pPr>
              <a:spcBef>
                <a:spcPts val="400"/>
              </a:spcBef>
              <a:spcAft>
                <a:spcPts val="200"/>
              </a:spcAft>
            </a:pPr>
            <a:r>
              <a:rPr lang="en-US" sz="2400" kern="100" dirty="0">
                <a:effectLst/>
                <a:latin typeface="Times New Roman" panose="02020603050405020304" pitchFamily="18" charset="0"/>
                <a:ea typeface="Times New Roman" panose="02020603050405020304" pitchFamily="18" charset="0"/>
                <a:cs typeface="Times New Roman" panose="02020603050405020304" pitchFamily="18" charset="0"/>
              </a:rPr>
              <a:t>Tools for uploading and organizing course materials (videos, documents, quizzes, etc.).</a:t>
            </a:r>
          </a:p>
          <a:p>
            <a:pPr>
              <a:spcBef>
                <a:spcPts val="400"/>
              </a:spcBef>
              <a:spcAft>
                <a:spcPts val="200"/>
              </a:spcAft>
            </a:pPr>
            <a:r>
              <a:rPr lang="en-US" sz="2400" kern="100" dirty="0">
                <a:effectLst/>
                <a:latin typeface="Times New Roman" panose="02020603050405020304" pitchFamily="18" charset="0"/>
                <a:ea typeface="Times New Roman" panose="02020603050405020304" pitchFamily="18" charset="0"/>
                <a:cs typeface="Times New Roman" panose="02020603050405020304" pitchFamily="18" charset="0"/>
              </a:rPr>
              <a:t>Discussion forums for students and teachers to interact.</a:t>
            </a:r>
          </a:p>
          <a:p>
            <a:endParaRPr lang="en-US" sz="2400" dirty="0"/>
          </a:p>
        </p:txBody>
      </p:sp>
    </p:spTree>
    <p:extLst>
      <p:ext uri="{BB962C8B-B14F-4D97-AF65-F5344CB8AC3E}">
        <p14:creationId xmlns:p14="http://schemas.microsoft.com/office/powerpoint/2010/main" val="1880987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87CDF2-9633-34D3-2326-73F22055AB08}"/>
              </a:ext>
            </a:extLst>
          </p:cNvPr>
          <p:cNvSpPr>
            <a:spLocks noGrp="1"/>
          </p:cNvSpPr>
          <p:nvPr>
            <p:ph type="title"/>
          </p:nvPr>
        </p:nvSpPr>
        <p:spPr>
          <a:xfrm>
            <a:off x="686834" y="1153572"/>
            <a:ext cx="3200400" cy="4461163"/>
          </a:xfrm>
        </p:spPr>
        <p:txBody>
          <a:bodyPr>
            <a:normAutofit/>
          </a:bodyPr>
          <a:lstStyle/>
          <a:p>
            <a:r>
              <a:rPr lang="en-US" b="1">
                <a:solidFill>
                  <a:srgbClr val="FFFFFF"/>
                </a:solidFill>
                <a:latin typeface="Times New Roman" panose="02020603050405020304" pitchFamily="18" charset="0"/>
                <a:cs typeface="Times New Roman" panose="02020603050405020304" pitchFamily="18" charset="0"/>
              </a:rPr>
              <a:t>Limitations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0B3E94A-33EE-2B9B-7C64-3349E1C6E434}"/>
              </a:ext>
            </a:extLst>
          </p:cNvPr>
          <p:cNvSpPr>
            <a:spLocks noGrp="1"/>
          </p:cNvSpPr>
          <p:nvPr>
            <p:ph idx="1"/>
          </p:nvPr>
        </p:nvSpPr>
        <p:spPr>
          <a:xfrm>
            <a:off x="4447308" y="591344"/>
            <a:ext cx="6906491" cy="5585619"/>
          </a:xfrm>
        </p:spPr>
        <p:txBody>
          <a:bodyPr anchor="ctr">
            <a:normAutofit/>
          </a:bodyPr>
          <a:lstStyle/>
          <a:p>
            <a:pPr marL="342900" marR="0" lvl="0" indent="-342900">
              <a:spcBef>
                <a:spcPts val="400"/>
              </a:spcBef>
              <a:spcAft>
                <a:spcPts val="200"/>
              </a:spcAft>
              <a:buFont typeface="Symbol" panose="05050102010706020507" pitchFamily="18" charset="2"/>
              <a:buChar char=""/>
            </a:pP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The platform will not support live classes or video conferencing in the first version.</a:t>
            </a:r>
          </a:p>
          <a:p>
            <a:pPr marL="342900" marR="0" lvl="0" indent="-342900">
              <a:spcBef>
                <a:spcPts val="400"/>
              </a:spcBef>
              <a:spcAft>
                <a:spcPts val="200"/>
              </a:spcAft>
              <a:buFont typeface="Symbol" panose="05050102010706020507" pitchFamily="18" charset="2"/>
              <a:buChar char=""/>
            </a:pP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Advanced analytics, such as detailed reports on student performance, will not be included initially.</a:t>
            </a:r>
          </a:p>
          <a:p>
            <a:pPr marL="342900" marR="0" lvl="0" indent="-342900">
              <a:spcBef>
                <a:spcPts val="400"/>
              </a:spcBef>
              <a:spcAft>
                <a:spcPts val="200"/>
              </a:spcAft>
              <a:buFont typeface="Symbol" panose="05050102010706020507" pitchFamily="18" charset="2"/>
              <a:buChar char=""/>
            </a:pP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Mobile apps will not be developed in this phase </a:t>
            </a:r>
          </a:p>
          <a:p>
            <a:pPr marL="342900" marR="0" lvl="0" indent="-342900">
              <a:spcBef>
                <a:spcPts val="400"/>
              </a:spcBef>
              <a:spcAft>
                <a:spcPts val="200"/>
              </a:spcAft>
              <a:buFont typeface="Symbol" panose="05050102010706020507" pitchFamily="18" charset="2"/>
              <a:buChar char=""/>
            </a:pP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only a responsive website will be available.</a:t>
            </a:r>
          </a:p>
          <a:p>
            <a:pPr marL="342900" marR="0" lvl="0" indent="-342900">
              <a:spcBef>
                <a:spcPts val="400"/>
              </a:spcBef>
              <a:spcAft>
                <a:spcPts val="200"/>
              </a:spcAft>
              <a:buFont typeface="Symbol" panose="05050102010706020507" pitchFamily="18" charset="2"/>
              <a:buChar char=""/>
            </a:pP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The system will target individual learners and small-scale educators, not large institutions or schools.</a:t>
            </a:r>
          </a:p>
          <a:p>
            <a:endParaRPr lang="en-US" dirty="0"/>
          </a:p>
        </p:txBody>
      </p:sp>
    </p:spTree>
    <p:extLst>
      <p:ext uri="{BB962C8B-B14F-4D97-AF65-F5344CB8AC3E}">
        <p14:creationId xmlns:p14="http://schemas.microsoft.com/office/powerpoint/2010/main" val="95379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96CB6CF-FCC5-E6D3-817C-F89AB65526C9}"/>
              </a:ext>
            </a:extLst>
          </p:cNvPr>
          <p:cNvSpPr>
            <a:spLocks noGrp="1"/>
          </p:cNvSpPr>
          <p:nvPr>
            <p:ph type="title"/>
          </p:nvPr>
        </p:nvSpPr>
        <p:spPr>
          <a:xfrm>
            <a:off x="640080" y="1243013"/>
            <a:ext cx="3855720" cy="4371974"/>
          </a:xfrm>
        </p:spPr>
        <p:txBody>
          <a:bodyPr>
            <a:normAutofit/>
          </a:bodyPr>
          <a:lstStyle/>
          <a:p>
            <a:r>
              <a:rPr lang="en-US" sz="3600" b="1" kern="100">
                <a:solidFill>
                  <a:schemeClr val="tx2"/>
                </a:solidFill>
                <a:effectLst/>
                <a:latin typeface="Calibri" panose="020F0502020204030204" pitchFamily="34" charset="0"/>
                <a:ea typeface="Calibri" panose="020F0502020204030204" pitchFamily="34" charset="0"/>
                <a:cs typeface="Calibri" panose="020F0502020204030204" pitchFamily="34" charset="0"/>
              </a:rPr>
              <a:t>Feasibility</a:t>
            </a:r>
            <a:r>
              <a:rPr lang="en-US" sz="3600" b="1" kern="10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Analysis</a:t>
            </a:r>
            <a:br>
              <a:rPr lang="en-US" sz="3600" b="1" kern="10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3600">
              <a:solidFill>
                <a:schemeClr val="tx2"/>
              </a:solidFill>
            </a:endParaRPr>
          </a:p>
        </p:txBody>
      </p:sp>
      <p:sp>
        <p:nvSpPr>
          <p:cNvPr id="29" name="Content Placeholder 2">
            <a:extLst>
              <a:ext uri="{FF2B5EF4-FFF2-40B4-BE49-F238E27FC236}">
                <a16:creationId xmlns:a16="http://schemas.microsoft.com/office/drawing/2014/main" id="{43F7DA03-5F3A-2FD2-46E7-453AC911501F}"/>
              </a:ext>
            </a:extLst>
          </p:cNvPr>
          <p:cNvSpPr>
            <a:spLocks noGrp="1"/>
          </p:cNvSpPr>
          <p:nvPr>
            <p:ph idx="1"/>
          </p:nvPr>
        </p:nvSpPr>
        <p:spPr>
          <a:xfrm>
            <a:off x="6201076" y="1037547"/>
            <a:ext cx="5221224" cy="5710952"/>
          </a:xfrm>
        </p:spPr>
        <p:txBody>
          <a:bodyPr anchor="ctr">
            <a:normAutofit lnSpcReduction="10000"/>
          </a:bodyPr>
          <a:lstStyle/>
          <a:p>
            <a:pPr marL="0" marR="0" indent="0">
              <a:spcAft>
                <a:spcPts val="800"/>
              </a:spcAft>
              <a:buNone/>
            </a:pPr>
            <a:r>
              <a:rPr lang="en-GB" sz="2400"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A feasibility study is a systematic analysis to determine the practicality and potential success of a proposed project. </a:t>
            </a:r>
            <a:endParaRPr lang="en-US" sz="2400"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buSzPts val="1200"/>
              <a:buNone/>
            </a:pPr>
            <a:r>
              <a:rPr lang="en-GB" sz="2400" b="1"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Technical Feasibility:</a:t>
            </a:r>
            <a:r>
              <a:rPr lang="en-GB" sz="2400"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 Technical feasibility is concerned with the availability of hardware and software required for the development of the system.</a:t>
            </a:r>
            <a:endParaRPr lang="en-US" sz="2400"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buSzPts val="1200"/>
              <a:buNone/>
            </a:pPr>
            <a:r>
              <a:rPr lang="en-GB" sz="2400" b="1"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Operational Feasibility:</a:t>
            </a:r>
            <a:r>
              <a:rPr lang="en-GB" sz="2400"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 Operational feasibility is all about problems that may arise during operations. There are two aspects related with the issue. What is the probability that the solution developed may not be put to use or may not work? </a:t>
            </a:r>
            <a:endParaRPr lang="en-US" sz="1700"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endParaRPr>
          </a:p>
          <a:p>
            <a:pPr marL="0" marR="0" indent="0">
              <a:buNone/>
            </a:pPr>
            <a:endParaRPr lang="en-US" sz="1700"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endParaRPr>
          </a:p>
          <a:p>
            <a:endParaRPr lang="en-US" sz="1700" dirty="0">
              <a:solidFill>
                <a:schemeClr val="tx2"/>
              </a:solidFill>
            </a:endParaRPr>
          </a:p>
        </p:txBody>
      </p:sp>
    </p:spTree>
    <p:extLst>
      <p:ext uri="{BB962C8B-B14F-4D97-AF65-F5344CB8AC3E}">
        <p14:creationId xmlns:p14="http://schemas.microsoft.com/office/powerpoint/2010/main" val="2835264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54D1EEB6-ED81-A082-390B-1E3430245166}"/>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Cont..</a:t>
            </a:r>
          </a:p>
        </p:txBody>
      </p:sp>
      <p:sp>
        <p:nvSpPr>
          <p:cNvPr id="3" name="Content Placeholder 2">
            <a:extLst>
              <a:ext uri="{FF2B5EF4-FFF2-40B4-BE49-F238E27FC236}">
                <a16:creationId xmlns:a16="http://schemas.microsoft.com/office/drawing/2014/main" id="{2E67B49C-7CEF-39B5-2676-DE0EDA8D154D}"/>
              </a:ext>
            </a:extLst>
          </p:cNvPr>
          <p:cNvSpPr>
            <a:spLocks noGrp="1"/>
          </p:cNvSpPr>
          <p:nvPr>
            <p:ph idx="1"/>
          </p:nvPr>
        </p:nvSpPr>
        <p:spPr>
          <a:xfrm>
            <a:off x="6172200" y="384619"/>
            <a:ext cx="5221224" cy="5230368"/>
          </a:xfrm>
        </p:spPr>
        <p:txBody>
          <a:bodyPr anchor="ctr">
            <a:normAutofit/>
          </a:bodyPr>
          <a:lstStyle/>
          <a:p>
            <a:pPr marL="0" marR="0" lvl="0" indent="0">
              <a:buSzPts val="1200"/>
              <a:buNone/>
            </a:pPr>
            <a:r>
              <a:rPr lang="en-GB" sz="2400" b="1"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Time Feasibility:</a:t>
            </a:r>
            <a:r>
              <a:rPr lang="en-GB" sz="2400"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 Time feasibility refers to the assessment of whether a proposed project can be completed within a reasonable timeframe</a:t>
            </a:r>
          </a:p>
          <a:p>
            <a:pPr marL="0" marR="0" lvl="0" indent="0">
              <a:buSzPts val="1200"/>
              <a:buNone/>
            </a:pPr>
            <a:endParaRPr lang="en-GB" sz="2400" b="1" kern="100" dirty="0">
              <a:solidFill>
                <a:schemeClr val="tx2"/>
              </a:solidFill>
              <a:latin typeface="Calibri" panose="020F0502020204030204" pitchFamily="34" charset="0"/>
              <a:ea typeface="Calibri" panose="020F0502020204030204" pitchFamily="34" charset="0"/>
              <a:cs typeface="Calibri" panose="020F0502020204030204" pitchFamily="34" charset="0"/>
            </a:endParaRPr>
          </a:p>
          <a:p>
            <a:pPr marL="0" marR="0" lvl="0" indent="0">
              <a:buSzPts val="1200"/>
              <a:buNone/>
            </a:pPr>
            <a:r>
              <a:rPr lang="en-GB" sz="2400" b="1"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Cost Feasibility:</a:t>
            </a:r>
            <a:r>
              <a:rPr lang="en-GB" sz="2400"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 The cost feasibility analysis for the </a:t>
            </a:r>
            <a:r>
              <a:rPr lang="en-US" sz="2400" b="1"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AI-Powered Knowledge Base (Deep</a:t>
            </a:r>
            <a:r>
              <a:rPr lang="en-US" sz="2400"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 </a:t>
            </a:r>
            <a:r>
              <a:rPr lang="en-US" sz="2400" b="1"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Seek AI Integration)</a:t>
            </a:r>
            <a:r>
              <a:rPr lang="en-US" sz="2400"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 involves</a:t>
            </a:r>
            <a:r>
              <a:rPr lang="en-GB" sz="2400"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 evaluating expenses related to development, maintenance, and operational aspects. </a:t>
            </a:r>
            <a:endParaRPr lang="en-US" sz="2400" dirty="0">
              <a:solidFill>
                <a:schemeClr val="tx2"/>
              </a:solidFill>
            </a:endParaRPr>
          </a:p>
        </p:txBody>
      </p:sp>
    </p:spTree>
    <p:extLst>
      <p:ext uri="{BB962C8B-B14F-4D97-AF65-F5344CB8AC3E}">
        <p14:creationId xmlns:p14="http://schemas.microsoft.com/office/powerpoint/2010/main" val="1221252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5375AFFD-A783-5C9C-CE10-8BA9D9C5708B}"/>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Cont…</a:t>
            </a:r>
          </a:p>
        </p:txBody>
      </p:sp>
      <p:sp>
        <p:nvSpPr>
          <p:cNvPr id="3" name="Content Placeholder 2">
            <a:extLst>
              <a:ext uri="{FF2B5EF4-FFF2-40B4-BE49-F238E27FC236}">
                <a16:creationId xmlns:a16="http://schemas.microsoft.com/office/drawing/2014/main" id="{8D7D44B7-06F8-AA6C-86EA-A3D1280EF381}"/>
              </a:ext>
            </a:extLst>
          </p:cNvPr>
          <p:cNvSpPr>
            <a:spLocks noGrp="1"/>
          </p:cNvSpPr>
          <p:nvPr>
            <p:ph idx="1"/>
          </p:nvPr>
        </p:nvSpPr>
        <p:spPr>
          <a:xfrm>
            <a:off x="6172200" y="804672"/>
            <a:ext cx="5221224" cy="5230368"/>
          </a:xfrm>
        </p:spPr>
        <p:txBody>
          <a:bodyPr anchor="ctr">
            <a:normAutofit/>
          </a:bodyPr>
          <a:lstStyle/>
          <a:p>
            <a:pPr marL="0" indent="0">
              <a:buNone/>
            </a:pPr>
            <a:r>
              <a:rPr lang="en-GB" sz="2400" b="1"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Legal Feasibility: </a:t>
            </a:r>
            <a:r>
              <a:rPr lang="en-GB" sz="2400"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Legal feasibility entails ensuring compliance with relevant laws and regulations governing data privacy. Specifically, for the </a:t>
            </a:r>
            <a:r>
              <a:rPr lang="en-US" sz="2400"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AI-Powered Knowledge Base (Deep Seek AI Integration)</a:t>
            </a:r>
            <a:r>
              <a:rPr lang="en-GB" sz="2400"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 it involves adherence to data protection laws ensuring proper handling and security of user data</a:t>
            </a:r>
            <a:endParaRPr lang="en-US" sz="2400"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chemeClr val="tx2"/>
              </a:solidFill>
            </a:endParaRPr>
          </a:p>
        </p:txBody>
      </p:sp>
    </p:spTree>
    <p:extLst>
      <p:ext uri="{BB962C8B-B14F-4D97-AF65-F5344CB8AC3E}">
        <p14:creationId xmlns:p14="http://schemas.microsoft.com/office/powerpoint/2010/main" val="1253054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0447745-07F4-4FF3-826E-CD8FA8749089}">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112</TotalTime>
  <Words>861</Words>
  <Application>Microsoft Office PowerPoint</Application>
  <PresentationFormat>Widescreen</PresentationFormat>
  <Paragraphs>62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Aptos Display</vt:lpstr>
      <vt:lpstr>Arial</vt:lpstr>
      <vt:lpstr>Calibri</vt:lpstr>
      <vt:lpstr>Symbol</vt:lpstr>
      <vt:lpstr>Times New Roman</vt:lpstr>
      <vt:lpstr>Office Theme</vt:lpstr>
      <vt:lpstr>PowerPoint Presentation</vt:lpstr>
      <vt:lpstr>Introduction</vt:lpstr>
      <vt:lpstr>Problem Statement</vt:lpstr>
      <vt:lpstr>Objectives </vt:lpstr>
      <vt:lpstr>Scope and Limitations</vt:lpstr>
      <vt:lpstr>Limitations</vt:lpstr>
      <vt:lpstr>Feasibility Analysis </vt:lpstr>
      <vt:lpstr>Cont..</vt:lpstr>
      <vt:lpstr>Cont…</vt:lpstr>
      <vt:lpstr>SDLC model </vt:lpstr>
      <vt:lpstr>Selected Model (Agile Model)</vt:lpstr>
      <vt:lpstr>Context diagram</vt:lpstr>
      <vt:lpstr>Use Case Diagram</vt:lpstr>
      <vt:lpstr>Gantt Chart</vt:lpstr>
      <vt:lpstr>Final System Expectation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sujan bhattarai</dc:creator>
  <cp:lastModifiedBy>sujan bhattarai</cp:lastModifiedBy>
  <cp:revision>3</cp:revision>
  <dcterms:created xsi:type="dcterms:W3CDTF">2025-02-27T13:39:07Z</dcterms:created>
  <dcterms:modified xsi:type="dcterms:W3CDTF">2025-03-03T01:39:32Z</dcterms:modified>
</cp:coreProperties>
</file>