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6" r:id="rId11"/>
    <p:sldId id="265" r:id="rId12"/>
    <p:sldId id="269" r:id="rId13"/>
    <p:sldId id="263" r:id="rId14"/>
    <p:sldId id="270" r:id="rId15"/>
    <p:sldId id="264" r:id="rId16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1060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FFA51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FFA51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FFA51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FFA51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A2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66" y="995042"/>
            <a:ext cx="4984750" cy="8483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FFA51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2912" y="1809344"/>
            <a:ext cx="15208885" cy="48044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Loops</a:t>
            </a:r>
            <a:r>
              <a:rPr spc="-330" dirty="0"/>
              <a:t> </a:t>
            </a:r>
            <a:r>
              <a:rPr dirty="0">
                <a:solidFill>
                  <a:srgbClr val="FFFFFF"/>
                </a:solidFill>
              </a:rPr>
              <a:t>in</a:t>
            </a:r>
            <a:r>
              <a:rPr spc="-325" dirty="0">
                <a:solidFill>
                  <a:srgbClr val="FFFFFF"/>
                </a:solidFill>
              </a:rPr>
              <a:t> </a:t>
            </a:r>
            <a:r>
              <a:rPr spc="-114" dirty="0">
                <a:solidFill>
                  <a:srgbClr val="FFFFFF"/>
                </a:solidFill>
              </a:rPr>
              <a:t>Python</a:t>
            </a:r>
          </a:p>
        </p:txBody>
      </p:sp>
      <p:sp>
        <p:nvSpPr>
          <p:cNvPr id="3" name="object 3"/>
          <p:cNvSpPr/>
          <p:nvPr/>
        </p:nvSpPr>
        <p:spPr>
          <a:xfrm>
            <a:off x="989579" y="1844158"/>
            <a:ext cx="4725670" cy="24130"/>
          </a:xfrm>
          <a:custGeom>
            <a:avLst/>
            <a:gdLst/>
            <a:ahLst/>
            <a:cxnLst/>
            <a:rect l="l" t="t" r="r" b="b"/>
            <a:pathLst>
              <a:path w="4725670" h="24130">
                <a:moveTo>
                  <a:pt x="0" y="23574"/>
                </a:moveTo>
                <a:lnTo>
                  <a:pt x="4725064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61426" y="8496188"/>
            <a:ext cx="2517775" cy="139509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print</a:t>
            </a:r>
            <a:r>
              <a:rPr sz="17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hello</a:t>
            </a:r>
            <a:r>
              <a:rPr sz="17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r>
              <a:rPr sz="17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times</a:t>
            </a:r>
            <a:endParaRPr sz="1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print</a:t>
            </a:r>
            <a:r>
              <a:rPr sz="17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35" dirty="0">
                <a:solidFill>
                  <a:srgbClr val="FFFFFF"/>
                </a:solidFill>
                <a:latin typeface="Arial MT"/>
                <a:cs typeface="Arial MT"/>
              </a:rPr>
              <a:t>numbers</a:t>
            </a:r>
            <a:r>
              <a:rPr sz="175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75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175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7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17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80"/>
              </a:spcBef>
            </a:pPr>
            <a:endParaRPr sz="1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750" spc="-60" dirty="0">
                <a:solidFill>
                  <a:srgbClr val="FFFFFF"/>
                </a:solidFill>
                <a:latin typeface="Arial MT"/>
                <a:cs typeface="Arial MT"/>
              </a:rPr>
              <a:t>show</a:t>
            </a:r>
            <a:r>
              <a:rPr sz="17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infinite,</a:t>
            </a:r>
            <a:r>
              <a:rPr sz="17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iterator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66" y="2240617"/>
            <a:ext cx="6455410" cy="315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25" dirty="0">
                <a:solidFill>
                  <a:srgbClr val="FFFFFF"/>
                </a:solidFill>
                <a:latin typeface="Tahoma"/>
                <a:cs typeface="Tahoma"/>
              </a:rPr>
              <a:t>Loops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Tahoma"/>
                <a:cs typeface="Tahoma"/>
              </a:rPr>
              <a:t>repeat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instructions.</a:t>
            </a:r>
            <a:endParaRPr sz="3200">
              <a:latin typeface="Tahoma"/>
              <a:cs typeface="Tahoma"/>
            </a:endParaRPr>
          </a:p>
          <a:p>
            <a:pPr marL="75565">
              <a:lnSpc>
                <a:spcPct val="100000"/>
              </a:lnSpc>
              <a:spcBef>
                <a:spcPts val="3229"/>
              </a:spcBef>
            </a:pPr>
            <a:r>
              <a:rPr sz="3200" b="1" spc="-95" dirty="0">
                <a:solidFill>
                  <a:srgbClr val="3BE2EC"/>
                </a:solidFill>
                <a:latin typeface="Arial"/>
                <a:cs typeface="Arial"/>
              </a:rPr>
              <a:t>while</a:t>
            </a:r>
            <a:r>
              <a:rPr sz="3200" b="1" spc="-114" dirty="0">
                <a:solidFill>
                  <a:srgbClr val="3BE2EC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3BE2EC"/>
                </a:solidFill>
                <a:latin typeface="Arial MT"/>
                <a:cs typeface="Arial MT"/>
              </a:rPr>
              <a:t>Loops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3200">
              <a:latin typeface="Arial MT"/>
              <a:cs typeface="Arial MT"/>
            </a:endParaRPr>
          </a:p>
          <a:p>
            <a:pPr marL="1089025" marR="2992755" indent="-537210">
              <a:lnSpc>
                <a:spcPct val="128899"/>
              </a:lnSpc>
            </a:pP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while</a:t>
            </a:r>
            <a:r>
              <a:rPr sz="32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condition</a:t>
            </a:r>
            <a:r>
              <a:rPr sz="3200" i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105" dirty="0">
                <a:solidFill>
                  <a:srgbClr val="FFFFFF"/>
                </a:solidFill>
                <a:latin typeface="Arial MT"/>
                <a:cs typeface="Arial MT"/>
              </a:rPr>
              <a:t>: 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#some</a:t>
            </a:r>
            <a:r>
              <a:rPr sz="3200" spc="-19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20" dirty="0">
                <a:solidFill>
                  <a:srgbClr val="32BD15"/>
                </a:solidFill>
                <a:latin typeface="Arial MT"/>
                <a:cs typeface="Arial MT"/>
              </a:rPr>
              <a:t>work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A6657-56A0-B8A4-B821-5A0484749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8B92E76-74BA-73F9-D9F2-321BFA9F27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Let‘s</a:t>
            </a:r>
            <a:r>
              <a:rPr spc="-415" dirty="0"/>
              <a:t> </a:t>
            </a:r>
            <a:r>
              <a:rPr spc="-30" dirty="0"/>
              <a:t>Practice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BC3EA4C-650F-0C50-2334-24E8EC263720}"/>
              </a:ext>
            </a:extLst>
          </p:cNvPr>
          <p:cNvSpPr/>
          <p:nvPr/>
        </p:nvSpPr>
        <p:spPr>
          <a:xfrm>
            <a:off x="989579" y="1844186"/>
            <a:ext cx="3832225" cy="24130"/>
          </a:xfrm>
          <a:custGeom>
            <a:avLst/>
            <a:gdLst/>
            <a:ahLst/>
            <a:cxnLst/>
            <a:rect l="l" t="t" r="r" b="b"/>
            <a:pathLst>
              <a:path w="3832225" h="24130">
                <a:moveTo>
                  <a:pt x="0" y="23520"/>
                </a:moveTo>
                <a:lnTo>
                  <a:pt x="3831978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1FCD022-951B-4E03-76B9-033BC80F031B}"/>
              </a:ext>
            </a:extLst>
          </p:cNvPr>
          <p:cNvSpPr txBox="1"/>
          <p:nvPr/>
        </p:nvSpPr>
        <p:spPr>
          <a:xfrm>
            <a:off x="953066" y="2400300"/>
            <a:ext cx="1642053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WAP to Print numbers from 0 to 10, increasing by 2</a:t>
            </a:r>
          </a:p>
        </p:txBody>
      </p:sp>
      <p:pic>
        <p:nvPicPr>
          <p:cNvPr id="7" name="Picture 6" descr="A black rectangular with green and red text&#10;&#10;AI-generated content may be incorrect.">
            <a:extLst>
              <a:ext uri="{FF2B5EF4-FFF2-40B4-BE49-F238E27FC236}">
                <a16:creationId xmlns:a16="http://schemas.microsoft.com/office/drawing/2014/main" id="{5718A312-429A-7335-5C68-F7B7A3781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1" t="12565" r="3183" b="9911"/>
          <a:stretch>
            <a:fillRect/>
          </a:stretch>
        </p:blipFill>
        <p:spPr>
          <a:xfrm>
            <a:off x="528029" y="3467100"/>
            <a:ext cx="17231941" cy="521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9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7A0A3-24ED-5EFD-CD15-033089159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915DE45-9503-A61F-0111-A07B75EAF8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Let‘s</a:t>
            </a:r>
            <a:r>
              <a:rPr spc="-415" dirty="0"/>
              <a:t> </a:t>
            </a:r>
            <a:r>
              <a:rPr spc="-30" dirty="0"/>
              <a:t>Practice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B230644-8ABC-F829-91CA-EC909D458775}"/>
              </a:ext>
            </a:extLst>
          </p:cNvPr>
          <p:cNvSpPr/>
          <p:nvPr/>
        </p:nvSpPr>
        <p:spPr>
          <a:xfrm>
            <a:off x="989579" y="1844186"/>
            <a:ext cx="3832225" cy="24130"/>
          </a:xfrm>
          <a:custGeom>
            <a:avLst/>
            <a:gdLst/>
            <a:ahLst/>
            <a:cxnLst/>
            <a:rect l="l" t="t" r="r" b="b"/>
            <a:pathLst>
              <a:path w="3832225" h="24130">
                <a:moveTo>
                  <a:pt x="0" y="23520"/>
                </a:moveTo>
                <a:lnTo>
                  <a:pt x="3831978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D03682D-810C-3AA0-7B63-ACDE23A0023B}"/>
              </a:ext>
            </a:extLst>
          </p:cNvPr>
          <p:cNvSpPr txBox="1"/>
          <p:nvPr/>
        </p:nvSpPr>
        <p:spPr>
          <a:xfrm>
            <a:off x="953066" y="2400300"/>
            <a:ext cx="16420534" cy="137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>
              <a:spcBef>
                <a:spcPts val="100"/>
              </a:spcBef>
            </a:pPr>
            <a:r>
              <a:rPr lang="en-US" sz="4400" dirty="0">
                <a:solidFill>
                  <a:schemeClr val="bg1"/>
                </a:solidFill>
                <a:latin typeface="+mn-lt"/>
              </a:rPr>
              <a:t>WAP to print the following pattern [1,4,9,......] using </a:t>
            </a:r>
            <a:r>
              <a:rPr lang="en-US" sz="4400" dirty="0">
                <a:solidFill>
                  <a:srgbClr val="FFC000"/>
                </a:solidFill>
                <a:latin typeface="+mn-lt"/>
              </a:rPr>
              <a:t>for loop</a:t>
            </a:r>
          </a:p>
          <a:p>
            <a:pPr marL="75565">
              <a:lnSpc>
                <a:spcPct val="100000"/>
              </a:lnSpc>
              <a:spcBef>
                <a:spcPts val="100"/>
              </a:spcBef>
            </a:pPr>
            <a:endParaRPr sz="4400" dirty="0">
              <a:solidFill>
                <a:schemeClr val="bg1"/>
              </a:solidFill>
              <a:latin typeface="+mn-lt"/>
              <a:cs typeface="Tahoma"/>
            </a:endParaRPr>
          </a:p>
        </p:txBody>
      </p:sp>
      <p:pic>
        <p:nvPicPr>
          <p:cNvPr id="6" name="Picture 5" descr="A computer screen shot of a black screen&#10;&#10;AI-generated content may be incorrect.">
            <a:extLst>
              <a:ext uri="{FF2B5EF4-FFF2-40B4-BE49-F238E27FC236}">
                <a16:creationId xmlns:a16="http://schemas.microsoft.com/office/drawing/2014/main" id="{D1E1DFEA-C990-24AA-3428-AC9FC4EB3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0" t="11879" r="4758" b="11879"/>
          <a:stretch>
            <a:fillRect/>
          </a:stretch>
        </p:blipFill>
        <p:spPr>
          <a:xfrm>
            <a:off x="1022647" y="3467100"/>
            <a:ext cx="15829055" cy="630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1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6F978-E7BD-14E7-6C7C-EC7EE2A70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DB453DD-D8BA-4D33-8083-79B0718522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4246" y="692439"/>
            <a:ext cx="4984750" cy="8483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Let‘s</a:t>
            </a:r>
            <a:r>
              <a:rPr spc="-415" dirty="0"/>
              <a:t> </a:t>
            </a:r>
            <a:r>
              <a:rPr spc="-30" dirty="0"/>
              <a:t>Practice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31C2B10-4DFB-1709-E673-5964D1B8D983}"/>
              </a:ext>
            </a:extLst>
          </p:cNvPr>
          <p:cNvSpPr/>
          <p:nvPr/>
        </p:nvSpPr>
        <p:spPr>
          <a:xfrm>
            <a:off x="984246" y="1556188"/>
            <a:ext cx="3832225" cy="24130"/>
          </a:xfrm>
          <a:custGeom>
            <a:avLst/>
            <a:gdLst/>
            <a:ahLst/>
            <a:cxnLst/>
            <a:rect l="l" t="t" r="r" b="b"/>
            <a:pathLst>
              <a:path w="3832225" h="24130">
                <a:moveTo>
                  <a:pt x="0" y="23520"/>
                </a:moveTo>
                <a:lnTo>
                  <a:pt x="3831978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40086F0-59CA-ABDF-412F-6FCEC809DF4F}"/>
              </a:ext>
            </a:extLst>
          </p:cNvPr>
          <p:cNvSpPr txBox="1"/>
          <p:nvPr/>
        </p:nvSpPr>
        <p:spPr>
          <a:xfrm>
            <a:off x="984246" y="1896047"/>
            <a:ext cx="16420534" cy="20569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WAP reverse string "</a:t>
            </a:r>
            <a:r>
              <a:rPr lang="en-US" sz="4400" dirty="0" err="1">
                <a:solidFill>
                  <a:schemeClr val="bg1"/>
                </a:solidFill>
              </a:rPr>
              <a:t>tribhuvanuniversity</a:t>
            </a:r>
            <a:r>
              <a:rPr lang="en-US" sz="4400" dirty="0">
                <a:solidFill>
                  <a:schemeClr val="bg1"/>
                </a:solidFill>
              </a:rPr>
              <a:t>" to "</a:t>
            </a:r>
            <a:r>
              <a:rPr lang="en-US" sz="4400" dirty="0" err="1">
                <a:solidFill>
                  <a:schemeClr val="bg1"/>
                </a:solidFill>
              </a:rPr>
              <a:t>ytisrevinuvahbirt</a:t>
            </a:r>
            <a:r>
              <a:rPr lang="en-US" sz="4400" dirty="0">
                <a:solidFill>
                  <a:schemeClr val="bg1"/>
                </a:solidFill>
              </a:rPr>
              <a:t>“ using for loop</a:t>
            </a:r>
          </a:p>
          <a:p>
            <a:pPr marL="75565">
              <a:lnSpc>
                <a:spcPct val="100000"/>
              </a:lnSpc>
              <a:spcBef>
                <a:spcPts val="100"/>
              </a:spcBef>
            </a:pPr>
            <a:endParaRPr sz="4400" dirty="0">
              <a:solidFill>
                <a:schemeClr val="bg1"/>
              </a:solidFill>
              <a:latin typeface="+mn-lt"/>
              <a:cs typeface="Tahoma"/>
            </a:endParaRPr>
          </a:p>
        </p:txBody>
      </p:sp>
      <p:pic>
        <p:nvPicPr>
          <p:cNvPr id="6" name="Picture 5" descr="A computer screen shot of a black screen&#10;&#10;AI-generated content may be incorrect.">
            <a:extLst>
              <a:ext uri="{FF2B5EF4-FFF2-40B4-BE49-F238E27FC236}">
                <a16:creationId xmlns:a16="http://schemas.microsoft.com/office/drawing/2014/main" id="{524DC5DE-5CB8-35D4-58A6-6C8723D7B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0" t="11879" r="4758" b="11879"/>
          <a:stretch>
            <a:fillRect/>
          </a:stretch>
        </p:blipFill>
        <p:spPr>
          <a:xfrm>
            <a:off x="984246" y="3619500"/>
            <a:ext cx="15829055" cy="630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0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pass</a:t>
            </a:r>
            <a:r>
              <a:rPr spc="-335" dirty="0"/>
              <a:t> </a:t>
            </a:r>
            <a:r>
              <a:rPr spc="-130" dirty="0">
                <a:solidFill>
                  <a:srgbClr val="FFFFFF"/>
                </a:solidFill>
              </a:rPr>
              <a:t>Statement</a:t>
            </a:r>
          </a:p>
        </p:txBody>
      </p:sp>
      <p:sp>
        <p:nvSpPr>
          <p:cNvPr id="3" name="object 3"/>
          <p:cNvSpPr/>
          <p:nvPr/>
        </p:nvSpPr>
        <p:spPr>
          <a:xfrm>
            <a:off x="989579" y="1844165"/>
            <a:ext cx="4500880" cy="24130"/>
          </a:xfrm>
          <a:custGeom>
            <a:avLst/>
            <a:gdLst/>
            <a:ahLst/>
            <a:cxnLst/>
            <a:rect l="l" t="t" r="r" b="b"/>
            <a:pathLst>
              <a:path w="4500880" h="24130">
                <a:moveTo>
                  <a:pt x="0" y="23563"/>
                </a:moveTo>
                <a:lnTo>
                  <a:pt x="4500487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363355" y="8954101"/>
            <a:ext cx="3484879" cy="291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spc="-35" dirty="0">
                <a:solidFill>
                  <a:srgbClr val="FFFFFF"/>
                </a:solidFill>
                <a:latin typeface="Arial MT"/>
                <a:cs typeface="Arial MT"/>
              </a:rPr>
              <a:t>generally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7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35" dirty="0">
                <a:solidFill>
                  <a:srgbClr val="FFFFFF"/>
                </a:solidFill>
                <a:latin typeface="Arial MT"/>
                <a:cs typeface="Arial MT"/>
              </a:rPr>
              <a:t>execption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handling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66" y="2240617"/>
            <a:ext cx="14478000" cy="2724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85" dirty="0">
                <a:solidFill>
                  <a:srgbClr val="FFFFFF"/>
                </a:solidFill>
                <a:latin typeface="Tahoma"/>
                <a:cs typeface="Tahoma"/>
              </a:rPr>
              <a:t>pass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null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Tahoma"/>
                <a:cs typeface="Tahoma"/>
              </a:rPr>
              <a:t>statement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does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nothing.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14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ahoma"/>
                <a:cs typeface="Tahoma"/>
              </a:rPr>
              <a:t>placeholder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Tahoma"/>
                <a:cs typeface="Tahoma"/>
              </a:rPr>
              <a:t>future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Tahoma"/>
                <a:cs typeface="Tahoma"/>
              </a:rPr>
              <a:t>code.</a:t>
            </a:r>
            <a:endParaRPr sz="3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90"/>
              </a:spcBef>
            </a:pPr>
            <a:endParaRPr sz="3200" dirty="0">
              <a:latin typeface="Tahoma"/>
              <a:cs typeface="Tahoma"/>
            </a:endParaRPr>
          </a:p>
          <a:p>
            <a:pPr marL="419100">
              <a:lnSpc>
                <a:spcPct val="100000"/>
              </a:lnSpc>
            </a:pPr>
            <a:r>
              <a:rPr sz="3200" spc="95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32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sz="32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52087"/>
                </a:solidFill>
                <a:latin typeface="Arial MT"/>
                <a:cs typeface="Arial MT"/>
              </a:rPr>
              <a:t>in</a:t>
            </a:r>
            <a:r>
              <a:rPr sz="3200" spc="-60" dirty="0">
                <a:solidFill>
                  <a:srgbClr val="F52087"/>
                </a:solidFill>
                <a:latin typeface="Arial MT"/>
                <a:cs typeface="Arial MT"/>
              </a:rPr>
              <a:t> </a:t>
            </a:r>
            <a:r>
              <a:rPr sz="3200" i="1" spc="-10" dirty="0">
                <a:solidFill>
                  <a:srgbClr val="FFFFFF"/>
                </a:solidFill>
                <a:latin typeface="Arial"/>
                <a:cs typeface="Arial"/>
              </a:rPr>
              <a:t>range(10)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endParaRPr sz="3200" dirty="0">
              <a:latin typeface="Arial MT"/>
              <a:cs typeface="Arial MT"/>
            </a:endParaRPr>
          </a:p>
          <a:p>
            <a:pPr marL="956310">
              <a:lnSpc>
                <a:spcPct val="100000"/>
              </a:lnSpc>
              <a:spcBef>
                <a:spcPts val="1110"/>
              </a:spcBef>
            </a:pP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pass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7" name="Picture 6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B90F1971-752C-129A-BD90-26253105B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5" t="13964" r="8154" b="13964"/>
          <a:stretch>
            <a:fillRect/>
          </a:stretch>
        </p:blipFill>
        <p:spPr>
          <a:xfrm>
            <a:off x="5029200" y="4964767"/>
            <a:ext cx="8534400" cy="509516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E063F-3BAF-977C-9C7F-92DBFE5D2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734CF82-8EB2-264E-5430-5E5DD158C1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3066" y="995041"/>
            <a:ext cx="111627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pc="-155" dirty="0"/>
              <a:t>Break and </a:t>
            </a:r>
            <a:r>
              <a:rPr lang="en-US" dirty="0"/>
              <a:t>continue</a:t>
            </a:r>
            <a:r>
              <a:rPr spc="-335" dirty="0"/>
              <a:t> </a:t>
            </a:r>
            <a:r>
              <a:rPr spc="-130" dirty="0">
                <a:solidFill>
                  <a:srgbClr val="FFFFFF"/>
                </a:solidFill>
              </a:rPr>
              <a:t>Statement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F6C6378-79D5-57EA-5361-866F2987977F}"/>
              </a:ext>
            </a:extLst>
          </p:cNvPr>
          <p:cNvSpPr/>
          <p:nvPr/>
        </p:nvSpPr>
        <p:spPr>
          <a:xfrm flipV="1">
            <a:off x="953066" y="1838862"/>
            <a:ext cx="8952934" cy="73035"/>
          </a:xfrm>
          <a:custGeom>
            <a:avLst/>
            <a:gdLst/>
            <a:ahLst/>
            <a:cxnLst/>
            <a:rect l="l" t="t" r="r" b="b"/>
            <a:pathLst>
              <a:path w="4500880" h="24130">
                <a:moveTo>
                  <a:pt x="0" y="23563"/>
                </a:moveTo>
                <a:lnTo>
                  <a:pt x="4500487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2196B62-AF94-01A6-C0CA-0B16CC0814F5}"/>
              </a:ext>
            </a:extLst>
          </p:cNvPr>
          <p:cNvSpPr txBox="1"/>
          <p:nvPr/>
        </p:nvSpPr>
        <p:spPr>
          <a:xfrm>
            <a:off x="14363355" y="8954101"/>
            <a:ext cx="3484879" cy="291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spc="-35" dirty="0">
                <a:solidFill>
                  <a:srgbClr val="FFFFFF"/>
                </a:solidFill>
                <a:latin typeface="Arial MT"/>
                <a:cs typeface="Arial MT"/>
              </a:rPr>
              <a:t>generally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7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35" dirty="0">
                <a:solidFill>
                  <a:srgbClr val="FFFFFF"/>
                </a:solidFill>
                <a:latin typeface="Arial MT"/>
                <a:cs typeface="Arial MT"/>
              </a:rPr>
              <a:t>execption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handling</a:t>
            </a:r>
            <a:endParaRPr sz="1750">
              <a:latin typeface="Arial MT"/>
              <a:cs typeface="Arial MT"/>
            </a:endParaRPr>
          </a:p>
        </p:txBody>
      </p:sp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5BF0DC5-B89D-F1A8-FC6F-7DCB9461A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4" t="5340" r="4894" b="5299"/>
          <a:stretch>
            <a:fillRect/>
          </a:stretch>
        </p:blipFill>
        <p:spPr>
          <a:xfrm>
            <a:off x="1905000" y="2247900"/>
            <a:ext cx="8952934" cy="777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05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Let‘s</a:t>
            </a:r>
            <a:r>
              <a:rPr spc="-415" dirty="0"/>
              <a:t> </a:t>
            </a:r>
            <a:r>
              <a:rPr spc="-30" dirty="0"/>
              <a:t>Practice</a:t>
            </a:r>
          </a:p>
        </p:txBody>
      </p:sp>
      <p:sp>
        <p:nvSpPr>
          <p:cNvPr id="3" name="object 3"/>
          <p:cNvSpPr/>
          <p:nvPr/>
        </p:nvSpPr>
        <p:spPr>
          <a:xfrm>
            <a:off x="989579" y="1844185"/>
            <a:ext cx="3832225" cy="24130"/>
          </a:xfrm>
          <a:custGeom>
            <a:avLst/>
            <a:gdLst/>
            <a:ahLst/>
            <a:cxnLst/>
            <a:rect l="l" t="t" r="r" b="b"/>
            <a:pathLst>
              <a:path w="3832225" h="24130">
                <a:moveTo>
                  <a:pt x="0" y="23520"/>
                </a:moveTo>
                <a:lnTo>
                  <a:pt x="3831978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6000" y="2023539"/>
            <a:ext cx="90265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35" dirty="0">
                <a:solidFill>
                  <a:srgbClr val="FFFFFF"/>
                </a:solidFill>
                <a:latin typeface="Tahoma"/>
                <a:cs typeface="Tahoma"/>
              </a:rPr>
              <a:t>WAP</a:t>
            </a:r>
            <a:r>
              <a:rPr sz="32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find</a:t>
            </a:r>
            <a:r>
              <a:rPr sz="32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45" dirty="0">
                <a:solidFill>
                  <a:srgbClr val="FFFFFF"/>
                </a:solidFill>
                <a:latin typeface="Tahoma"/>
                <a:cs typeface="Tahoma"/>
              </a:rPr>
              <a:t>sum</a:t>
            </a:r>
            <a:r>
              <a:rPr sz="32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70" dirty="0">
                <a:solidFill>
                  <a:srgbClr val="FFFFFF"/>
                </a:solidFill>
                <a:latin typeface="Tahoma"/>
                <a:cs typeface="Tahoma"/>
              </a:rPr>
              <a:t>first</a:t>
            </a:r>
            <a:r>
              <a:rPr sz="32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14" dirty="0">
                <a:solidFill>
                  <a:srgbClr val="FFFFFF"/>
                </a:solidFill>
                <a:latin typeface="Tahoma"/>
                <a:cs typeface="Tahoma"/>
              </a:rPr>
              <a:t>numbers.</a:t>
            </a:r>
            <a:r>
              <a:rPr sz="32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ahoma"/>
                <a:cs typeface="Tahoma"/>
              </a:rPr>
              <a:t>(using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Tahoma"/>
                <a:cs typeface="Tahoma"/>
              </a:rPr>
              <a:t>while)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4622227"/>
            <a:ext cx="93643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35" dirty="0">
                <a:solidFill>
                  <a:srgbClr val="FFFFFF"/>
                </a:solidFill>
                <a:latin typeface="Tahoma"/>
                <a:cs typeface="Tahoma"/>
              </a:rPr>
              <a:t>WAP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find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Tahoma"/>
                <a:cs typeface="Tahoma"/>
              </a:rPr>
              <a:t>factorial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70" dirty="0">
                <a:solidFill>
                  <a:srgbClr val="FFFFFF"/>
                </a:solidFill>
                <a:latin typeface="Tahoma"/>
                <a:cs typeface="Tahoma"/>
              </a:rPr>
              <a:t>first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14" dirty="0">
                <a:solidFill>
                  <a:srgbClr val="FFFFFF"/>
                </a:solidFill>
                <a:latin typeface="Tahoma"/>
                <a:cs typeface="Tahoma"/>
              </a:rPr>
              <a:t>numbers.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ahoma"/>
                <a:cs typeface="Tahoma"/>
              </a:rPr>
              <a:t>(using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Tahoma"/>
                <a:cs typeface="Tahoma"/>
              </a:rPr>
              <a:t>for)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Let‘s</a:t>
            </a:r>
            <a:r>
              <a:rPr spc="-415" dirty="0"/>
              <a:t> </a:t>
            </a:r>
            <a:r>
              <a:rPr spc="-30" dirty="0"/>
              <a:t>Practice</a:t>
            </a:r>
          </a:p>
        </p:txBody>
      </p:sp>
      <p:sp>
        <p:nvSpPr>
          <p:cNvPr id="3" name="object 3"/>
          <p:cNvSpPr/>
          <p:nvPr/>
        </p:nvSpPr>
        <p:spPr>
          <a:xfrm>
            <a:off x="989579" y="1844186"/>
            <a:ext cx="3832225" cy="24130"/>
          </a:xfrm>
          <a:custGeom>
            <a:avLst/>
            <a:gdLst/>
            <a:ahLst/>
            <a:cxnLst/>
            <a:rect l="l" t="t" r="r" b="b"/>
            <a:pathLst>
              <a:path w="3832225" h="24130">
                <a:moveTo>
                  <a:pt x="0" y="23520"/>
                </a:moveTo>
                <a:lnTo>
                  <a:pt x="3831978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2912" y="2023538"/>
            <a:ext cx="8792845" cy="7685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Print</a:t>
            </a:r>
            <a:r>
              <a:rPr sz="32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0" dirty="0">
                <a:solidFill>
                  <a:srgbClr val="FFFFFF"/>
                </a:solidFill>
                <a:latin typeface="Tahoma"/>
                <a:cs typeface="Tahoma"/>
              </a:rPr>
              <a:t>numbers</a:t>
            </a:r>
            <a:r>
              <a:rPr sz="32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32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30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32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2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Tahoma"/>
                <a:cs typeface="Tahoma"/>
              </a:rPr>
              <a:t>100.</a:t>
            </a:r>
            <a:endParaRPr sz="3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50"/>
              </a:spcBef>
            </a:pPr>
            <a:endParaRPr sz="3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Print</a:t>
            </a:r>
            <a:r>
              <a:rPr sz="32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0" dirty="0">
                <a:solidFill>
                  <a:srgbClr val="FFFFFF"/>
                </a:solidFill>
                <a:latin typeface="Tahoma"/>
                <a:cs typeface="Tahoma"/>
              </a:rPr>
              <a:t>numbers</a:t>
            </a:r>
            <a:r>
              <a:rPr sz="32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32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0" dirty="0">
                <a:solidFill>
                  <a:srgbClr val="FFFFFF"/>
                </a:solidFill>
                <a:latin typeface="Tahoma"/>
                <a:cs typeface="Tahoma"/>
              </a:rPr>
              <a:t>100</a:t>
            </a:r>
            <a:r>
              <a:rPr sz="32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2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85" dirty="0">
                <a:solidFill>
                  <a:srgbClr val="FFFFFF"/>
                </a:solidFill>
                <a:latin typeface="Tahoma"/>
                <a:cs typeface="Tahoma"/>
              </a:rPr>
              <a:t>1.</a:t>
            </a:r>
            <a:endParaRPr sz="3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395"/>
              </a:spcBef>
            </a:pPr>
            <a:endParaRPr sz="3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Print</a:t>
            </a:r>
            <a:r>
              <a:rPr sz="32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Tahoma"/>
                <a:cs typeface="Tahoma"/>
              </a:rPr>
              <a:t>multiplication</a:t>
            </a:r>
            <a:r>
              <a:rPr sz="32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table</a:t>
            </a:r>
            <a:r>
              <a:rPr sz="32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2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14" dirty="0">
                <a:solidFill>
                  <a:srgbClr val="FFFFFF"/>
                </a:solidFill>
                <a:latin typeface="Tahoma"/>
                <a:cs typeface="Tahoma"/>
              </a:rPr>
              <a:t>number</a:t>
            </a:r>
            <a:r>
              <a:rPr sz="32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Tahoma"/>
                <a:cs typeface="Tahoma"/>
              </a:rPr>
              <a:t>n.</a:t>
            </a:r>
            <a:endParaRPr sz="3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354"/>
              </a:spcBef>
            </a:pPr>
            <a:endParaRPr sz="3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Print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Tahoma"/>
                <a:cs typeface="Tahoma"/>
              </a:rPr>
              <a:t>elements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following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70" dirty="0">
                <a:solidFill>
                  <a:srgbClr val="FFFFFF"/>
                </a:solidFill>
                <a:latin typeface="Tahoma"/>
                <a:cs typeface="Tahoma"/>
              </a:rPr>
              <a:t>list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a </a:t>
            </a:r>
            <a:r>
              <a:rPr sz="3200" spc="-65" dirty="0">
                <a:solidFill>
                  <a:srgbClr val="FFFFFF"/>
                </a:solidFill>
                <a:latin typeface="Tahoma"/>
                <a:cs typeface="Tahoma"/>
              </a:rPr>
              <a:t>loop:</a:t>
            </a:r>
            <a:endParaRPr sz="3200" dirty="0">
              <a:latin typeface="Tahoma"/>
              <a:cs typeface="Tahoma"/>
            </a:endParaRPr>
          </a:p>
          <a:p>
            <a:pPr marL="464184">
              <a:lnSpc>
                <a:spcPct val="100000"/>
              </a:lnSpc>
              <a:spcBef>
                <a:spcPts val="3304"/>
              </a:spcBef>
            </a:pPr>
            <a:r>
              <a:rPr sz="3200" i="1" spc="75" dirty="0">
                <a:solidFill>
                  <a:srgbClr val="FFFFFF"/>
                </a:solidFill>
                <a:latin typeface="Arial"/>
                <a:cs typeface="Arial"/>
              </a:rPr>
              <a:t>[1,</a:t>
            </a:r>
            <a:r>
              <a:rPr sz="3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65" dirty="0">
                <a:solidFill>
                  <a:srgbClr val="FFFFFF"/>
                </a:solidFill>
                <a:latin typeface="Arial"/>
                <a:cs typeface="Arial"/>
              </a:rPr>
              <a:t>4,</a:t>
            </a:r>
            <a:r>
              <a:rPr sz="3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65" dirty="0">
                <a:solidFill>
                  <a:srgbClr val="FFFFFF"/>
                </a:solidFill>
                <a:latin typeface="Arial"/>
                <a:cs typeface="Arial"/>
              </a:rPr>
              <a:t>9,</a:t>
            </a:r>
            <a:r>
              <a:rPr sz="3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60" dirty="0">
                <a:solidFill>
                  <a:srgbClr val="FFFFFF"/>
                </a:solidFill>
                <a:latin typeface="Arial"/>
                <a:cs typeface="Arial"/>
              </a:rPr>
              <a:t>16,</a:t>
            </a:r>
            <a:r>
              <a:rPr sz="3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60" dirty="0">
                <a:solidFill>
                  <a:srgbClr val="FFFFFF"/>
                </a:solidFill>
                <a:latin typeface="Arial"/>
                <a:cs typeface="Arial"/>
              </a:rPr>
              <a:t>25,</a:t>
            </a:r>
            <a:r>
              <a:rPr sz="3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60" dirty="0">
                <a:solidFill>
                  <a:srgbClr val="FFFFFF"/>
                </a:solidFill>
                <a:latin typeface="Arial"/>
                <a:cs typeface="Arial"/>
              </a:rPr>
              <a:t>36,</a:t>
            </a:r>
            <a:r>
              <a:rPr sz="3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60" dirty="0">
                <a:solidFill>
                  <a:srgbClr val="FFFFFF"/>
                </a:solidFill>
                <a:latin typeface="Arial"/>
                <a:cs typeface="Arial"/>
              </a:rPr>
              <a:t>49,</a:t>
            </a:r>
            <a:r>
              <a:rPr sz="3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60" dirty="0">
                <a:solidFill>
                  <a:srgbClr val="FFFFFF"/>
                </a:solidFill>
                <a:latin typeface="Arial"/>
                <a:cs typeface="Arial"/>
              </a:rPr>
              <a:t>64,</a:t>
            </a:r>
            <a:r>
              <a:rPr sz="3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50" dirty="0">
                <a:solidFill>
                  <a:srgbClr val="FFFFFF"/>
                </a:solidFill>
                <a:latin typeface="Arial"/>
                <a:cs typeface="Arial"/>
              </a:rPr>
              <a:t>81,100]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spc="-80" dirty="0">
                <a:solidFill>
                  <a:srgbClr val="FFFFFF"/>
                </a:solidFill>
                <a:latin typeface="Tahoma"/>
                <a:cs typeface="Tahoma"/>
              </a:rPr>
              <a:t>Search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14" dirty="0">
                <a:solidFill>
                  <a:srgbClr val="FFFFFF"/>
                </a:solidFill>
                <a:latin typeface="Tahoma"/>
                <a:cs typeface="Tahoma"/>
              </a:rPr>
              <a:t>number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ahoma"/>
                <a:cs typeface="Tahoma"/>
              </a:rPr>
              <a:t>tuple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loop:</a:t>
            </a:r>
            <a:endParaRPr sz="3200" dirty="0">
              <a:latin typeface="Tahoma"/>
              <a:cs typeface="Tahoma"/>
            </a:endParaRPr>
          </a:p>
          <a:p>
            <a:pPr marL="400685">
              <a:lnSpc>
                <a:spcPct val="100000"/>
              </a:lnSpc>
              <a:spcBef>
                <a:spcPts val="3304"/>
              </a:spcBef>
            </a:pPr>
            <a:r>
              <a:rPr sz="3200" i="1" spc="75" dirty="0">
                <a:solidFill>
                  <a:srgbClr val="FFFFFF"/>
                </a:solidFill>
                <a:latin typeface="Arial"/>
                <a:cs typeface="Arial"/>
              </a:rPr>
              <a:t>[1,</a:t>
            </a:r>
            <a:r>
              <a:rPr sz="3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65" dirty="0">
                <a:solidFill>
                  <a:srgbClr val="FFFFFF"/>
                </a:solidFill>
                <a:latin typeface="Arial"/>
                <a:cs typeface="Arial"/>
              </a:rPr>
              <a:t>4,</a:t>
            </a:r>
            <a:r>
              <a:rPr sz="3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65" dirty="0">
                <a:solidFill>
                  <a:srgbClr val="FFFFFF"/>
                </a:solidFill>
                <a:latin typeface="Arial"/>
                <a:cs typeface="Arial"/>
              </a:rPr>
              <a:t>9,</a:t>
            </a:r>
            <a:r>
              <a:rPr sz="3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60" dirty="0">
                <a:solidFill>
                  <a:srgbClr val="FFFFFF"/>
                </a:solidFill>
                <a:latin typeface="Arial"/>
                <a:cs typeface="Arial"/>
              </a:rPr>
              <a:t>16,</a:t>
            </a:r>
            <a:r>
              <a:rPr sz="3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60" dirty="0">
                <a:solidFill>
                  <a:srgbClr val="FFFFFF"/>
                </a:solidFill>
                <a:latin typeface="Arial"/>
                <a:cs typeface="Arial"/>
              </a:rPr>
              <a:t>25,</a:t>
            </a:r>
            <a:r>
              <a:rPr sz="3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60" dirty="0">
                <a:solidFill>
                  <a:srgbClr val="FFFFFF"/>
                </a:solidFill>
                <a:latin typeface="Arial"/>
                <a:cs typeface="Arial"/>
              </a:rPr>
              <a:t>36,</a:t>
            </a:r>
            <a:r>
              <a:rPr sz="3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60" dirty="0">
                <a:solidFill>
                  <a:srgbClr val="FFFFFF"/>
                </a:solidFill>
                <a:latin typeface="Arial"/>
                <a:cs typeface="Arial"/>
              </a:rPr>
              <a:t>49,</a:t>
            </a:r>
            <a:r>
              <a:rPr sz="3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60" dirty="0">
                <a:solidFill>
                  <a:srgbClr val="FFFFFF"/>
                </a:solidFill>
                <a:latin typeface="Arial"/>
                <a:cs typeface="Arial"/>
              </a:rPr>
              <a:t>64,</a:t>
            </a:r>
            <a:r>
              <a:rPr sz="3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50" dirty="0">
                <a:solidFill>
                  <a:srgbClr val="FFFFFF"/>
                </a:solidFill>
                <a:latin typeface="Arial"/>
                <a:cs typeface="Arial"/>
              </a:rPr>
              <a:t>81,100]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Break</a:t>
            </a:r>
            <a:r>
              <a:rPr spc="-350" dirty="0"/>
              <a:t> </a:t>
            </a:r>
            <a:r>
              <a:rPr spc="-295" dirty="0"/>
              <a:t>&amp;</a:t>
            </a:r>
            <a:r>
              <a:rPr spc="-345" dirty="0"/>
              <a:t> </a:t>
            </a:r>
            <a:r>
              <a:rPr spc="-110" dirty="0"/>
              <a:t>Continue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03990" y="8496189"/>
            <a:ext cx="3675379" cy="139509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750" spc="-20" dirty="0">
                <a:solidFill>
                  <a:srgbClr val="FFFFFF"/>
                </a:solidFill>
                <a:latin typeface="Arial MT"/>
                <a:cs typeface="Arial MT"/>
              </a:rPr>
              <a:t>take</a:t>
            </a:r>
            <a:r>
              <a:rPr sz="175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60" dirty="0">
                <a:solidFill>
                  <a:srgbClr val="FFFFFF"/>
                </a:solidFill>
                <a:latin typeface="Arial MT"/>
                <a:cs typeface="Arial MT"/>
              </a:rPr>
              <a:t>search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example</a:t>
            </a:r>
            <a:endParaRPr sz="1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sz="175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stop</a:t>
            </a:r>
            <a:r>
              <a:rPr sz="175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750" spc="-60" dirty="0">
                <a:solidFill>
                  <a:srgbClr val="FFFFFF"/>
                </a:solidFill>
                <a:latin typeface="Arial MT"/>
                <a:cs typeface="Arial MT"/>
              </a:rPr>
              <a:t> search</a:t>
            </a:r>
            <a:r>
              <a:rPr sz="175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when</a:t>
            </a:r>
            <a:r>
              <a:rPr sz="175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20" dirty="0">
                <a:solidFill>
                  <a:srgbClr val="FFFFFF"/>
                </a:solidFill>
                <a:latin typeface="Arial MT"/>
                <a:cs typeface="Arial MT"/>
              </a:rPr>
              <a:t>found</a:t>
            </a:r>
            <a:endParaRPr sz="17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80"/>
              </a:spcBef>
            </a:pPr>
            <a:endParaRPr sz="1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print</a:t>
            </a:r>
            <a:r>
              <a:rPr sz="17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all</a:t>
            </a:r>
            <a:r>
              <a:rPr sz="17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35" dirty="0">
                <a:solidFill>
                  <a:srgbClr val="FFFFFF"/>
                </a:solidFill>
                <a:latin typeface="Arial MT"/>
                <a:cs typeface="Arial MT"/>
              </a:rPr>
              <a:t>numbers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 but</a:t>
            </a:r>
            <a:r>
              <a:rPr sz="17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not</a:t>
            </a:r>
            <a:r>
              <a:rPr sz="17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multiple of</a:t>
            </a:r>
            <a:r>
              <a:rPr sz="17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9579" y="1844151"/>
            <a:ext cx="5118100" cy="24130"/>
          </a:xfrm>
          <a:custGeom>
            <a:avLst/>
            <a:gdLst/>
            <a:ahLst/>
            <a:cxnLst/>
            <a:rect l="l" t="t" r="r" b="b"/>
            <a:pathLst>
              <a:path w="5118100" h="24130">
                <a:moveTo>
                  <a:pt x="0" y="23592"/>
                </a:moveTo>
                <a:lnTo>
                  <a:pt x="5117739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2912" y="2023539"/>
            <a:ext cx="15208885" cy="2350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80" dirty="0">
                <a:solidFill>
                  <a:srgbClr val="3BE2EC"/>
                </a:solidFill>
                <a:latin typeface="Tahoma"/>
                <a:cs typeface="Tahoma"/>
              </a:rPr>
              <a:t>Break</a:t>
            </a:r>
            <a:r>
              <a:rPr sz="3200" spc="-204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345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Tahoma"/>
                <a:cs typeface="Tahoma"/>
              </a:rPr>
              <a:t>terminate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Tahoma"/>
                <a:cs typeface="Tahoma"/>
              </a:rPr>
              <a:t>loop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70" dirty="0">
                <a:solidFill>
                  <a:srgbClr val="FFFFFF"/>
                </a:solidFill>
                <a:latin typeface="Tahoma"/>
                <a:cs typeface="Tahoma"/>
              </a:rPr>
              <a:t>when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encountered.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750"/>
              </a:spcBef>
            </a:pPr>
            <a:endParaRPr sz="3200">
              <a:latin typeface="Tahoma"/>
              <a:cs typeface="Tahoma"/>
            </a:endParaRPr>
          </a:p>
          <a:p>
            <a:pPr marL="12700" marR="5080">
              <a:lnSpc>
                <a:spcPct val="115199"/>
              </a:lnSpc>
            </a:pPr>
            <a:r>
              <a:rPr sz="3200" spc="-90" dirty="0">
                <a:solidFill>
                  <a:srgbClr val="3BE2EC"/>
                </a:solidFill>
                <a:latin typeface="Tahoma"/>
                <a:cs typeface="Tahoma"/>
              </a:rPr>
              <a:t>Continue</a:t>
            </a:r>
            <a:r>
              <a:rPr sz="3200" spc="-200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345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ahoma"/>
                <a:cs typeface="Tahoma"/>
              </a:rPr>
              <a:t>terminates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85" dirty="0">
                <a:solidFill>
                  <a:srgbClr val="FFFFFF"/>
                </a:solidFill>
                <a:latin typeface="Tahoma"/>
                <a:cs typeface="Tahoma"/>
              </a:rPr>
              <a:t>execution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current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Tahoma"/>
                <a:cs typeface="Tahoma"/>
              </a:rPr>
              <a:t>iteration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80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continues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85" dirty="0">
                <a:solidFill>
                  <a:srgbClr val="FFFFFF"/>
                </a:solidFill>
                <a:latin typeface="Tahoma"/>
                <a:cs typeface="Tahoma"/>
              </a:rPr>
              <a:t>execution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Tahoma"/>
                <a:cs typeface="Tahoma"/>
              </a:rPr>
              <a:t>loop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Tahoma"/>
                <a:cs typeface="Tahoma"/>
              </a:rPr>
              <a:t>next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iteration.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Loops</a:t>
            </a:r>
            <a:r>
              <a:rPr spc="-330" dirty="0"/>
              <a:t> </a:t>
            </a:r>
            <a:r>
              <a:rPr dirty="0">
                <a:solidFill>
                  <a:srgbClr val="FFFFFF"/>
                </a:solidFill>
              </a:rPr>
              <a:t>in</a:t>
            </a:r>
            <a:r>
              <a:rPr spc="-325" dirty="0">
                <a:solidFill>
                  <a:srgbClr val="FFFFFF"/>
                </a:solidFill>
              </a:rPr>
              <a:t> </a:t>
            </a:r>
            <a:r>
              <a:rPr spc="-114" dirty="0">
                <a:solidFill>
                  <a:srgbClr val="FFFFFF"/>
                </a:solidFill>
              </a:rPr>
              <a:t>Python</a:t>
            </a:r>
          </a:p>
        </p:txBody>
      </p:sp>
      <p:sp>
        <p:nvSpPr>
          <p:cNvPr id="3" name="object 3"/>
          <p:cNvSpPr/>
          <p:nvPr/>
        </p:nvSpPr>
        <p:spPr>
          <a:xfrm>
            <a:off x="989579" y="1844158"/>
            <a:ext cx="4725670" cy="24130"/>
          </a:xfrm>
          <a:custGeom>
            <a:avLst/>
            <a:gdLst/>
            <a:ahLst/>
            <a:cxnLst/>
            <a:rect l="l" t="t" r="r" b="b"/>
            <a:pathLst>
              <a:path w="4725670" h="24130">
                <a:moveTo>
                  <a:pt x="0" y="23574"/>
                </a:moveTo>
                <a:lnTo>
                  <a:pt x="4725064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3000" y="3232093"/>
            <a:ext cx="3486149" cy="21050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33952" y="7120452"/>
            <a:ext cx="3724274" cy="23526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62000" y="2306897"/>
            <a:ext cx="13982700" cy="3030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25" dirty="0">
                <a:solidFill>
                  <a:srgbClr val="FFFFFF"/>
                </a:solidFill>
                <a:latin typeface="Tahoma"/>
                <a:cs typeface="Tahoma"/>
              </a:rPr>
              <a:t>Loops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32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32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sequential</a:t>
            </a:r>
            <a:r>
              <a:rPr sz="32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ahoma"/>
                <a:cs typeface="Tahoma"/>
              </a:rPr>
              <a:t>traversal.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32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Tahoma"/>
                <a:cs typeface="Tahoma"/>
              </a:rPr>
              <a:t>traversing</a:t>
            </a:r>
            <a:r>
              <a:rPr sz="32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list,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string,</a:t>
            </a:r>
            <a:r>
              <a:rPr sz="32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Tahoma"/>
                <a:cs typeface="Tahoma"/>
              </a:rPr>
              <a:t>tuples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Tahoma"/>
                <a:cs typeface="Tahoma"/>
              </a:rPr>
              <a:t>etc.</a:t>
            </a:r>
            <a:endParaRPr sz="3200" dirty="0">
              <a:latin typeface="Tahoma"/>
              <a:cs typeface="Tahoma"/>
            </a:endParaRPr>
          </a:p>
          <a:p>
            <a:pPr marL="12700" marR="11851640">
              <a:lnSpc>
                <a:spcPct val="189600"/>
              </a:lnSpc>
              <a:spcBef>
                <a:spcPts val="305"/>
              </a:spcBef>
            </a:pPr>
            <a:r>
              <a:rPr sz="3200" b="1" spc="-10" dirty="0">
                <a:solidFill>
                  <a:srgbClr val="3BE2EC"/>
                </a:solidFill>
                <a:latin typeface="Arial"/>
                <a:cs typeface="Arial"/>
              </a:rPr>
              <a:t>for</a:t>
            </a:r>
            <a:r>
              <a:rPr sz="3200" b="1" spc="-200" dirty="0">
                <a:solidFill>
                  <a:srgbClr val="3BE2EC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3BE2EC"/>
                </a:solidFill>
                <a:latin typeface="Arial MT"/>
                <a:cs typeface="Arial MT"/>
              </a:rPr>
              <a:t>Loops </a:t>
            </a:r>
            <a:r>
              <a:rPr sz="3200" spc="95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32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sz="32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52087"/>
                </a:solidFill>
                <a:latin typeface="Arial MT"/>
                <a:cs typeface="Arial MT"/>
              </a:rPr>
              <a:t>in</a:t>
            </a:r>
            <a:r>
              <a:rPr sz="3200" spc="-60" dirty="0">
                <a:solidFill>
                  <a:srgbClr val="F52087"/>
                </a:solidFill>
                <a:latin typeface="Arial MT"/>
                <a:cs typeface="Arial MT"/>
              </a:rPr>
              <a:t> </a:t>
            </a:r>
            <a:r>
              <a:rPr sz="3200" i="1" spc="-10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endParaRPr sz="3200" dirty="0">
              <a:latin typeface="Arial MT"/>
              <a:cs typeface="Arial MT"/>
            </a:endParaRPr>
          </a:p>
          <a:p>
            <a:pPr marL="549275">
              <a:lnSpc>
                <a:spcPct val="100000"/>
              </a:lnSpc>
              <a:spcBef>
                <a:spcPts val="1110"/>
              </a:spcBef>
            </a:pP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#some</a:t>
            </a:r>
            <a:r>
              <a:rPr sz="3200" spc="-19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20" dirty="0">
                <a:solidFill>
                  <a:srgbClr val="32BD15"/>
                </a:solidFill>
                <a:latin typeface="Arial MT"/>
                <a:cs typeface="Arial MT"/>
              </a:rPr>
              <a:t>work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3066" y="6242754"/>
            <a:ext cx="4552315" cy="3524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3BE2EC"/>
                </a:solidFill>
                <a:latin typeface="Arial"/>
                <a:cs typeface="Arial"/>
              </a:rPr>
              <a:t>for</a:t>
            </a:r>
            <a:r>
              <a:rPr sz="3200" b="1" spc="-130" dirty="0">
                <a:solidFill>
                  <a:srgbClr val="3BE2EC"/>
                </a:solidFill>
                <a:latin typeface="Arial"/>
                <a:cs typeface="Arial"/>
              </a:rPr>
              <a:t> </a:t>
            </a:r>
            <a:r>
              <a:rPr sz="3200" spc="-30" dirty="0">
                <a:solidFill>
                  <a:srgbClr val="3BE2EC"/>
                </a:solidFill>
                <a:latin typeface="Arial MT"/>
                <a:cs typeface="Arial MT"/>
              </a:rPr>
              <a:t>Loop</a:t>
            </a:r>
            <a:r>
              <a:rPr sz="3200" spc="-130" dirty="0">
                <a:solidFill>
                  <a:srgbClr val="3BE2EC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BE2EC"/>
                </a:solidFill>
                <a:latin typeface="Arial MT"/>
                <a:cs typeface="Arial MT"/>
              </a:rPr>
              <a:t>with</a:t>
            </a:r>
            <a:r>
              <a:rPr sz="3200" spc="-130" dirty="0">
                <a:solidFill>
                  <a:srgbClr val="3BE2EC"/>
                </a:solidFill>
                <a:latin typeface="Arial MT"/>
                <a:cs typeface="Arial MT"/>
              </a:rPr>
              <a:t> </a:t>
            </a:r>
            <a:r>
              <a:rPr sz="3200" spc="-20" dirty="0">
                <a:solidFill>
                  <a:srgbClr val="3BE2EC"/>
                </a:solidFill>
                <a:latin typeface="Arial MT"/>
                <a:cs typeface="Arial MT"/>
              </a:rPr>
              <a:t>else</a:t>
            </a:r>
            <a:endParaRPr sz="3200" dirty="0">
              <a:latin typeface="Arial MT"/>
              <a:cs typeface="Arial MT"/>
            </a:endParaRPr>
          </a:p>
          <a:p>
            <a:pPr marL="587375" marR="1771014" indent="-537210">
              <a:lnSpc>
                <a:spcPct val="128899"/>
              </a:lnSpc>
              <a:spcBef>
                <a:spcPts val="1955"/>
              </a:spcBef>
            </a:pPr>
            <a:r>
              <a:rPr sz="3200" spc="95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32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sz="32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52087"/>
                </a:solidFill>
                <a:latin typeface="Arial MT"/>
                <a:cs typeface="Arial MT"/>
              </a:rPr>
              <a:t>in</a:t>
            </a:r>
            <a:r>
              <a:rPr sz="3200" spc="-60" dirty="0">
                <a:solidFill>
                  <a:srgbClr val="F52087"/>
                </a:solidFill>
                <a:latin typeface="Arial MT"/>
                <a:cs typeface="Arial MT"/>
              </a:rPr>
              <a:t> </a:t>
            </a:r>
            <a:r>
              <a:rPr sz="3200" i="1" spc="-10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: 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#some</a:t>
            </a:r>
            <a:r>
              <a:rPr sz="3200" spc="-19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20" dirty="0">
                <a:solidFill>
                  <a:srgbClr val="32BD15"/>
                </a:solidFill>
                <a:latin typeface="Arial MT"/>
                <a:cs typeface="Arial MT"/>
              </a:rPr>
              <a:t>work</a:t>
            </a:r>
            <a:endParaRPr sz="32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65"/>
              </a:spcBef>
            </a:pP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else:</a:t>
            </a:r>
            <a:endParaRPr sz="3200" dirty="0">
              <a:latin typeface="Arial MT"/>
              <a:cs typeface="Arial MT"/>
            </a:endParaRPr>
          </a:p>
          <a:p>
            <a:pPr marL="549275">
              <a:lnSpc>
                <a:spcPct val="100000"/>
              </a:lnSpc>
              <a:spcBef>
                <a:spcPts val="1110"/>
              </a:spcBef>
            </a:pPr>
            <a:r>
              <a:rPr sz="3200" spc="75" dirty="0">
                <a:solidFill>
                  <a:srgbClr val="32BD15"/>
                </a:solidFill>
                <a:latin typeface="Arial MT"/>
                <a:cs typeface="Arial MT"/>
              </a:rPr>
              <a:t>#work</a:t>
            </a:r>
            <a:r>
              <a:rPr sz="3200" spc="-8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65" dirty="0">
                <a:solidFill>
                  <a:srgbClr val="32BD15"/>
                </a:solidFill>
                <a:latin typeface="Arial MT"/>
                <a:cs typeface="Arial MT"/>
              </a:rPr>
              <a:t>when</a:t>
            </a:r>
            <a:r>
              <a:rPr sz="3200" spc="-8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loop</a:t>
            </a:r>
            <a:r>
              <a:rPr sz="3200" spc="-8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55" dirty="0">
                <a:solidFill>
                  <a:srgbClr val="32BD15"/>
                </a:solidFill>
                <a:latin typeface="Arial MT"/>
                <a:cs typeface="Arial MT"/>
              </a:rPr>
              <a:t>ends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914444" y="9142192"/>
            <a:ext cx="2907665" cy="710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400"/>
              </a:lnSpc>
              <a:spcBef>
                <a:spcPts val="100"/>
              </a:spcBef>
            </a:pP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else</a:t>
            </a:r>
            <a:r>
              <a:rPr sz="175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sz="17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130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175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55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17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20" dirty="0">
                <a:solidFill>
                  <a:srgbClr val="FFFFFF"/>
                </a:solidFill>
                <a:latin typeface="Arial MT"/>
                <a:cs typeface="Arial MT"/>
              </a:rPr>
              <a:t>doesn’t</a:t>
            </a:r>
            <a:r>
              <a:rPr sz="1750" spc="-45" dirty="0">
                <a:solidFill>
                  <a:srgbClr val="FFFFFF"/>
                </a:solidFill>
                <a:latin typeface="Arial MT"/>
                <a:cs typeface="Arial MT"/>
              </a:rPr>
              <a:t> execute 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when</a:t>
            </a:r>
            <a:r>
              <a:rPr sz="175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20" dirty="0">
                <a:solidFill>
                  <a:srgbClr val="FFFFFF"/>
                </a:solidFill>
                <a:latin typeface="Arial MT"/>
                <a:cs typeface="Arial MT"/>
              </a:rPr>
              <a:t>break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3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20" dirty="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endParaRPr sz="17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7829" y="995042"/>
            <a:ext cx="38957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Let‘s</a:t>
            </a:r>
            <a:r>
              <a:rPr spc="-415" dirty="0"/>
              <a:t> </a:t>
            </a:r>
            <a:r>
              <a:rPr spc="-30" dirty="0"/>
              <a:t>Practice</a:t>
            </a:r>
          </a:p>
        </p:txBody>
      </p:sp>
      <p:sp>
        <p:nvSpPr>
          <p:cNvPr id="3" name="object 3"/>
          <p:cNvSpPr/>
          <p:nvPr/>
        </p:nvSpPr>
        <p:spPr>
          <a:xfrm>
            <a:off x="989579" y="1844185"/>
            <a:ext cx="3832225" cy="24130"/>
          </a:xfrm>
          <a:custGeom>
            <a:avLst/>
            <a:gdLst/>
            <a:ahLst/>
            <a:cxnLst/>
            <a:rect l="l" t="t" r="r" b="b"/>
            <a:pathLst>
              <a:path w="3832225" h="24130">
                <a:moveTo>
                  <a:pt x="0" y="23520"/>
                </a:moveTo>
                <a:lnTo>
                  <a:pt x="3831978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6000" y="1809344"/>
            <a:ext cx="8792845" cy="4804410"/>
          </a:xfrm>
          <a:prstGeom prst="rect">
            <a:avLst/>
          </a:prstGeom>
        </p:spPr>
        <p:txBody>
          <a:bodyPr vert="horz" wrap="square" lIns="0" tIns="291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5"/>
              </a:spcBef>
            </a:pPr>
            <a:r>
              <a:rPr sz="3200" spc="-30" dirty="0">
                <a:solidFill>
                  <a:srgbClr val="3BE2EC"/>
                </a:solidFill>
                <a:latin typeface="Tahoma"/>
                <a:cs typeface="Tahoma"/>
              </a:rPr>
              <a:t>using</a:t>
            </a:r>
            <a:r>
              <a:rPr sz="3200" spc="-204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25" dirty="0">
                <a:solidFill>
                  <a:srgbClr val="3BE2EC"/>
                </a:solidFill>
                <a:latin typeface="Tahoma"/>
                <a:cs typeface="Tahoma"/>
              </a:rPr>
              <a:t>for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195"/>
              </a:spcBef>
            </a:pP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Print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Tahoma"/>
                <a:cs typeface="Tahoma"/>
              </a:rPr>
              <a:t>elements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following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70" dirty="0">
                <a:solidFill>
                  <a:srgbClr val="FFFFFF"/>
                </a:solidFill>
                <a:latin typeface="Tahoma"/>
                <a:cs typeface="Tahoma"/>
              </a:rPr>
              <a:t>list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a </a:t>
            </a:r>
            <a:r>
              <a:rPr sz="3200" spc="-65" dirty="0">
                <a:solidFill>
                  <a:srgbClr val="FFFFFF"/>
                </a:solidFill>
                <a:latin typeface="Tahoma"/>
                <a:cs typeface="Tahoma"/>
              </a:rPr>
              <a:t>loop:</a:t>
            </a:r>
            <a:endParaRPr sz="3200">
              <a:latin typeface="Tahoma"/>
              <a:cs typeface="Tahoma"/>
            </a:endParaRPr>
          </a:p>
          <a:p>
            <a:pPr marL="463550">
              <a:lnSpc>
                <a:spcPct val="100000"/>
              </a:lnSpc>
              <a:spcBef>
                <a:spcPts val="3304"/>
              </a:spcBef>
            </a:pPr>
            <a:r>
              <a:rPr sz="3200" i="1" spc="75" dirty="0">
                <a:solidFill>
                  <a:srgbClr val="FFFFFF"/>
                </a:solidFill>
                <a:latin typeface="Arial"/>
                <a:cs typeface="Arial"/>
              </a:rPr>
              <a:t>[1,</a:t>
            </a:r>
            <a:r>
              <a:rPr sz="3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65" dirty="0">
                <a:solidFill>
                  <a:srgbClr val="FFFFFF"/>
                </a:solidFill>
                <a:latin typeface="Arial"/>
                <a:cs typeface="Arial"/>
              </a:rPr>
              <a:t>4,</a:t>
            </a:r>
            <a:r>
              <a:rPr sz="3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65" dirty="0">
                <a:solidFill>
                  <a:srgbClr val="FFFFFF"/>
                </a:solidFill>
                <a:latin typeface="Arial"/>
                <a:cs typeface="Arial"/>
              </a:rPr>
              <a:t>9,</a:t>
            </a:r>
            <a:r>
              <a:rPr sz="3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60" dirty="0">
                <a:solidFill>
                  <a:srgbClr val="FFFFFF"/>
                </a:solidFill>
                <a:latin typeface="Arial"/>
                <a:cs typeface="Arial"/>
              </a:rPr>
              <a:t>16,</a:t>
            </a:r>
            <a:r>
              <a:rPr sz="3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60" dirty="0">
                <a:solidFill>
                  <a:srgbClr val="FFFFFF"/>
                </a:solidFill>
                <a:latin typeface="Arial"/>
                <a:cs typeface="Arial"/>
              </a:rPr>
              <a:t>25,</a:t>
            </a:r>
            <a:r>
              <a:rPr sz="3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60" dirty="0">
                <a:solidFill>
                  <a:srgbClr val="FFFFFF"/>
                </a:solidFill>
                <a:latin typeface="Arial"/>
                <a:cs typeface="Arial"/>
              </a:rPr>
              <a:t>36,</a:t>
            </a:r>
            <a:r>
              <a:rPr sz="3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60" dirty="0">
                <a:solidFill>
                  <a:srgbClr val="FFFFFF"/>
                </a:solidFill>
                <a:latin typeface="Arial"/>
                <a:cs typeface="Arial"/>
              </a:rPr>
              <a:t>49,</a:t>
            </a:r>
            <a:r>
              <a:rPr sz="3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60" dirty="0">
                <a:solidFill>
                  <a:srgbClr val="FFFFFF"/>
                </a:solidFill>
                <a:latin typeface="Arial"/>
                <a:cs typeface="Arial"/>
              </a:rPr>
              <a:t>64,</a:t>
            </a:r>
            <a:r>
              <a:rPr sz="3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50" dirty="0">
                <a:solidFill>
                  <a:srgbClr val="FFFFFF"/>
                </a:solidFill>
                <a:latin typeface="Arial"/>
                <a:cs typeface="Arial"/>
              </a:rPr>
              <a:t>81,100]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320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</a:pPr>
            <a:r>
              <a:rPr sz="3200" spc="-80" dirty="0">
                <a:solidFill>
                  <a:srgbClr val="FFFFFF"/>
                </a:solidFill>
                <a:latin typeface="Tahoma"/>
                <a:cs typeface="Tahoma"/>
              </a:rPr>
              <a:t>Search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14" dirty="0">
                <a:solidFill>
                  <a:srgbClr val="FFFFFF"/>
                </a:solidFill>
                <a:latin typeface="Tahoma"/>
                <a:cs typeface="Tahoma"/>
              </a:rPr>
              <a:t>number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ahoma"/>
                <a:cs typeface="Tahoma"/>
              </a:rPr>
              <a:t>tuple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loop:</a:t>
            </a:r>
            <a:endParaRPr sz="3200">
              <a:latin typeface="Tahoma"/>
              <a:cs typeface="Tahoma"/>
            </a:endParaRPr>
          </a:p>
          <a:p>
            <a:pPr marL="463550">
              <a:lnSpc>
                <a:spcPct val="100000"/>
              </a:lnSpc>
              <a:spcBef>
                <a:spcPts val="3304"/>
              </a:spcBef>
            </a:pPr>
            <a:r>
              <a:rPr sz="3200" i="1" spc="75" dirty="0">
                <a:solidFill>
                  <a:srgbClr val="FFFFFF"/>
                </a:solidFill>
                <a:latin typeface="Arial"/>
                <a:cs typeface="Arial"/>
              </a:rPr>
              <a:t>[1,</a:t>
            </a:r>
            <a:r>
              <a:rPr sz="3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65" dirty="0">
                <a:solidFill>
                  <a:srgbClr val="FFFFFF"/>
                </a:solidFill>
                <a:latin typeface="Arial"/>
                <a:cs typeface="Arial"/>
              </a:rPr>
              <a:t>4,</a:t>
            </a:r>
            <a:r>
              <a:rPr sz="3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65" dirty="0">
                <a:solidFill>
                  <a:srgbClr val="FFFFFF"/>
                </a:solidFill>
                <a:latin typeface="Arial"/>
                <a:cs typeface="Arial"/>
              </a:rPr>
              <a:t>9,</a:t>
            </a:r>
            <a:r>
              <a:rPr sz="3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60" dirty="0">
                <a:solidFill>
                  <a:srgbClr val="FFFFFF"/>
                </a:solidFill>
                <a:latin typeface="Arial"/>
                <a:cs typeface="Arial"/>
              </a:rPr>
              <a:t>16,</a:t>
            </a:r>
            <a:r>
              <a:rPr sz="3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60" dirty="0">
                <a:solidFill>
                  <a:srgbClr val="FFFFFF"/>
                </a:solidFill>
                <a:latin typeface="Arial"/>
                <a:cs typeface="Arial"/>
              </a:rPr>
              <a:t>25,</a:t>
            </a:r>
            <a:r>
              <a:rPr sz="3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60" dirty="0">
                <a:solidFill>
                  <a:srgbClr val="FFFFFF"/>
                </a:solidFill>
                <a:latin typeface="Arial"/>
                <a:cs typeface="Arial"/>
              </a:rPr>
              <a:t>36,</a:t>
            </a:r>
            <a:r>
              <a:rPr sz="3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60" dirty="0">
                <a:solidFill>
                  <a:srgbClr val="FFFFFF"/>
                </a:solidFill>
                <a:latin typeface="Arial"/>
                <a:cs typeface="Arial"/>
              </a:rPr>
              <a:t>49,</a:t>
            </a:r>
            <a:r>
              <a:rPr sz="3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60" dirty="0">
                <a:solidFill>
                  <a:srgbClr val="FFFFFF"/>
                </a:solidFill>
                <a:latin typeface="Arial"/>
                <a:cs typeface="Arial"/>
              </a:rPr>
              <a:t>64,</a:t>
            </a:r>
            <a:r>
              <a:rPr sz="3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50" dirty="0">
                <a:solidFill>
                  <a:srgbClr val="FFFFFF"/>
                </a:solidFill>
                <a:latin typeface="Arial"/>
                <a:cs typeface="Arial"/>
              </a:rPr>
              <a:t>81,100]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range(</a:t>
            </a:r>
            <a:r>
              <a:rPr spc="-330" dirty="0"/>
              <a:t> </a:t>
            </a:r>
            <a:r>
              <a:rPr spc="-320" dirty="0"/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989578" y="1844296"/>
            <a:ext cx="2153920" cy="23495"/>
          </a:xfrm>
          <a:custGeom>
            <a:avLst/>
            <a:gdLst/>
            <a:ahLst/>
            <a:cxnLst/>
            <a:rect l="l" t="t" r="r" b="b"/>
            <a:pathLst>
              <a:path w="2153920" h="23494">
                <a:moveTo>
                  <a:pt x="0" y="23297"/>
                </a:moveTo>
                <a:lnTo>
                  <a:pt x="2153414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5041184"/>
            <a:ext cx="4724399" cy="36480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53066" y="2166246"/>
            <a:ext cx="16046450" cy="2047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sz="3200" spc="-150" dirty="0">
                <a:solidFill>
                  <a:srgbClr val="FFFFFF"/>
                </a:solidFill>
                <a:latin typeface="Tahoma"/>
                <a:cs typeface="Tahoma"/>
              </a:rPr>
              <a:t>Range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Tahoma"/>
                <a:cs typeface="Tahoma"/>
              </a:rPr>
              <a:t>functions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returns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25" dirty="0">
                <a:solidFill>
                  <a:srgbClr val="FFFFFF"/>
                </a:solidFill>
                <a:latin typeface="Tahoma"/>
                <a:cs typeface="Tahoma"/>
              </a:rPr>
              <a:t>sequence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14" dirty="0">
                <a:solidFill>
                  <a:srgbClr val="FFFFFF"/>
                </a:solidFill>
                <a:latin typeface="Tahoma"/>
                <a:cs typeface="Tahoma"/>
              </a:rPr>
              <a:t>numbers,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starting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7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Tahoma"/>
                <a:cs typeface="Tahoma"/>
              </a:rPr>
              <a:t>default,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increments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Tahoma"/>
                <a:cs typeface="Tahoma"/>
              </a:rPr>
              <a:t>by </a:t>
            </a:r>
            <a:r>
              <a:rPr sz="3200" spc="-30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75" dirty="0">
                <a:solidFill>
                  <a:srgbClr val="FFFFFF"/>
                </a:solidFill>
                <a:latin typeface="Tahoma"/>
                <a:cs typeface="Tahoma"/>
              </a:rPr>
              <a:t>(by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Tahoma"/>
                <a:cs typeface="Tahoma"/>
              </a:rPr>
              <a:t>default),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Tahoma"/>
                <a:cs typeface="Tahoma"/>
              </a:rPr>
              <a:t>stops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85" dirty="0">
                <a:solidFill>
                  <a:srgbClr val="FFFFFF"/>
                </a:solidFill>
                <a:latin typeface="Tahoma"/>
                <a:cs typeface="Tahoma"/>
              </a:rPr>
              <a:t>before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specified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number.</a:t>
            </a:r>
            <a:endParaRPr sz="3200">
              <a:latin typeface="Tahoma"/>
              <a:cs typeface="Tahoma"/>
            </a:endParaRPr>
          </a:p>
          <a:p>
            <a:pPr marL="75565">
              <a:lnSpc>
                <a:spcPct val="100000"/>
              </a:lnSpc>
              <a:spcBef>
                <a:spcPts val="3229"/>
              </a:spcBef>
            </a:pPr>
            <a:r>
              <a:rPr sz="3200" b="1" spc="-155" dirty="0">
                <a:solidFill>
                  <a:srgbClr val="3BE2EC"/>
                </a:solidFill>
                <a:latin typeface="Arial"/>
                <a:cs typeface="Arial"/>
              </a:rPr>
              <a:t>range(</a:t>
            </a:r>
            <a:r>
              <a:rPr sz="3200" b="1" spc="-125" dirty="0">
                <a:solidFill>
                  <a:srgbClr val="3BE2EC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start?,</a:t>
            </a:r>
            <a:r>
              <a:rPr sz="32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stop,</a:t>
            </a:r>
            <a:r>
              <a:rPr sz="32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step?</a:t>
            </a:r>
            <a:r>
              <a:rPr sz="3200" b="1" spc="-10" dirty="0">
                <a:solidFill>
                  <a:srgbClr val="3BE2EC"/>
                </a:solidFill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Let‘s</a:t>
            </a:r>
            <a:r>
              <a:rPr spc="-415" dirty="0"/>
              <a:t> </a:t>
            </a:r>
            <a:r>
              <a:rPr spc="-30" dirty="0"/>
              <a:t>Practice</a:t>
            </a:r>
          </a:p>
        </p:txBody>
      </p:sp>
      <p:sp>
        <p:nvSpPr>
          <p:cNvPr id="3" name="object 3"/>
          <p:cNvSpPr/>
          <p:nvPr/>
        </p:nvSpPr>
        <p:spPr>
          <a:xfrm>
            <a:off x="989579" y="1844186"/>
            <a:ext cx="3832225" cy="24130"/>
          </a:xfrm>
          <a:custGeom>
            <a:avLst/>
            <a:gdLst/>
            <a:ahLst/>
            <a:cxnLst/>
            <a:rect l="l" t="t" r="r" b="b"/>
            <a:pathLst>
              <a:path w="3832225" h="24130">
                <a:moveTo>
                  <a:pt x="0" y="23520"/>
                </a:moveTo>
                <a:lnTo>
                  <a:pt x="3831978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66" y="2088185"/>
            <a:ext cx="746379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00"/>
              </a:spcBef>
            </a:pPr>
            <a:r>
              <a:rPr sz="3200" spc="-30" dirty="0">
                <a:solidFill>
                  <a:srgbClr val="3BE2EC"/>
                </a:solidFill>
                <a:latin typeface="Tahoma"/>
                <a:cs typeface="Tahoma"/>
              </a:rPr>
              <a:t>using</a:t>
            </a:r>
            <a:r>
              <a:rPr sz="3200" spc="-215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BE2EC"/>
                </a:solidFill>
                <a:latin typeface="Tahoma"/>
                <a:cs typeface="Tahoma"/>
              </a:rPr>
              <a:t>for</a:t>
            </a:r>
            <a:r>
              <a:rPr sz="3200" spc="-210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180" dirty="0">
                <a:solidFill>
                  <a:srgbClr val="3BE2EC"/>
                </a:solidFill>
                <a:latin typeface="Tahoma"/>
                <a:cs typeface="Tahoma"/>
              </a:rPr>
              <a:t>&amp;</a:t>
            </a:r>
            <a:r>
              <a:rPr sz="3200" spc="-210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100" dirty="0">
                <a:solidFill>
                  <a:srgbClr val="3BE2EC"/>
                </a:solidFill>
                <a:latin typeface="Tahoma"/>
                <a:cs typeface="Tahoma"/>
              </a:rPr>
              <a:t>range(</a:t>
            </a:r>
            <a:r>
              <a:rPr sz="3200" spc="-210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50" dirty="0">
                <a:solidFill>
                  <a:srgbClr val="3BE2EC"/>
                </a:solidFill>
                <a:latin typeface="Tahoma"/>
                <a:cs typeface="Tahoma"/>
              </a:rPr>
              <a:t>)</a:t>
            </a:r>
            <a:endParaRPr sz="3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br>
              <a:rPr lang="en-US" sz="3200" dirty="0">
                <a:solidFill>
                  <a:srgbClr val="FFFFFF"/>
                </a:solidFill>
                <a:latin typeface="Tahoma"/>
                <a:cs typeface="Tahoma"/>
              </a:rPr>
            </a:b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Print</a:t>
            </a:r>
            <a:r>
              <a:rPr sz="32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Tahoma"/>
                <a:cs typeface="Tahoma"/>
              </a:rPr>
              <a:t>multiplication</a:t>
            </a:r>
            <a:r>
              <a:rPr sz="32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table</a:t>
            </a:r>
            <a:r>
              <a:rPr sz="32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2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14" dirty="0">
                <a:solidFill>
                  <a:srgbClr val="FFFFFF"/>
                </a:solidFill>
                <a:latin typeface="Tahoma"/>
                <a:cs typeface="Tahoma"/>
              </a:rPr>
              <a:t>number</a:t>
            </a:r>
            <a:r>
              <a:rPr sz="32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Tahoma"/>
                <a:cs typeface="Tahoma"/>
              </a:rPr>
              <a:t>n.</a:t>
            </a:r>
            <a:endParaRPr sz="3200" dirty="0">
              <a:latin typeface="Tahoma"/>
              <a:cs typeface="Tahoma"/>
            </a:endParaRPr>
          </a:p>
        </p:txBody>
      </p:sp>
      <p:pic>
        <p:nvPicPr>
          <p:cNvPr id="6" name="Picture 5" descr="A computer screen shot of a black screen with colorful text&#10;&#10;AI-generated content may be incorrect.">
            <a:extLst>
              <a:ext uri="{FF2B5EF4-FFF2-40B4-BE49-F238E27FC236}">
                <a16:creationId xmlns:a16="http://schemas.microsoft.com/office/drawing/2014/main" id="{8815A2AA-C1D0-5843-A8A8-134F27DF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4" t="11586" r="4703" b="11792"/>
          <a:stretch>
            <a:fillRect/>
          </a:stretch>
        </p:blipFill>
        <p:spPr>
          <a:xfrm>
            <a:off x="989579" y="3992550"/>
            <a:ext cx="16823071" cy="54322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FBCF9-7958-DB40-F2E7-26852940C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D9E3791-6C1C-9C76-E987-57FC1112F1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Let‘s</a:t>
            </a:r>
            <a:r>
              <a:rPr spc="-415" dirty="0"/>
              <a:t> </a:t>
            </a:r>
            <a:r>
              <a:rPr spc="-30" dirty="0"/>
              <a:t>Practice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3060D24-01FF-341B-C9EC-5FA1875C0EA5}"/>
              </a:ext>
            </a:extLst>
          </p:cNvPr>
          <p:cNvSpPr/>
          <p:nvPr/>
        </p:nvSpPr>
        <p:spPr>
          <a:xfrm>
            <a:off x="989579" y="1844186"/>
            <a:ext cx="3832225" cy="24130"/>
          </a:xfrm>
          <a:custGeom>
            <a:avLst/>
            <a:gdLst/>
            <a:ahLst/>
            <a:cxnLst/>
            <a:rect l="l" t="t" r="r" b="b"/>
            <a:pathLst>
              <a:path w="3832225" h="24130">
                <a:moveTo>
                  <a:pt x="0" y="23520"/>
                </a:moveTo>
                <a:lnTo>
                  <a:pt x="3831978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B831FCA-2F20-6523-A07F-B2A48760E52C}"/>
              </a:ext>
            </a:extLst>
          </p:cNvPr>
          <p:cNvSpPr txBox="1"/>
          <p:nvPr/>
        </p:nvSpPr>
        <p:spPr>
          <a:xfrm>
            <a:off x="953066" y="2088185"/>
            <a:ext cx="7463790" cy="20800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00"/>
              </a:spcBef>
            </a:pPr>
            <a:r>
              <a:rPr sz="3200" spc="-30" dirty="0">
                <a:solidFill>
                  <a:srgbClr val="3BE2EC"/>
                </a:solidFill>
                <a:latin typeface="Tahoma"/>
                <a:cs typeface="Tahoma"/>
              </a:rPr>
              <a:t>using</a:t>
            </a:r>
            <a:r>
              <a:rPr sz="3200" spc="-215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BE2EC"/>
                </a:solidFill>
                <a:latin typeface="Tahoma"/>
                <a:cs typeface="Tahoma"/>
              </a:rPr>
              <a:t>for</a:t>
            </a:r>
            <a:r>
              <a:rPr sz="3200" spc="-210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180" dirty="0">
                <a:solidFill>
                  <a:srgbClr val="3BE2EC"/>
                </a:solidFill>
                <a:latin typeface="Tahoma"/>
                <a:cs typeface="Tahoma"/>
              </a:rPr>
              <a:t>&amp;</a:t>
            </a:r>
            <a:r>
              <a:rPr sz="3200" spc="-210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100" dirty="0">
                <a:solidFill>
                  <a:srgbClr val="3BE2EC"/>
                </a:solidFill>
                <a:latin typeface="Tahoma"/>
                <a:cs typeface="Tahoma"/>
              </a:rPr>
              <a:t>range(</a:t>
            </a:r>
            <a:r>
              <a:rPr sz="3200" spc="-210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50" dirty="0">
                <a:solidFill>
                  <a:srgbClr val="3BE2EC"/>
                </a:solidFill>
                <a:latin typeface="Tahoma"/>
                <a:cs typeface="Tahoma"/>
              </a:rPr>
              <a:t>)</a:t>
            </a:r>
            <a:endParaRPr sz="3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Print</a:t>
            </a:r>
            <a:r>
              <a:rPr sz="32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0" dirty="0">
                <a:solidFill>
                  <a:srgbClr val="FFFFFF"/>
                </a:solidFill>
                <a:latin typeface="Tahoma"/>
                <a:cs typeface="Tahoma"/>
              </a:rPr>
              <a:t>numbers</a:t>
            </a:r>
            <a:r>
              <a:rPr sz="32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32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30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32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2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Tahoma"/>
                <a:cs typeface="Tahoma"/>
              </a:rPr>
              <a:t>100.</a:t>
            </a:r>
            <a:endParaRPr sz="3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220"/>
              </a:spcBef>
            </a:pPr>
            <a:endParaRPr sz="3200" dirty="0">
              <a:latin typeface="Tahoma"/>
              <a:cs typeface="Tahoma"/>
            </a:endParaRPr>
          </a:p>
        </p:txBody>
      </p:sp>
      <p:pic>
        <p:nvPicPr>
          <p:cNvPr id="10" name="Picture 9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A78D7B4-1505-03AE-6978-ED07C4208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1" t="11826" r="3421" b="8507"/>
          <a:stretch>
            <a:fillRect/>
          </a:stretch>
        </p:blipFill>
        <p:spPr>
          <a:xfrm>
            <a:off x="520191" y="4117673"/>
            <a:ext cx="17247617" cy="517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8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9878F-6FC2-348B-6BAF-B22EA55A3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D9558E5-96EC-E5DB-7964-9CF439D044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Let‘s</a:t>
            </a:r>
            <a:r>
              <a:rPr spc="-415" dirty="0"/>
              <a:t> </a:t>
            </a:r>
            <a:r>
              <a:rPr spc="-30" dirty="0"/>
              <a:t>Practice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126F7A9-39A1-96F9-CD43-021C0E0DA9B8}"/>
              </a:ext>
            </a:extLst>
          </p:cNvPr>
          <p:cNvSpPr/>
          <p:nvPr/>
        </p:nvSpPr>
        <p:spPr>
          <a:xfrm>
            <a:off x="989579" y="1844186"/>
            <a:ext cx="3832225" cy="24130"/>
          </a:xfrm>
          <a:custGeom>
            <a:avLst/>
            <a:gdLst/>
            <a:ahLst/>
            <a:cxnLst/>
            <a:rect l="l" t="t" r="r" b="b"/>
            <a:pathLst>
              <a:path w="3832225" h="24130">
                <a:moveTo>
                  <a:pt x="0" y="23520"/>
                </a:moveTo>
                <a:lnTo>
                  <a:pt x="3831978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4068CDA-1BC1-9C73-B463-8D1C02706ED0}"/>
              </a:ext>
            </a:extLst>
          </p:cNvPr>
          <p:cNvSpPr txBox="1"/>
          <p:nvPr/>
        </p:nvSpPr>
        <p:spPr>
          <a:xfrm>
            <a:off x="953066" y="2088185"/>
            <a:ext cx="746379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00"/>
              </a:spcBef>
            </a:pPr>
            <a:r>
              <a:rPr sz="3200" spc="-30" dirty="0">
                <a:solidFill>
                  <a:srgbClr val="3BE2EC"/>
                </a:solidFill>
                <a:latin typeface="Tahoma"/>
                <a:cs typeface="Tahoma"/>
              </a:rPr>
              <a:t>using</a:t>
            </a:r>
            <a:r>
              <a:rPr sz="3200" spc="-215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BE2EC"/>
                </a:solidFill>
                <a:latin typeface="Tahoma"/>
                <a:cs typeface="Tahoma"/>
              </a:rPr>
              <a:t>for</a:t>
            </a:r>
            <a:r>
              <a:rPr sz="3200" spc="-210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180" dirty="0">
                <a:solidFill>
                  <a:srgbClr val="3BE2EC"/>
                </a:solidFill>
                <a:latin typeface="Tahoma"/>
                <a:cs typeface="Tahoma"/>
              </a:rPr>
              <a:t>&amp;</a:t>
            </a:r>
            <a:r>
              <a:rPr sz="3200" spc="-210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100" dirty="0">
                <a:solidFill>
                  <a:srgbClr val="3BE2EC"/>
                </a:solidFill>
                <a:latin typeface="Tahoma"/>
                <a:cs typeface="Tahoma"/>
              </a:rPr>
              <a:t>range(</a:t>
            </a:r>
            <a:r>
              <a:rPr sz="3200" spc="-210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50" dirty="0">
                <a:solidFill>
                  <a:srgbClr val="3BE2EC"/>
                </a:solidFill>
                <a:latin typeface="Tahoma"/>
                <a:cs typeface="Tahoma"/>
              </a:rPr>
              <a:t>)</a:t>
            </a:r>
            <a:endParaRPr sz="3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br>
              <a:rPr lang="en-US" sz="3200" dirty="0">
                <a:solidFill>
                  <a:srgbClr val="FFFFFF"/>
                </a:solidFill>
                <a:latin typeface="Tahoma"/>
                <a:cs typeface="Tahoma"/>
              </a:rPr>
            </a:b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Print</a:t>
            </a:r>
            <a:r>
              <a:rPr sz="32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0" dirty="0">
                <a:solidFill>
                  <a:srgbClr val="FFFFFF"/>
                </a:solidFill>
                <a:latin typeface="Tahoma"/>
                <a:cs typeface="Tahoma"/>
              </a:rPr>
              <a:t>numbers</a:t>
            </a:r>
            <a:r>
              <a:rPr sz="32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32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0" dirty="0">
                <a:solidFill>
                  <a:srgbClr val="FFFFFF"/>
                </a:solidFill>
                <a:latin typeface="Tahoma"/>
                <a:cs typeface="Tahoma"/>
              </a:rPr>
              <a:t>100</a:t>
            </a:r>
            <a:r>
              <a:rPr sz="32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2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85" dirty="0">
                <a:solidFill>
                  <a:srgbClr val="FFFFFF"/>
                </a:solidFill>
                <a:latin typeface="Tahoma"/>
                <a:cs typeface="Tahoma"/>
              </a:rPr>
              <a:t>1.</a:t>
            </a:r>
            <a:endParaRPr sz="3200" dirty="0">
              <a:latin typeface="Tahoma"/>
              <a:cs typeface="Tahoma"/>
            </a:endParaRPr>
          </a:p>
        </p:txBody>
      </p:sp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A056871-8B2E-1D0D-4438-E2F069715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3" t="10166" r="3422" b="10166"/>
          <a:stretch>
            <a:fillRect/>
          </a:stretch>
        </p:blipFill>
        <p:spPr>
          <a:xfrm>
            <a:off x="802482" y="4243348"/>
            <a:ext cx="16683035" cy="503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98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512</Words>
  <Application>Microsoft Office PowerPoint</Application>
  <PresentationFormat>Custom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 MT</vt:lpstr>
      <vt:lpstr>Arial</vt:lpstr>
      <vt:lpstr>Calibri</vt:lpstr>
      <vt:lpstr>Tahoma</vt:lpstr>
      <vt:lpstr>Office Theme</vt:lpstr>
      <vt:lpstr>Loops in Python</vt:lpstr>
      <vt:lpstr>Let‘s Practice</vt:lpstr>
      <vt:lpstr>Break &amp; Continue</vt:lpstr>
      <vt:lpstr>Loops in Python</vt:lpstr>
      <vt:lpstr>Let‘s Practice</vt:lpstr>
      <vt:lpstr>range( )</vt:lpstr>
      <vt:lpstr>Let‘s Practice</vt:lpstr>
      <vt:lpstr>Let‘s Practice</vt:lpstr>
      <vt:lpstr>Let‘s Practice</vt:lpstr>
      <vt:lpstr>Let‘s Practice</vt:lpstr>
      <vt:lpstr>Let‘s Practice</vt:lpstr>
      <vt:lpstr>Let‘s Practice</vt:lpstr>
      <vt:lpstr>pass Statement</vt:lpstr>
      <vt:lpstr>Break and continue Statement</vt:lpstr>
      <vt:lpstr>Let‘s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Python5</dc:title>
  <dc:creator>Rahul Neha</dc:creator>
  <cp:keywords>DAF7idRgRBQ,BAEHDsZUYOI</cp:keywords>
  <cp:lastModifiedBy>Sushil  Shrestha</cp:lastModifiedBy>
  <cp:revision>4</cp:revision>
  <dcterms:created xsi:type="dcterms:W3CDTF">2025-08-04T08:14:36Z</dcterms:created>
  <dcterms:modified xsi:type="dcterms:W3CDTF">2025-08-06T05:13:35Z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2024-02-01T00:00:00Z</vt:filetime>
  </property>
  <property fmtid="{D5CDD505-2E9C-101B-9397-08002B2CF9AE}" pid="3" name="Creator">
    <vt:lpwstr>Canva</vt:lpwstr>
  </property>
  <property fmtid="{D5CDD505-2E9C-101B-9397-08002B2CF9AE}" pid="4" name="LastSaved">
    <vt:filetime>2025-08-04T00:00:00Z</vt:filetime>
  </property>
  <property fmtid="{D5CDD505-2E9C-101B-9397-08002B2CF9AE}" pid="5" name="Producer">
    <vt:lpwstr>Canva</vt:lpwstr>
  </property>
</Properties>
</file>