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66" y="995044"/>
            <a:ext cx="781240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6930390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066" y="1812598"/>
            <a:ext cx="15573375" cy="2082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66" y="995044"/>
            <a:ext cx="40182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30" dirty="0">
                <a:solidFill>
                  <a:srgbClr val="FFA511"/>
                </a:solidFill>
                <a:latin typeface="Tahoma"/>
                <a:cs typeface="Tahoma"/>
              </a:rPr>
              <a:t>OOP</a:t>
            </a:r>
            <a:r>
              <a:rPr sz="5400" spc="-340" dirty="0">
                <a:solidFill>
                  <a:srgbClr val="FFA511"/>
                </a:solidFill>
                <a:latin typeface="Tahoma"/>
                <a:cs typeface="Tahoma"/>
              </a:rPr>
              <a:t> </a:t>
            </a:r>
            <a:r>
              <a:rPr sz="54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54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400" spc="-11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66" y="2240617"/>
            <a:ext cx="11302365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4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real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scenarios,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6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started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objects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code.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called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3BE2EC"/>
                </a:solidFill>
                <a:latin typeface="Tahoma"/>
                <a:cs typeface="Tahoma"/>
              </a:rPr>
              <a:t>object</a:t>
            </a:r>
            <a:r>
              <a:rPr sz="3200" spc="-20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3BE2EC"/>
                </a:solidFill>
                <a:latin typeface="Tahoma"/>
                <a:cs typeface="Tahoma"/>
              </a:rPr>
              <a:t>oriented</a:t>
            </a:r>
            <a:r>
              <a:rPr sz="3200" spc="-20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BE2EC"/>
                </a:solidFill>
                <a:latin typeface="Tahoma"/>
                <a:cs typeface="Tahoma"/>
              </a:rPr>
              <a:t>programming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578" y="1844179"/>
            <a:ext cx="4003040" cy="24130"/>
          </a:xfrm>
          <a:custGeom>
            <a:avLst/>
            <a:gdLst/>
            <a:ahLst/>
            <a:cxnLst/>
            <a:rect l="l" t="t" r="r" b="b"/>
            <a:pathLst>
              <a:path w="4003040" h="24130">
                <a:moveTo>
                  <a:pt x="0" y="23532"/>
                </a:moveTo>
                <a:lnTo>
                  <a:pt x="4003014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Class</a:t>
            </a:r>
            <a:r>
              <a:rPr spc="-345" dirty="0"/>
              <a:t> </a:t>
            </a:r>
            <a:r>
              <a:rPr spc="-295" dirty="0"/>
              <a:t>&amp;</a:t>
            </a:r>
            <a:r>
              <a:rPr spc="-345" dirty="0"/>
              <a:t> </a:t>
            </a:r>
            <a:r>
              <a:rPr spc="-245" dirty="0"/>
              <a:t>Object</a:t>
            </a:r>
            <a:r>
              <a:rPr spc="-345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45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66" y="2240615"/>
            <a:ext cx="6780530" cy="286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blueprint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endParaRPr sz="320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  <a:spcBef>
                <a:spcPts val="355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#creating</a:t>
            </a:r>
            <a:r>
              <a:rPr sz="3200" spc="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class</a:t>
            </a:r>
            <a:endParaRPr sz="3200">
              <a:latin typeface="Arial MT"/>
              <a:cs typeface="Arial MT"/>
            </a:endParaRPr>
          </a:p>
          <a:p>
            <a:pPr marL="75565">
              <a:lnSpc>
                <a:spcPct val="100000"/>
              </a:lnSpc>
              <a:spcBef>
                <a:spcPts val="2360"/>
              </a:spcBef>
            </a:pPr>
            <a:r>
              <a:rPr sz="3200" b="1" spc="-220" dirty="0">
                <a:solidFill>
                  <a:srgbClr val="3BE2EC"/>
                </a:solidFill>
                <a:latin typeface="Arial"/>
                <a:cs typeface="Arial"/>
              </a:rPr>
              <a:t>class</a:t>
            </a:r>
            <a:r>
              <a:rPr sz="3200" b="1" spc="-1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Student:</a:t>
            </a:r>
            <a:endParaRPr sz="3200">
              <a:latin typeface="Arial MT"/>
              <a:cs typeface="Arial MT"/>
            </a:endParaRPr>
          </a:p>
          <a:p>
            <a:pPr marL="719455">
              <a:lnSpc>
                <a:spcPct val="100000"/>
              </a:lnSpc>
              <a:spcBef>
                <a:spcPts val="1110"/>
              </a:spcBef>
            </a:pP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“karan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kumar”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147" y="5945025"/>
            <a:ext cx="4674870" cy="210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#creating</a:t>
            </a:r>
            <a:r>
              <a:rPr sz="3200" spc="-6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object</a:t>
            </a:r>
            <a:r>
              <a:rPr sz="3200" spc="-6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75" dirty="0">
                <a:solidFill>
                  <a:srgbClr val="32BD15"/>
                </a:solidFill>
                <a:latin typeface="Arial MT"/>
                <a:cs typeface="Arial MT"/>
              </a:rPr>
              <a:t>(instance)</a:t>
            </a:r>
            <a:endParaRPr sz="3200">
              <a:latin typeface="Arial MT"/>
              <a:cs typeface="Arial MT"/>
            </a:endParaRPr>
          </a:p>
          <a:p>
            <a:pPr marL="12700" marR="1882139">
              <a:lnSpc>
                <a:spcPct val="128899"/>
              </a:lnSpc>
              <a:spcBef>
                <a:spcPts val="2630"/>
              </a:spcBef>
              <a:tabLst>
                <a:tab pos="986155" algn="l"/>
              </a:tabLst>
            </a:pP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s1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Student(</a:t>
            </a:r>
            <a:r>
              <a:rPr sz="320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print(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s1.name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579" y="1844121"/>
            <a:ext cx="6860540" cy="24130"/>
          </a:xfrm>
          <a:custGeom>
            <a:avLst/>
            <a:gdLst/>
            <a:ahLst/>
            <a:cxnLst/>
            <a:rect l="l" t="t" r="r" b="b"/>
            <a:pathLst>
              <a:path w="6860540" h="24130">
                <a:moveTo>
                  <a:pt x="0" y="23648"/>
                </a:moveTo>
                <a:lnTo>
                  <a:pt x="6860513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Class</a:t>
            </a:r>
            <a:r>
              <a:rPr spc="-330" dirty="0"/>
              <a:t> </a:t>
            </a:r>
            <a:r>
              <a:rPr spc="-295" dirty="0"/>
              <a:t>&amp;</a:t>
            </a:r>
            <a:r>
              <a:rPr spc="-330" dirty="0"/>
              <a:t> </a:t>
            </a:r>
            <a:r>
              <a:rPr spc="-170" dirty="0"/>
              <a:t>Instance</a:t>
            </a:r>
            <a:r>
              <a:rPr spc="-330" dirty="0"/>
              <a:t> </a:t>
            </a:r>
            <a:r>
              <a:rPr spc="-10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67905"/>
            <a:ext cx="7779384" cy="17145"/>
          </a:xfrm>
          <a:custGeom>
            <a:avLst/>
            <a:gdLst/>
            <a:ahLst/>
            <a:cxnLst/>
            <a:rect l="l" t="t" r="r" b="b"/>
            <a:pathLst>
              <a:path w="7779384" h="17144">
                <a:moveTo>
                  <a:pt x="0" y="0"/>
                </a:moveTo>
                <a:lnTo>
                  <a:pt x="7778995" y="16905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4214" y="2654311"/>
            <a:ext cx="17176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Class.attr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obj.attr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66" y="995044"/>
            <a:ext cx="4741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5" dirty="0"/>
              <a:t>_</a:t>
            </a:r>
            <a:r>
              <a:rPr spc="-370" dirty="0"/>
              <a:t> </a:t>
            </a:r>
            <a:r>
              <a:rPr spc="-440" dirty="0"/>
              <a:t>_init_</a:t>
            </a:r>
            <a:r>
              <a:rPr spc="-370" dirty="0"/>
              <a:t> </a:t>
            </a:r>
            <a:r>
              <a:rPr spc="-1505" dirty="0"/>
              <a:t>_</a:t>
            </a:r>
            <a:r>
              <a:rPr spc="-370" dirty="0"/>
              <a:t> </a:t>
            </a:r>
            <a:r>
              <a:rPr spc="-70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4529519"/>
            <a:ext cx="5817235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#creating</a:t>
            </a:r>
            <a:r>
              <a:rPr sz="3200" spc="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class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200" b="1" spc="-220" dirty="0">
                <a:solidFill>
                  <a:srgbClr val="3BE2EC"/>
                </a:solidFill>
                <a:latin typeface="Arial"/>
                <a:cs typeface="Arial"/>
              </a:rPr>
              <a:t>class</a:t>
            </a:r>
            <a:r>
              <a:rPr sz="3200" b="1" spc="-1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Student:</a:t>
            </a:r>
            <a:endParaRPr sz="3200">
              <a:latin typeface="Arial MT"/>
              <a:cs typeface="Arial MT"/>
            </a:endParaRPr>
          </a:p>
          <a:p>
            <a:pPr marL="1300480" marR="5080" indent="-644525">
              <a:lnSpc>
                <a:spcPct val="128899"/>
              </a:lnSpc>
              <a:tabLst>
                <a:tab pos="1818639" algn="l"/>
                <a:tab pos="2858135" algn="l"/>
                <a:tab pos="358838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def 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30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-2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self,</a:t>
            </a:r>
            <a:r>
              <a:rPr sz="32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fullname</a:t>
            </a:r>
            <a:r>
              <a:rPr sz="32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): 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self.name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fullname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4209" y="4505081"/>
            <a:ext cx="289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#creating</a:t>
            </a:r>
            <a:r>
              <a:rPr sz="3200" spc="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object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4209" y="5326694"/>
            <a:ext cx="413639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  <a:tabLst>
                <a:tab pos="986155" algn="l"/>
              </a:tabLst>
            </a:pP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s1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Student(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“karan”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print(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s1.name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579" y="1844158"/>
            <a:ext cx="4738370" cy="24130"/>
          </a:xfrm>
          <a:custGeom>
            <a:avLst/>
            <a:gdLst/>
            <a:ahLst/>
            <a:cxnLst/>
            <a:rect l="l" t="t" r="r" b="b"/>
            <a:pathLst>
              <a:path w="4738370" h="24130">
                <a:moveTo>
                  <a:pt x="0" y="23575"/>
                </a:moveTo>
                <a:lnTo>
                  <a:pt x="4737799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066" y="1812598"/>
            <a:ext cx="15573375" cy="2082164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3200" spc="-10" dirty="0">
                <a:solidFill>
                  <a:srgbClr val="3BE2EC"/>
                </a:solidFill>
                <a:latin typeface="Tahoma"/>
                <a:cs typeface="Tahoma"/>
              </a:rPr>
              <a:t>Constructor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  <a:spcBef>
                <a:spcPts val="1460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classes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called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65" dirty="0">
                <a:solidFill>
                  <a:srgbClr val="FFFFFF"/>
                </a:solidFill>
                <a:latin typeface="Tahoma"/>
                <a:cs typeface="Tahoma"/>
              </a:rPr>
              <a:t>__init__(),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always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being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initiated.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746" y="8033101"/>
            <a:ext cx="8039734" cy="1687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*The</a:t>
            </a:r>
            <a:r>
              <a:rPr sz="2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current </a:t>
            </a:r>
            <a:r>
              <a:rPr sz="2800" spc="-50" dirty="0">
                <a:solidFill>
                  <a:srgbClr val="FFFFFF"/>
                </a:solidFill>
                <a:latin typeface="Arial MT"/>
                <a:cs typeface="Arial MT"/>
              </a:rPr>
              <a:t>instance</a:t>
            </a:r>
            <a:r>
              <a:rPr sz="2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MT"/>
                <a:cs typeface="Arial MT"/>
              </a:rPr>
              <a:t>class,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used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variables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 MT"/>
                <a:cs typeface="Arial MT"/>
              </a:rPr>
              <a:t>belongs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class.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4110275"/>
            <a:ext cx="5817235" cy="191135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200" b="1" spc="-220" dirty="0">
                <a:solidFill>
                  <a:srgbClr val="3BE2EC"/>
                </a:solidFill>
                <a:latin typeface="Arial"/>
                <a:cs typeface="Arial"/>
              </a:rPr>
              <a:t>class</a:t>
            </a:r>
            <a:r>
              <a:rPr sz="3200" b="1" spc="-1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Student:</a:t>
            </a:r>
            <a:endParaRPr sz="3200">
              <a:latin typeface="Arial MT"/>
              <a:cs typeface="Arial MT"/>
            </a:endParaRPr>
          </a:p>
          <a:p>
            <a:pPr marL="1300480" marR="5080" indent="-644525">
              <a:lnSpc>
                <a:spcPct val="128899"/>
              </a:lnSpc>
              <a:tabLst>
                <a:tab pos="1818639" algn="l"/>
                <a:tab pos="2858135" algn="l"/>
                <a:tab pos="358838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def 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30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-2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self,</a:t>
            </a:r>
            <a:r>
              <a:rPr sz="32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fullname</a:t>
            </a:r>
            <a:r>
              <a:rPr sz="32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): 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self.name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fullname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2674" y="6624874"/>
            <a:ext cx="4979670" cy="128270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def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14" dirty="0">
                <a:solidFill>
                  <a:srgbClr val="FFFFFF"/>
                </a:solidFill>
                <a:latin typeface="Arial"/>
                <a:cs typeface="Arial"/>
              </a:rPr>
              <a:t>hello( </a:t>
            </a:r>
            <a:r>
              <a:rPr sz="3200" b="1" spc="-125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):</a:t>
            </a:r>
            <a:endParaRPr sz="3200">
              <a:latin typeface="Arial MT"/>
              <a:cs typeface="Arial MT"/>
            </a:endParaRPr>
          </a:p>
          <a:p>
            <a:pPr marL="643890" algn="ctr">
              <a:lnSpc>
                <a:spcPct val="100000"/>
              </a:lnSpc>
              <a:spcBef>
                <a:spcPts val="111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print(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Arial MT"/>
                <a:cs typeface="Arial MT"/>
              </a:rPr>
              <a:t>“hello”,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self.name)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66" y="2166637"/>
            <a:ext cx="1044829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belong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32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tabLst>
                <a:tab pos="7564120" algn="l"/>
              </a:tabLst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#creating</a:t>
            </a:r>
            <a:r>
              <a:rPr sz="3200" spc="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class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	#creating</a:t>
            </a:r>
            <a:r>
              <a:rPr sz="3200" spc="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object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5031" y="4110275"/>
            <a:ext cx="413639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  <a:tabLst>
                <a:tab pos="986155" algn="l"/>
              </a:tabLst>
            </a:pP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s1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Student(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“karan”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s1.hello(</a:t>
            </a:r>
            <a:r>
              <a:rPr sz="32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9578" y="1844262"/>
            <a:ext cx="2493010" cy="23495"/>
          </a:xfrm>
          <a:custGeom>
            <a:avLst/>
            <a:gdLst/>
            <a:ahLst/>
            <a:cxnLst/>
            <a:rect l="l" t="t" r="r" b="b"/>
            <a:pathLst>
              <a:path w="2493010" h="23494">
                <a:moveTo>
                  <a:pt x="0" y="23366"/>
                </a:moveTo>
                <a:lnTo>
                  <a:pt x="2492622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1949168"/>
            <a:ext cx="1508506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takes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marks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arguments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constructor. 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average.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Static</a:t>
            </a:r>
            <a:r>
              <a:rPr spc="-415" dirty="0"/>
              <a:t> </a:t>
            </a:r>
            <a:r>
              <a:rPr spc="-7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66" y="2090801"/>
            <a:ext cx="10633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don’t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self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parameter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(work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level)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803" y="3115320"/>
            <a:ext cx="3357879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590" marR="5080" indent="-644525">
              <a:lnSpc>
                <a:spcPct val="128899"/>
              </a:lnSpc>
              <a:spcBef>
                <a:spcPts val="100"/>
              </a:spcBef>
            </a:pPr>
            <a:r>
              <a:rPr sz="3200" b="1" spc="-220" dirty="0">
                <a:solidFill>
                  <a:srgbClr val="3BE2EC"/>
                </a:solidFill>
                <a:latin typeface="Arial"/>
                <a:cs typeface="Arial"/>
              </a:rPr>
              <a:t>class</a:t>
            </a:r>
            <a:r>
              <a:rPr sz="3200" b="1" spc="-1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Student: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@staticmethod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def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sz="3200" spc="-15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):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1762" y="5142316"/>
            <a:ext cx="3860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print(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“ABC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College”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1495" y="3791761"/>
            <a:ext cx="2016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#decorator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66" y="7339323"/>
            <a:ext cx="883602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*Decorators</a:t>
            </a:r>
            <a:r>
              <a:rPr sz="2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allow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wrap</a:t>
            </a:r>
            <a:r>
              <a:rPr sz="2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another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800" spc="-55" dirty="0">
                <a:solidFill>
                  <a:srgbClr val="FFFFFF"/>
                </a:solidFill>
                <a:latin typeface="Arial MT"/>
                <a:cs typeface="Arial MT"/>
              </a:rPr>
              <a:t>extend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behaviour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wrapped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function,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without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permanently</a:t>
            </a:r>
            <a:r>
              <a:rPr sz="2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modifying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9579" y="1844170"/>
            <a:ext cx="4288790" cy="24130"/>
          </a:xfrm>
          <a:custGeom>
            <a:avLst/>
            <a:gdLst/>
            <a:ahLst/>
            <a:cxnLst/>
            <a:rect l="l" t="t" r="r" b="b"/>
            <a:pathLst>
              <a:path w="4288790" h="24130">
                <a:moveTo>
                  <a:pt x="0" y="23550"/>
                </a:moveTo>
                <a:lnTo>
                  <a:pt x="4288763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66" y="995044"/>
            <a:ext cx="28740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Important</a:t>
            </a:r>
          </a:p>
        </p:txBody>
      </p:sp>
      <p:sp>
        <p:nvSpPr>
          <p:cNvPr id="3" name="object 3"/>
          <p:cNvSpPr/>
          <p:nvPr/>
        </p:nvSpPr>
        <p:spPr>
          <a:xfrm>
            <a:off x="989578" y="1844231"/>
            <a:ext cx="2926715" cy="23495"/>
          </a:xfrm>
          <a:custGeom>
            <a:avLst/>
            <a:gdLst/>
            <a:ahLst/>
            <a:cxnLst/>
            <a:rect l="l" t="t" r="r" b="b"/>
            <a:pathLst>
              <a:path w="2926715" h="23494">
                <a:moveTo>
                  <a:pt x="0" y="23431"/>
                </a:moveTo>
                <a:lnTo>
                  <a:pt x="2926686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66" y="2166637"/>
            <a:ext cx="16285844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BE2EC"/>
                </a:solidFill>
                <a:latin typeface="Tahoma"/>
                <a:cs typeface="Tahoma"/>
              </a:rPr>
              <a:t>Abstraction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Hiding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showing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essential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user.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66" y="5245823"/>
            <a:ext cx="9392285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BE2EC"/>
                </a:solidFill>
                <a:latin typeface="Tahoma"/>
                <a:cs typeface="Tahoma"/>
              </a:rPr>
              <a:t>Encapsulation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Wrapping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unit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(object).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1949168"/>
            <a:ext cx="1053401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attributes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balance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no.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2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debit,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printing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balance.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375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MT</vt:lpstr>
      <vt:lpstr>Arial</vt:lpstr>
      <vt:lpstr>Calibri</vt:lpstr>
      <vt:lpstr>Tahoma</vt:lpstr>
      <vt:lpstr>Times New Roman</vt:lpstr>
      <vt:lpstr>Office Theme</vt:lpstr>
      <vt:lpstr>PowerPoint Presentation</vt:lpstr>
      <vt:lpstr>Class &amp; Object in Python</vt:lpstr>
      <vt:lpstr>Class &amp; Instance Attributes</vt:lpstr>
      <vt:lpstr>_ _init_ _ Function</vt:lpstr>
      <vt:lpstr>Methods</vt:lpstr>
      <vt:lpstr>Let‘s Practice</vt:lpstr>
      <vt:lpstr>Static Methods</vt:lpstr>
      <vt:lpstr>Important</vt:lpstr>
      <vt:lpstr>Let‘s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Python8</dc:title>
  <dc:creator>Rahul Neha</dc:creator>
  <cp:keywords>DAF8TqyROx0,BAEHDsZUYOI</cp:keywords>
  <cp:lastModifiedBy>Sushil  Shrestha</cp:lastModifiedBy>
  <cp:revision>1</cp:revision>
  <dcterms:created xsi:type="dcterms:W3CDTF">2025-08-04T11:13:44Z</dcterms:created>
  <dcterms:modified xsi:type="dcterms:W3CDTF">2025-08-04T11:18:49Z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2025-08-04T00:00:00Z</vt:filetime>
  </property>
  <property fmtid="{D5CDD505-2E9C-101B-9397-08002B2CF9AE}" pid="5" name="Producer">
    <vt:lpwstr>Canva</vt:lpwstr>
  </property>
</Properties>
</file>