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56" r:id="rId3"/>
    <p:sldId id="257" r:id="rId4"/>
    <p:sldId id="258" r:id="rId5"/>
    <p:sldId id="282" r:id="rId6"/>
    <p:sldId id="281" r:id="rId7"/>
    <p:sldId id="279" r:id="rId8"/>
    <p:sldId id="280" r:id="rId9"/>
    <p:sldId id="284" r:id="rId10"/>
    <p:sldId id="283" r:id="rId11"/>
    <p:sldId id="259" r:id="rId12"/>
    <p:sldId id="263" r:id="rId13"/>
    <p:sldId id="264" r:id="rId14"/>
    <p:sldId id="285" r:id="rId15"/>
    <p:sldId id="260" r:id="rId16"/>
    <p:sldId id="262" r:id="rId17"/>
    <p:sldId id="265" r:id="rId18"/>
    <p:sldId id="266" r:id="rId19"/>
    <p:sldId id="267" r:id="rId20"/>
    <p:sldId id="278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6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7829" y="995042"/>
            <a:ext cx="3895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5213" y="995045"/>
            <a:ext cx="1631757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043949"/>
            <a:ext cx="16664741" cy="659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E3CE9-60FA-B42A-3E42-FE8580FCA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A1D3F1A-6EAF-F0B8-60CE-90B27F8222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43" y="2019300"/>
            <a:ext cx="18288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600" b="1" spc="-130" dirty="0">
                <a:solidFill>
                  <a:srgbClr val="FFCD3C"/>
                </a:solidFill>
                <a:uFill>
                  <a:solidFill>
                    <a:srgbClr val="FFFFFF"/>
                  </a:solidFill>
                </a:uFill>
              </a:rPr>
              <a:t>Python</a:t>
            </a:r>
            <a:endParaRPr sz="9600" b="1" spc="-130" dirty="0">
              <a:solidFill>
                <a:srgbClr val="FFCD3C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B168A25-5870-987E-A6BA-3518079A87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9836" y="4233352"/>
            <a:ext cx="3248327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6800EA-0BA0-F54B-095F-8839F72BCDB7}"/>
              </a:ext>
            </a:extLst>
          </p:cNvPr>
          <p:cNvSpPr txBox="1"/>
          <p:nvPr/>
        </p:nvSpPr>
        <p:spPr>
          <a:xfrm>
            <a:off x="12883551" y="9029700"/>
            <a:ext cx="5426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Sushil Shrestha</a:t>
            </a:r>
          </a:p>
        </p:txBody>
      </p:sp>
    </p:spTree>
    <p:extLst>
      <p:ext uri="{BB962C8B-B14F-4D97-AF65-F5344CB8AC3E}">
        <p14:creationId xmlns:p14="http://schemas.microsoft.com/office/powerpoint/2010/main" val="195853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CC204-6C29-1E87-E084-336FFE858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B8D3366-27BE-B13D-59FE-2766A6FFA213}"/>
              </a:ext>
            </a:extLst>
          </p:cNvPr>
          <p:cNvSpPr txBox="1"/>
          <p:nvPr/>
        </p:nvSpPr>
        <p:spPr>
          <a:xfrm>
            <a:off x="1016000" y="995044"/>
            <a:ext cx="7899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u="sng" dirty="0">
                <a:solidFill>
                  <a:schemeClr val="bg2"/>
                </a:solidFill>
                <a:latin typeface="Tahoma"/>
                <a:cs typeface="Tahoma"/>
              </a:rPr>
              <a:t>“Hello World” In Python</a:t>
            </a:r>
            <a:endParaRPr sz="5400" u="sng" dirty="0">
              <a:solidFill>
                <a:schemeClr val="bg2"/>
              </a:solidFill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84E86A-BBE2-E1C8-A5D7-69E1240568C5}"/>
              </a:ext>
            </a:extLst>
          </p:cNvPr>
          <p:cNvSpPr txBox="1"/>
          <p:nvPr/>
        </p:nvSpPr>
        <p:spPr>
          <a:xfrm>
            <a:off x="1295400" y="2400300"/>
            <a:ext cx="4231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  <a:latin typeface="Trebuchet MS"/>
                <a:cs typeface="Trebuchet MS"/>
              </a:rPr>
              <a:t>print(</a:t>
            </a:r>
            <a:r>
              <a:rPr sz="3600" spc="65" dirty="0">
                <a:solidFill>
                  <a:srgbClr val="32BD15"/>
                </a:solidFill>
                <a:latin typeface="Trebuchet MS"/>
                <a:cs typeface="Trebuchet MS"/>
              </a:rPr>
              <a:t>"Hello</a:t>
            </a:r>
            <a:r>
              <a:rPr sz="3600" spc="-25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600" spc="85" dirty="0">
                <a:solidFill>
                  <a:srgbClr val="32BD15"/>
                </a:solidFill>
                <a:latin typeface="Trebuchet MS"/>
                <a:cs typeface="Trebuchet MS"/>
              </a:rPr>
              <a:t>World"</a:t>
            </a:r>
            <a:r>
              <a:rPr sz="3600" spc="8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CD60457-6EA8-4830-6C0F-D7D48C5C0135}"/>
              </a:ext>
            </a:extLst>
          </p:cNvPr>
          <p:cNvSpPr txBox="1"/>
          <p:nvPr/>
        </p:nvSpPr>
        <p:spPr>
          <a:xfrm>
            <a:off x="10831288" y="995044"/>
            <a:ext cx="6451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u="sng" dirty="0">
                <a:solidFill>
                  <a:schemeClr val="bg2"/>
                </a:solidFill>
                <a:latin typeface="Tahoma"/>
                <a:cs typeface="Tahoma"/>
              </a:rPr>
              <a:t>“Hello World” In C</a:t>
            </a:r>
            <a:endParaRPr sz="5400" u="sng" dirty="0">
              <a:solidFill>
                <a:schemeClr val="bg2"/>
              </a:solidFill>
              <a:latin typeface="Tahoma"/>
              <a:cs typeface="Tahoma"/>
            </a:endParaRPr>
          </a:p>
        </p:txBody>
      </p:sp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0A96022-F44F-CE00-61BD-D324796E2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7393" r="6184" b="9775"/>
          <a:stretch>
            <a:fillRect/>
          </a:stretch>
        </p:blipFill>
        <p:spPr>
          <a:xfrm>
            <a:off x="8877300" y="2400300"/>
            <a:ext cx="9357579" cy="60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6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151" y="995044"/>
            <a:ext cx="60883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Python</a:t>
            </a:r>
            <a:r>
              <a:rPr u="sng" spc="-3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14" dirty="0">
                <a:uFill>
                  <a:solidFill>
                    <a:srgbClr val="FFFFFF"/>
                  </a:solidFill>
                </a:uFill>
              </a:rPr>
              <a:t>Character</a:t>
            </a:r>
            <a:r>
              <a:rPr u="sng" spc="-35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25" dirty="0">
                <a:uFill>
                  <a:solidFill>
                    <a:srgbClr val="FFFFFF"/>
                  </a:solidFill>
                </a:uFill>
              </a:rPr>
              <a:t>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941" y="2720211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941" y="3453636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941" y="4187061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941" y="4920486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941" y="5653911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5201" y="2274429"/>
            <a:ext cx="16385540" cy="36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29845">
              <a:lnSpc>
                <a:spcPct val="150400"/>
              </a:lnSpc>
              <a:spcBef>
                <a:spcPts val="100"/>
              </a:spcBef>
            </a:pP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Letters</a:t>
            </a:r>
            <a:r>
              <a:rPr sz="32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9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4" dirty="0">
                <a:solidFill>
                  <a:srgbClr val="FFFFFF"/>
                </a:solidFill>
                <a:latin typeface="Tahoma"/>
                <a:cs typeface="Tahoma"/>
              </a:rPr>
              <a:t>Z,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z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Digits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9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Special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Symbols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0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*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Whitespaces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9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Blank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Tahoma"/>
                <a:cs typeface="Tahoma"/>
              </a:rPr>
              <a:t>Space,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tab,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carriage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return,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newline,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formfeed</a:t>
            </a: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characters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9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35" dirty="0">
                <a:solidFill>
                  <a:srgbClr val="FFFFFF"/>
                </a:solidFill>
                <a:latin typeface="Tahoma"/>
                <a:cs typeface="Tahoma"/>
              </a:rPr>
              <a:t>ASCII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Unicode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characters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part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literals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u="sng" spc="-295" dirty="0">
                <a:uFill>
                  <a:solidFill>
                    <a:srgbClr val="FFFFFF"/>
                  </a:solidFill>
                </a:uFill>
              </a:rPr>
              <a:t>Data</a:t>
            </a:r>
            <a:r>
              <a:rPr u="sng" spc="-37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325" dirty="0">
                <a:uFill>
                  <a:solidFill>
                    <a:srgbClr val="FFFFFF"/>
                  </a:solidFill>
                </a:uFill>
              </a:rPr>
              <a:t>Types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046" y="2602090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046" y="3421240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046" y="4240390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046" y="5059540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046" y="5878689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22307" y="2402128"/>
            <a:ext cx="1454150" cy="3789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3BE2EC"/>
                </a:solidFill>
                <a:latin typeface="Tahoma"/>
                <a:cs typeface="Tahoma"/>
              </a:rPr>
              <a:t>Integers</a:t>
            </a:r>
            <a:endParaRPr sz="3200">
              <a:latin typeface="Tahoma"/>
              <a:cs typeface="Tahoma"/>
            </a:endParaRPr>
          </a:p>
          <a:p>
            <a:pPr marL="12700" marR="102235">
              <a:lnSpc>
                <a:spcPts val="6450"/>
              </a:lnSpc>
              <a:spcBef>
                <a:spcPts val="450"/>
              </a:spcBef>
            </a:pPr>
            <a:r>
              <a:rPr sz="3200" spc="-10" dirty="0">
                <a:solidFill>
                  <a:srgbClr val="3BE2EC"/>
                </a:solidFill>
                <a:latin typeface="Tahoma"/>
                <a:cs typeface="Tahoma"/>
              </a:rPr>
              <a:t>String Float </a:t>
            </a:r>
            <a:r>
              <a:rPr sz="3200" spc="-114" dirty="0">
                <a:solidFill>
                  <a:srgbClr val="3BE2EC"/>
                </a:solidFill>
                <a:latin typeface="Tahoma"/>
                <a:cs typeface="Tahoma"/>
              </a:rPr>
              <a:t>Boolean </a:t>
            </a:r>
            <a:r>
              <a:rPr sz="3200" spc="-20" dirty="0">
                <a:solidFill>
                  <a:srgbClr val="3BE2EC"/>
                </a:solidFill>
                <a:latin typeface="Tahoma"/>
                <a:cs typeface="Tahoma"/>
              </a:rPr>
              <a:t>None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9680" y="2661993"/>
            <a:ext cx="4610099" cy="27622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2661993"/>
            <a:ext cx="5562599" cy="2762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u="sng" spc="-295" dirty="0">
                <a:uFill>
                  <a:solidFill>
                    <a:srgbClr val="FFFFFF"/>
                  </a:solidFill>
                </a:uFill>
              </a:rPr>
              <a:t>Data</a:t>
            </a:r>
            <a:r>
              <a:rPr u="sng" spc="-37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325" dirty="0">
                <a:uFill>
                  <a:solidFill>
                    <a:srgbClr val="FFFFFF"/>
                  </a:solidFill>
                </a:uFill>
              </a:rPr>
              <a:t>Types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6CAB1-5CFC-2EE1-09C3-AE7B7D8D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E577F44-D036-B8C6-9D00-0A04CBA3E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u="sng" spc="-90" dirty="0">
                <a:uFill>
                  <a:solidFill>
                    <a:srgbClr val="FFFFFF"/>
                  </a:solidFill>
                </a:uFill>
              </a:rPr>
              <a:t>Variables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7EE1427-C945-E4E9-D02B-F8D351ED22AB}"/>
              </a:ext>
            </a:extLst>
          </p:cNvPr>
          <p:cNvSpPr txBox="1"/>
          <p:nvPr/>
        </p:nvSpPr>
        <p:spPr>
          <a:xfrm>
            <a:off x="1043747" y="2332994"/>
            <a:ext cx="11654790" cy="3891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ahoma"/>
                <a:cs typeface="Tahoma"/>
              </a:rPr>
              <a:t>variable</a:t>
            </a:r>
            <a:r>
              <a:rPr sz="36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6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2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r>
              <a:rPr sz="36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ahoma"/>
                <a:cs typeface="Tahoma"/>
              </a:rPr>
              <a:t>given</a:t>
            </a:r>
            <a:r>
              <a:rPr sz="36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6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2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215" dirty="0">
                <a:solidFill>
                  <a:srgbClr val="FFFFFF"/>
                </a:solidFill>
                <a:latin typeface="Tahoma"/>
                <a:cs typeface="Tahoma"/>
              </a:rPr>
              <a:t>memory</a:t>
            </a:r>
            <a:r>
              <a:rPr sz="36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Tahoma"/>
                <a:cs typeface="Tahoma"/>
              </a:rPr>
              <a:t>location</a:t>
            </a:r>
            <a:r>
              <a:rPr sz="36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6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2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6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Tahoma"/>
                <a:cs typeface="Tahoma"/>
              </a:rPr>
              <a:t>program.</a:t>
            </a:r>
            <a:endParaRPr sz="3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45"/>
              </a:spcBef>
            </a:pPr>
            <a:endParaRPr sz="3600" dirty="0">
              <a:latin typeface="Tahoma"/>
              <a:cs typeface="Tahoma"/>
            </a:endParaRPr>
          </a:p>
          <a:p>
            <a:pPr marL="12700" marR="7804784">
              <a:lnSpc>
                <a:spcPct val="147600"/>
              </a:lnSpc>
            </a:pPr>
            <a:r>
              <a:rPr sz="3600" spc="100" dirty="0">
                <a:solidFill>
                  <a:srgbClr val="FFFFFF"/>
                </a:solidFill>
                <a:latin typeface="Trebuchet MS"/>
                <a:cs typeface="Trebuchet MS"/>
              </a:rPr>
              <a:t>name</a:t>
            </a:r>
            <a:r>
              <a:rPr sz="36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36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204" dirty="0">
                <a:solidFill>
                  <a:srgbClr val="32BD15"/>
                </a:solidFill>
                <a:latin typeface="Trebuchet MS"/>
                <a:cs typeface="Trebuchet MS"/>
              </a:rPr>
              <a:t>"</a:t>
            </a:r>
            <a:r>
              <a:rPr lang="en-US" sz="3600" spc="204" dirty="0">
                <a:solidFill>
                  <a:srgbClr val="32BD15"/>
                </a:solidFill>
                <a:latin typeface="Trebuchet MS"/>
                <a:cs typeface="Trebuchet MS"/>
              </a:rPr>
              <a:t>Sushil</a:t>
            </a:r>
            <a:r>
              <a:rPr sz="3600" spc="204" dirty="0">
                <a:solidFill>
                  <a:srgbClr val="32BD15"/>
                </a:solidFill>
                <a:latin typeface="Trebuchet MS"/>
                <a:cs typeface="Trebuchet MS"/>
              </a:rPr>
              <a:t>" </a:t>
            </a:r>
            <a:r>
              <a:rPr sz="3600" spc="200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sz="36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36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285" dirty="0">
                <a:solidFill>
                  <a:srgbClr val="FFDF52"/>
                </a:solidFill>
                <a:latin typeface="Trebuchet MS"/>
                <a:cs typeface="Trebuchet MS"/>
              </a:rPr>
              <a:t>2</a:t>
            </a:r>
            <a:r>
              <a:rPr lang="en-US" sz="3600" spc="285" dirty="0">
                <a:solidFill>
                  <a:srgbClr val="FFDF52"/>
                </a:solidFill>
                <a:latin typeface="Trebuchet MS"/>
                <a:cs typeface="Trebuchet MS"/>
              </a:rPr>
              <a:t>0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price</a:t>
            </a:r>
            <a:r>
              <a:rPr sz="3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3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160" dirty="0">
                <a:solidFill>
                  <a:srgbClr val="FFDF52"/>
                </a:solidFill>
                <a:latin typeface="Trebuchet MS"/>
                <a:cs typeface="Trebuchet MS"/>
              </a:rPr>
              <a:t>25.99</a:t>
            </a:r>
            <a:endParaRPr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9598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13" y="995045"/>
            <a:ext cx="709198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sz="4400" u="sng" spc="-90" dirty="0">
                <a:uFill>
                  <a:solidFill>
                    <a:srgbClr val="FFFFFF"/>
                  </a:solidFill>
                </a:uFill>
              </a:rPr>
              <a:t>Variables</a:t>
            </a:r>
            <a:r>
              <a:rPr lang="en-US" sz="4400" u="sng" spc="-90" dirty="0">
                <a:uFill>
                  <a:solidFill>
                    <a:srgbClr val="FFFFFF"/>
                  </a:solidFill>
                </a:uFill>
              </a:rPr>
              <a:t> Declare in C</a:t>
            </a:r>
            <a:endParaRPr sz="4400" u="sng" spc="-90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9000" y="1684977"/>
            <a:ext cx="11834053" cy="302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45"/>
              </a:spcBef>
            </a:pPr>
            <a:endParaRPr sz="3600" dirty="0">
              <a:latin typeface="Tahoma"/>
              <a:cs typeface="Tahoma"/>
            </a:endParaRPr>
          </a:p>
          <a:p>
            <a:pPr marL="12700" marR="7804784">
              <a:lnSpc>
                <a:spcPct val="147600"/>
              </a:lnSpc>
            </a:pPr>
            <a:r>
              <a:rPr sz="3600" spc="100" dirty="0">
                <a:solidFill>
                  <a:srgbClr val="FFFFFF"/>
                </a:solidFill>
                <a:latin typeface="Trebuchet MS"/>
                <a:cs typeface="Trebuchet MS"/>
              </a:rPr>
              <a:t>name</a:t>
            </a:r>
            <a:r>
              <a:rPr sz="36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36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204" dirty="0">
                <a:solidFill>
                  <a:srgbClr val="32BD15"/>
                </a:solidFill>
                <a:latin typeface="Trebuchet MS"/>
                <a:cs typeface="Trebuchet MS"/>
              </a:rPr>
              <a:t>"</a:t>
            </a:r>
            <a:r>
              <a:rPr lang="en-US" sz="3600" spc="204" dirty="0">
                <a:solidFill>
                  <a:srgbClr val="32BD15"/>
                </a:solidFill>
                <a:latin typeface="Trebuchet MS"/>
                <a:cs typeface="Trebuchet MS"/>
              </a:rPr>
              <a:t>Sushil</a:t>
            </a:r>
            <a:r>
              <a:rPr sz="3600" spc="204" dirty="0">
                <a:solidFill>
                  <a:srgbClr val="32BD15"/>
                </a:solidFill>
                <a:latin typeface="Trebuchet MS"/>
                <a:cs typeface="Trebuchet MS"/>
              </a:rPr>
              <a:t>"</a:t>
            </a:r>
            <a:r>
              <a:rPr lang="en-US" sz="3600" spc="204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r>
              <a:rPr sz="36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36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285" dirty="0">
                <a:solidFill>
                  <a:srgbClr val="FFDF52"/>
                </a:solidFill>
                <a:latin typeface="Trebuchet MS"/>
                <a:cs typeface="Trebuchet MS"/>
              </a:rPr>
              <a:t>2</a:t>
            </a:r>
            <a:r>
              <a:rPr lang="en-US" sz="3600" spc="285" dirty="0">
                <a:solidFill>
                  <a:srgbClr val="FFDF52"/>
                </a:solidFill>
                <a:latin typeface="Trebuchet MS"/>
                <a:cs typeface="Trebuchet MS"/>
              </a:rPr>
              <a:t>0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price</a:t>
            </a:r>
            <a:r>
              <a:rPr sz="3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3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160" dirty="0">
                <a:solidFill>
                  <a:srgbClr val="FFDF52"/>
                </a:solidFill>
                <a:latin typeface="Trebuchet MS"/>
                <a:cs typeface="Trebuchet MS"/>
              </a:rPr>
              <a:t>25.99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553C3D4-FADF-4DE4-DAE4-E00760522253}"/>
              </a:ext>
            </a:extLst>
          </p:cNvPr>
          <p:cNvSpPr txBox="1">
            <a:spLocks/>
          </p:cNvSpPr>
          <p:nvPr/>
        </p:nvSpPr>
        <p:spPr>
          <a:xfrm>
            <a:off x="10820400" y="974088"/>
            <a:ext cx="709198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59690">
              <a:spcBef>
                <a:spcPts val="100"/>
              </a:spcBef>
            </a:pPr>
            <a:r>
              <a:rPr lang="en-US" sz="4400" u="sng" spc="-90" dirty="0">
                <a:uFill>
                  <a:solidFill>
                    <a:srgbClr val="FFFFFF"/>
                  </a:solidFill>
                </a:uFill>
              </a:rPr>
              <a:t>Variables Declare in Python</a:t>
            </a:r>
          </a:p>
        </p:txBody>
      </p: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F5D740D-70F9-1623-D974-78F5DB126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12877" r="7595" b="10093"/>
          <a:stretch>
            <a:fillRect/>
          </a:stretch>
        </p:blipFill>
        <p:spPr>
          <a:xfrm>
            <a:off x="685801" y="2120786"/>
            <a:ext cx="9006476" cy="5537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u="sng" spc="-120" dirty="0">
                <a:uFill>
                  <a:solidFill>
                    <a:srgbClr val="FFFFFF"/>
                  </a:solidFill>
                </a:uFill>
              </a:rPr>
              <a:t>Rules</a:t>
            </a:r>
            <a:r>
              <a:rPr u="sng" spc="-35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for</a:t>
            </a:r>
            <a:r>
              <a:rPr u="sng" spc="-3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Identifiers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564324"/>
            <a:ext cx="12896847" cy="22002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u="sng" spc="-190" dirty="0">
                <a:uFill>
                  <a:solidFill>
                    <a:srgbClr val="FFFFFF"/>
                  </a:solidFill>
                </a:uFill>
              </a:rPr>
              <a:t>Keywords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150798"/>
            <a:ext cx="8801099" cy="4676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2115050"/>
            <a:ext cx="6774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Keywords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reserved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words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python.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3580562"/>
            <a:ext cx="3639820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-80" dirty="0">
                <a:solidFill>
                  <a:srgbClr val="FFFFFF"/>
                </a:solidFill>
                <a:latin typeface="Tahoma"/>
                <a:cs typeface="Tahoma"/>
              </a:rPr>
              <a:t>*False</a:t>
            </a:r>
            <a:r>
              <a:rPr sz="2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sz="2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-13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2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Tahoma"/>
                <a:cs typeface="Tahoma"/>
              </a:rPr>
              <a:t>uppercase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u="sng" spc="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Print</a:t>
            </a:r>
            <a:r>
              <a:rPr u="sng" spc="-3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315" dirty="0">
                <a:uFill>
                  <a:solidFill>
                    <a:srgbClr val="FFFFFF"/>
                  </a:solidFill>
                </a:uFill>
              </a:rPr>
              <a:t>Sum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576830"/>
            <a:ext cx="15976600" cy="4693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spc="-55" dirty="0">
                <a:solidFill>
                  <a:srgbClr val="3BE2EC"/>
                </a:solidFill>
                <a:latin typeface="Tahoma"/>
                <a:cs typeface="Tahoma"/>
              </a:rPr>
              <a:t>input(</a:t>
            </a:r>
            <a:r>
              <a:rPr lang="en-US" sz="4000" spc="-204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lang="en-US" sz="4000" spc="-180" dirty="0">
                <a:solidFill>
                  <a:srgbClr val="3BE2EC"/>
                </a:solidFill>
                <a:latin typeface="Tahoma"/>
                <a:cs typeface="Tahoma"/>
              </a:rPr>
              <a:t>)</a:t>
            </a:r>
            <a:r>
              <a:rPr lang="en-US" sz="4000" spc="-20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lang="en-US" sz="4000" spc="-90" dirty="0">
                <a:solidFill>
                  <a:srgbClr val="FFFFFF"/>
                </a:solidFill>
                <a:latin typeface="Tahoma"/>
                <a:cs typeface="Tahoma"/>
              </a:rPr>
              <a:t>statement</a:t>
            </a:r>
            <a:r>
              <a:rPr lang="en-US" sz="40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40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lang="en-US" sz="40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4000" spc="-10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lang="en-US" sz="40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40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lang="en-US" sz="40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4000" spc="-100" dirty="0">
                <a:solidFill>
                  <a:srgbClr val="FFFFFF"/>
                </a:solidFill>
                <a:latin typeface="Tahoma"/>
                <a:cs typeface="Tahoma"/>
              </a:rPr>
              <a:t>accept</a:t>
            </a:r>
            <a:r>
              <a:rPr lang="en-US" sz="40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4000" spc="-85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lang="en-US" sz="40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4000" spc="-55" dirty="0">
                <a:solidFill>
                  <a:srgbClr val="FFFFFF"/>
                </a:solidFill>
                <a:latin typeface="Tahoma"/>
                <a:cs typeface="Tahoma"/>
              </a:rPr>
              <a:t>(using</a:t>
            </a:r>
            <a:r>
              <a:rPr lang="en-US" sz="40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4000" spc="-120" dirty="0">
                <a:solidFill>
                  <a:srgbClr val="FFFFFF"/>
                </a:solidFill>
                <a:latin typeface="Tahoma"/>
                <a:cs typeface="Tahoma"/>
              </a:rPr>
              <a:t>keyboard)</a:t>
            </a:r>
            <a:r>
              <a:rPr lang="en-US" sz="40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4000" spc="-9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lang="en-US" sz="40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4000" spc="-2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endParaRPr lang="en-US" sz="4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4000" b="1" spc="-110" dirty="0">
                <a:solidFill>
                  <a:srgbClr val="17D9FF"/>
                </a:solidFill>
                <a:latin typeface="Arial"/>
                <a:cs typeface="Arial"/>
              </a:rPr>
              <a:t>input</a:t>
            </a:r>
            <a:r>
              <a:rPr lang="en-US" sz="4000" b="1" spc="-1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4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b="1" spc="-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lang="en-US" sz="40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z="4000" b="1" spc="-10" dirty="0">
                <a:solidFill>
                  <a:srgbClr val="32BD15"/>
                </a:solidFill>
                <a:latin typeface="Arial"/>
                <a:cs typeface="Arial"/>
              </a:rPr>
              <a:t>#result</a:t>
            </a:r>
            <a:r>
              <a:rPr lang="en-US" sz="4000" b="1" spc="-15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lang="en-US" sz="4000" b="1" spc="-45" dirty="0">
                <a:solidFill>
                  <a:srgbClr val="32BD15"/>
                </a:solidFill>
                <a:latin typeface="Arial"/>
                <a:cs typeface="Arial"/>
              </a:rPr>
              <a:t>for</a:t>
            </a:r>
            <a:r>
              <a:rPr lang="en-US" sz="4000" b="1" spc="-14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lang="en-US" sz="4000" b="1" spc="-105" dirty="0">
                <a:solidFill>
                  <a:srgbClr val="32BD15"/>
                </a:solidFill>
                <a:latin typeface="Arial"/>
                <a:cs typeface="Arial"/>
              </a:rPr>
              <a:t>input(</a:t>
            </a:r>
            <a:r>
              <a:rPr lang="en-US" sz="4000" b="1" spc="-14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lang="en-US" sz="4000" b="1" spc="-210" dirty="0">
                <a:solidFill>
                  <a:srgbClr val="32BD15"/>
                </a:solidFill>
                <a:latin typeface="Arial"/>
                <a:cs typeface="Arial"/>
              </a:rPr>
              <a:t>)</a:t>
            </a:r>
            <a:r>
              <a:rPr lang="en-US" sz="4000" b="1" spc="-14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lang="en-US" sz="4000" b="1" spc="-240" dirty="0">
                <a:solidFill>
                  <a:srgbClr val="32BD15"/>
                </a:solidFill>
                <a:latin typeface="Arial"/>
                <a:cs typeface="Arial"/>
              </a:rPr>
              <a:t>is</a:t>
            </a:r>
            <a:r>
              <a:rPr lang="en-US" sz="4000" b="1" spc="-14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lang="en-US" sz="4000" b="1" spc="-204" dirty="0">
                <a:solidFill>
                  <a:srgbClr val="32BD15"/>
                </a:solidFill>
                <a:latin typeface="Arial"/>
                <a:cs typeface="Arial"/>
              </a:rPr>
              <a:t>always</a:t>
            </a:r>
            <a:r>
              <a:rPr lang="en-US" sz="4000" b="1" spc="-140" dirty="0">
                <a:solidFill>
                  <a:srgbClr val="32BD15"/>
                </a:solidFill>
                <a:latin typeface="Arial"/>
                <a:cs typeface="Arial"/>
              </a:rPr>
              <a:t> a </a:t>
            </a:r>
            <a:r>
              <a:rPr lang="en-US" sz="4000" b="1" spc="-25" dirty="0">
                <a:solidFill>
                  <a:srgbClr val="32BD15"/>
                </a:solidFill>
                <a:latin typeface="Arial"/>
                <a:cs typeface="Arial"/>
              </a:rPr>
              <a:t>str</a:t>
            </a:r>
            <a:endParaRPr lang="en-US"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</a:br>
            <a:endParaRPr lang="en-US" sz="3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Example:</a:t>
            </a:r>
            <a:b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name= input(“Enter Your Name”)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print(name)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9579" y="1844136"/>
            <a:ext cx="5801995" cy="24130"/>
          </a:xfrm>
          <a:custGeom>
            <a:avLst/>
            <a:gdLst/>
            <a:ahLst/>
            <a:cxnLst/>
            <a:rect l="l" t="t" r="r" b="b"/>
            <a:pathLst>
              <a:path w="5801995" h="24130">
                <a:moveTo>
                  <a:pt x="0" y="23618"/>
                </a:moveTo>
                <a:lnTo>
                  <a:pt x="5801892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pc="-275" dirty="0">
                <a:solidFill>
                  <a:schemeClr val="bg1"/>
                </a:solidFill>
              </a:rPr>
              <a:t>Input</a:t>
            </a:r>
            <a:r>
              <a:rPr lang="en-US" spc="-275" dirty="0"/>
              <a:t> in Python</a:t>
            </a:r>
            <a:endParaRPr spc="-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198" y="995044"/>
            <a:ext cx="38950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130" dirty="0">
                <a:uFill>
                  <a:solidFill>
                    <a:srgbClr val="FFFFFF"/>
                  </a:solidFill>
                </a:uFill>
              </a:rPr>
              <a:t>Programming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5937" y="2545699"/>
            <a:ext cx="3258603" cy="27430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02056" y="2887125"/>
            <a:ext cx="2066167" cy="20570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610304" y="3849415"/>
            <a:ext cx="1630045" cy="152400"/>
            <a:chOff x="4610304" y="3849415"/>
            <a:chExt cx="1630045" cy="152400"/>
          </a:xfrm>
        </p:grpSpPr>
        <p:sp>
          <p:nvSpPr>
            <p:cNvPr id="6" name="object 6"/>
            <p:cNvSpPr/>
            <p:nvPr/>
          </p:nvSpPr>
          <p:spPr>
            <a:xfrm>
              <a:off x="4629354" y="3905207"/>
              <a:ext cx="1591945" cy="21590"/>
            </a:xfrm>
            <a:custGeom>
              <a:avLst/>
              <a:gdLst/>
              <a:ahLst/>
              <a:cxnLst/>
              <a:rect l="l" t="t" r="r" b="b"/>
              <a:pathLst>
                <a:path w="1591945" h="21589">
                  <a:moveTo>
                    <a:pt x="1591765" y="0"/>
                  </a:moveTo>
                  <a:lnTo>
                    <a:pt x="0" y="21429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9354" y="3868465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70" h="114300">
                  <a:moveTo>
                    <a:pt x="76962" y="114289"/>
                  </a:moveTo>
                  <a:lnTo>
                    <a:pt x="0" y="58170"/>
                  </a:lnTo>
                  <a:lnTo>
                    <a:pt x="75423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910941" y="3879307"/>
            <a:ext cx="1630045" cy="152400"/>
            <a:chOff x="8910941" y="3879307"/>
            <a:chExt cx="1630045" cy="152400"/>
          </a:xfrm>
        </p:grpSpPr>
        <p:sp>
          <p:nvSpPr>
            <p:cNvPr id="9" name="object 9"/>
            <p:cNvSpPr/>
            <p:nvPr/>
          </p:nvSpPr>
          <p:spPr>
            <a:xfrm>
              <a:off x="8929991" y="3935098"/>
              <a:ext cx="1591945" cy="21590"/>
            </a:xfrm>
            <a:custGeom>
              <a:avLst/>
              <a:gdLst/>
              <a:ahLst/>
              <a:cxnLst/>
              <a:rect l="l" t="t" r="r" b="b"/>
              <a:pathLst>
                <a:path w="1591945" h="21589">
                  <a:moveTo>
                    <a:pt x="1591765" y="0"/>
                  </a:moveTo>
                  <a:lnTo>
                    <a:pt x="0" y="21429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29991" y="3898357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70" h="114300">
                  <a:moveTo>
                    <a:pt x="76962" y="114289"/>
                  </a:moveTo>
                  <a:lnTo>
                    <a:pt x="0" y="58170"/>
                  </a:lnTo>
                  <a:lnTo>
                    <a:pt x="75423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08363" y="5644900"/>
            <a:ext cx="1456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86088" y="5644900"/>
            <a:ext cx="8388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56462" y="3410446"/>
            <a:ext cx="3507104" cy="1361440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4"/>
              </a:spcBef>
            </a:pPr>
            <a:r>
              <a:rPr sz="3200" spc="-10" dirty="0">
                <a:solidFill>
                  <a:srgbClr val="FFDF52"/>
                </a:solidFill>
                <a:latin typeface="Tahoma"/>
                <a:cs typeface="Tahoma"/>
              </a:rPr>
              <a:t>Translator</a:t>
            </a:r>
            <a:endParaRPr sz="3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sz="2800" spc="-105" dirty="0">
                <a:solidFill>
                  <a:srgbClr val="FFFFFF"/>
                </a:solidFill>
                <a:latin typeface="Tahoma"/>
                <a:cs typeface="Tahoma"/>
              </a:rPr>
              <a:t>(Compiler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23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Tahoma"/>
                <a:cs typeface="Tahoma"/>
              </a:rPr>
              <a:t>Interpreter)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4FD20-53DE-B9EC-DAB7-0E40BF495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AB5B1F0-A94B-C85F-2FE5-10E86756866B}"/>
              </a:ext>
            </a:extLst>
          </p:cNvPr>
          <p:cNvSpPr txBox="1"/>
          <p:nvPr/>
        </p:nvSpPr>
        <p:spPr>
          <a:xfrm>
            <a:off x="1016000" y="2825750"/>
            <a:ext cx="4764405" cy="452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2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sz="36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04" dirty="0">
                <a:solidFill>
                  <a:srgbClr val="32BD15"/>
                </a:solidFill>
                <a:latin typeface="Arial"/>
                <a:cs typeface="Arial"/>
              </a:rPr>
              <a:t>Single</a:t>
            </a:r>
            <a:r>
              <a:rPr sz="3600" b="1" spc="-12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600" b="1" spc="-185" dirty="0">
                <a:solidFill>
                  <a:srgbClr val="32BD15"/>
                </a:solidFill>
                <a:latin typeface="Arial"/>
                <a:cs typeface="Arial"/>
              </a:rPr>
              <a:t>Line</a:t>
            </a:r>
            <a:r>
              <a:rPr sz="3600" b="1" spc="-12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600" b="1" spc="-80" dirty="0">
                <a:solidFill>
                  <a:srgbClr val="32BD15"/>
                </a:solidFill>
                <a:latin typeface="Arial"/>
                <a:cs typeface="Arial"/>
              </a:rPr>
              <a:t>Comment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90"/>
              </a:spcBef>
            </a:pP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"""</a:t>
            </a:r>
            <a:endParaRPr sz="3600">
              <a:latin typeface="Arial"/>
              <a:cs typeface="Arial"/>
            </a:endParaRPr>
          </a:p>
          <a:p>
            <a:pPr marL="12700" marR="2703830" algn="just">
              <a:lnSpc>
                <a:spcPct val="144100"/>
              </a:lnSpc>
            </a:pPr>
            <a:r>
              <a:rPr sz="3600" b="1" dirty="0">
                <a:solidFill>
                  <a:srgbClr val="32BD15"/>
                </a:solidFill>
                <a:latin typeface="Arial"/>
                <a:cs typeface="Arial"/>
              </a:rPr>
              <a:t>Multi</a:t>
            </a:r>
            <a:r>
              <a:rPr sz="3600" b="1" spc="-14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600" b="1" spc="-165" dirty="0">
                <a:solidFill>
                  <a:srgbClr val="32BD15"/>
                </a:solidFill>
                <a:latin typeface="Arial"/>
                <a:cs typeface="Arial"/>
              </a:rPr>
              <a:t>Line </a:t>
            </a:r>
            <a:r>
              <a:rPr sz="3600" b="1" spc="-90" dirty="0">
                <a:solidFill>
                  <a:srgbClr val="32BD15"/>
                </a:solidFill>
                <a:latin typeface="Arial"/>
                <a:cs typeface="Arial"/>
              </a:rPr>
              <a:t>Comment 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"""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6B6EA5C-35D8-14A1-3DA3-A5C2CEDC3B80}"/>
              </a:ext>
            </a:extLst>
          </p:cNvPr>
          <p:cNvSpPr/>
          <p:nvPr/>
        </p:nvSpPr>
        <p:spPr>
          <a:xfrm>
            <a:off x="989579" y="1844136"/>
            <a:ext cx="5801995" cy="24130"/>
          </a:xfrm>
          <a:custGeom>
            <a:avLst/>
            <a:gdLst/>
            <a:ahLst/>
            <a:cxnLst/>
            <a:rect l="l" t="t" r="r" b="b"/>
            <a:pathLst>
              <a:path w="5801995" h="24130">
                <a:moveTo>
                  <a:pt x="0" y="23618"/>
                </a:moveTo>
                <a:lnTo>
                  <a:pt x="5801892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DA2B0F1-FFE0-1552-D9C1-69551C5CBE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Comments</a:t>
            </a:r>
            <a:r>
              <a:rPr spc="-340" dirty="0"/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335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72570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603" y="3643321"/>
            <a:ext cx="142875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603" y="5205421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603" y="6767521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603" y="8329621"/>
            <a:ext cx="142875" cy="1428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u="sng" spc="-305" dirty="0">
                <a:uFill>
                  <a:solidFill>
                    <a:srgbClr val="FFFFFF"/>
                  </a:solidFill>
                </a:uFill>
              </a:rPr>
              <a:t>Types</a:t>
            </a:r>
            <a:r>
              <a:rPr u="sng" spc="-35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u="sng" spc="-3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Operators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6000" y="2043949"/>
            <a:ext cx="13011785" cy="659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operator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symbol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performs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certain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ahoma"/>
                <a:cs typeface="Tahoma"/>
              </a:rPr>
              <a:t>operation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operands.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15"/>
              </a:spcBef>
            </a:pPr>
            <a:endParaRPr sz="3200">
              <a:latin typeface="Tahoma"/>
              <a:cs typeface="Tahoma"/>
            </a:endParaRPr>
          </a:p>
          <a:p>
            <a:pPr marL="387985">
              <a:lnSpc>
                <a:spcPct val="100000"/>
              </a:lnSpc>
            </a:pP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Arithmetic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Operators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3BE2EC"/>
                </a:solidFill>
                <a:latin typeface="Tahoma"/>
                <a:cs typeface="Tahoma"/>
              </a:rPr>
              <a:t>(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000" dirty="0">
                <a:solidFill>
                  <a:srgbClr val="3BE2EC"/>
                </a:solidFill>
                <a:latin typeface="Tahoma"/>
                <a:cs typeface="Tahoma"/>
              </a:rPr>
              <a:t>+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04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3BE2EC"/>
                </a:solidFill>
                <a:latin typeface="Tahoma"/>
                <a:cs typeface="Tahoma"/>
              </a:rPr>
              <a:t>-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3BE2EC"/>
                </a:solidFill>
                <a:latin typeface="Tahoma"/>
                <a:cs typeface="Tahoma"/>
              </a:rPr>
              <a:t>*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45" dirty="0">
                <a:solidFill>
                  <a:srgbClr val="3BE2EC"/>
                </a:solidFill>
                <a:latin typeface="Tahoma"/>
                <a:cs typeface="Tahoma"/>
              </a:rPr>
              <a:t>/</a:t>
            </a:r>
            <a:r>
              <a:rPr sz="3200" spc="-204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25" dirty="0">
                <a:solidFill>
                  <a:srgbClr val="3BE2EC"/>
                </a:solidFill>
                <a:latin typeface="Tahoma"/>
                <a:cs typeface="Tahoma"/>
              </a:rPr>
              <a:t>%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25" dirty="0">
                <a:solidFill>
                  <a:srgbClr val="3BE2EC"/>
                </a:solidFill>
                <a:latin typeface="Tahoma"/>
                <a:cs typeface="Tahoma"/>
              </a:rPr>
              <a:t>**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3BE2EC"/>
                </a:solidFill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  <a:p>
            <a:pPr marL="387985" marR="3132455">
              <a:lnSpc>
                <a:spcPct val="320300"/>
              </a:lnSpc>
              <a:tabLst>
                <a:tab pos="8925560" algn="l"/>
              </a:tabLst>
            </a:pP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Relational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Comparison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Operators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3BE2EC"/>
                </a:solidFill>
                <a:latin typeface="Tahoma"/>
                <a:cs typeface="Tahoma"/>
              </a:rPr>
              <a:t>(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075" dirty="0">
                <a:solidFill>
                  <a:srgbClr val="3BE2EC"/>
                </a:solidFill>
                <a:latin typeface="Tahoma"/>
                <a:cs typeface="Tahoma"/>
              </a:rPr>
              <a:t>==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650" dirty="0">
                <a:solidFill>
                  <a:srgbClr val="3BE2EC"/>
                </a:solidFill>
                <a:latin typeface="Tahoma"/>
                <a:cs typeface="Tahoma"/>
              </a:rPr>
              <a:t>!=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815" dirty="0">
                <a:solidFill>
                  <a:srgbClr val="3BE2EC"/>
                </a:solidFill>
                <a:latin typeface="Tahoma"/>
                <a:cs typeface="Tahoma"/>
              </a:rPr>
              <a:t>&gt;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04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815" dirty="0">
                <a:solidFill>
                  <a:srgbClr val="3BE2EC"/>
                </a:solidFill>
                <a:latin typeface="Tahoma"/>
                <a:cs typeface="Tahoma"/>
              </a:rPr>
              <a:t>&lt;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944" dirty="0">
                <a:solidFill>
                  <a:srgbClr val="3BE2EC"/>
                </a:solidFill>
                <a:latin typeface="Tahoma"/>
                <a:cs typeface="Tahoma"/>
              </a:rPr>
              <a:t>&gt;=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944" dirty="0">
                <a:solidFill>
                  <a:srgbClr val="3BE2EC"/>
                </a:solidFill>
                <a:latin typeface="Tahoma"/>
                <a:cs typeface="Tahoma"/>
              </a:rPr>
              <a:t>&lt;=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3BE2EC"/>
                </a:solidFill>
                <a:latin typeface="Tahoma"/>
                <a:cs typeface="Tahoma"/>
              </a:rPr>
              <a:t>) </a:t>
            </a:r>
            <a:r>
              <a:rPr sz="3200" spc="-80" dirty="0">
                <a:solidFill>
                  <a:srgbClr val="FFFFFF"/>
                </a:solidFill>
                <a:latin typeface="Tahoma"/>
                <a:cs typeface="Tahoma"/>
              </a:rPr>
              <a:t>Assignment</a:t>
            </a:r>
            <a:r>
              <a:rPr sz="32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Operators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3BE2EC"/>
                </a:solidFill>
                <a:latin typeface="Tahoma"/>
                <a:cs typeface="Tahoma"/>
              </a:rPr>
              <a:t>(</a:t>
            </a:r>
            <a:r>
              <a:rPr sz="3200" spc="-215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070" dirty="0">
                <a:solidFill>
                  <a:srgbClr val="3BE2EC"/>
                </a:solidFill>
                <a:latin typeface="Tahoma"/>
                <a:cs typeface="Tahoma"/>
              </a:rPr>
              <a:t>=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765" dirty="0">
                <a:solidFill>
                  <a:srgbClr val="3BE2EC"/>
                </a:solidFill>
                <a:latin typeface="Tahoma"/>
                <a:cs typeface="Tahoma"/>
              </a:rPr>
              <a:t>+=,</a:t>
            </a:r>
            <a:r>
              <a:rPr sz="3200" spc="-215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3BE2EC"/>
                </a:solidFill>
                <a:latin typeface="Tahoma"/>
                <a:cs typeface="Tahoma"/>
              </a:rPr>
              <a:t>-</a:t>
            </a:r>
            <a:r>
              <a:rPr sz="3200" spc="-1070" dirty="0">
                <a:solidFill>
                  <a:srgbClr val="3BE2EC"/>
                </a:solidFill>
                <a:latin typeface="Tahoma"/>
                <a:cs typeface="Tahoma"/>
              </a:rPr>
              <a:t>=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600" dirty="0">
                <a:solidFill>
                  <a:srgbClr val="3BE2EC"/>
                </a:solidFill>
                <a:latin typeface="Tahoma"/>
                <a:cs typeface="Tahoma"/>
              </a:rPr>
              <a:t>*=</a:t>
            </a:r>
            <a:r>
              <a:rPr sz="3200" spc="-215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660" dirty="0">
                <a:solidFill>
                  <a:srgbClr val="3BE2EC"/>
                </a:solidFill>
                <a:latin typeface="Tahoma"/>
                <a:cs typeface="Tahoma"/>
              </a:rPr>
              <a:t>/=</a:t>
            </a:r>
            <a:r>
              <a:rPr sz="3200" spc="-215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600" dirty="0">
                <a:solidFill>
                  <a:srgbClr val="3BE2EC"/>
                </a:solidFill>
                <a:latin typeface="Tahoma"/>
                <a:cs typeface="Tahoma"/>
              </a:rPr>
              <a:t>%=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15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470" dirty="0">
                <a:solidFill>
                  <a:srgbClr val="3BE2EC"/>
                </a:solidFill>
                <a:latin typeface="Tahoma"/>
                <a:cs typeface="Tahoma"/>
              </a:rPr>
              <a:t>**=</a:t>
            </a:r>
            <a:r>
              <a:rPr sz="3200" dirty="0">
                <a:solidFill>
                  <a:srgbClr val="3BE2EC"/>
                </a:solidFill>
                <a:latin typeface="Tahoma"/>
                <a:cs typeface="Tahoma"/>
              </a:rPr>
              <a:t>	</a:t>
            </a:r>
            <a:r>
              <a:rPr sz="3200" spc="-50" dirty="0">
                <a:solidFill>
                  <a:srgbClr val="3BE2EC"/>
                </a:solidFill>
                <a:latin typeface="Tahoma"/>
                <a:cs typeface="Tahoma"/>
              </a:rPr>
              <a:t>)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Logical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Operators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3BE2EC"/>
                </a:solidFill>
                <a:latin typeface="Tahoma"/>
                <a:cs typeface="Tahoma"/>
              </a:rPr>
              <a:t>(</a:t>
            </a:r>
            <a:r>
              <a:rPr sz="3200" spc="-204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3BE2EC"/>
                </a:solidFill>
                <a:latin typeface="Tahoma"/>
                <a:cs typeface="Tahoma"/>
              </a:rPr>
              <a:t>not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04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3BE2EC"/>
                </a:solidFill>
                <a:latin typeface="Tahoma"/>
                <a:cs typeface="Tahoma"/>
              </a:rPr>
              <a:t>and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20" dirty="0">
                <a:solidFill>
                  <a:srgbClr val="3BE2EC"/>
                </a:solidFill>
                <a:latin typeface="Tahoma"/>
                <a:cs typeface="Tahoma"/>
              </a:rPr>
              <a:t>,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3BE2EC"/>
                </a:solidFill>
                <a:latin typeface="Tahoma"/>
                <a:cs typeface="Tahoma"/>
              </a:rPr>
              <a:t>or</a:t>
            </a:r>
            <a:r>
              <a:rPr sz="3200" spc="-204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3BE2EC"/>
                </a:solidFill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u="heavy" spc="-3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Type</a:t>
            </a:r>
            <a:r>
              <a:rPr u="heavy" spc="-3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125" dirty="0">
                <a:uFill>
                  <a:solidFill>
                    <a:srgbClr val="FFFFFF"/>
                  </a:solidFill>
                </a:uFill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603" y="2831985"/>
            <a:ext cx="2488565" cy="488188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36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6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95" dirty="0">
                <a:solidFill>
                  <a:srgbClr val="3BE2EC"/>
                </a:solidFill>
                <a:latin typeface="Arial"/>
                <a:cs typeface="Arial"/>
              </a:rPr>
              <a:t>1</a:t>
            </a:r>
            <a:r>
              <a:rPr sz="3600" b="1" spc="9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75" dirty="0">
                <a:solidFill>
                  <a:srgbClr val="3BE2EC"/>
                </a:solidFill>
                <a:latin typeface="Arial"/>
                <a:cs typeface="Arial"/>
              </a:rPr>
              <a:t>2.0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3600" b="1" spc="-254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36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6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36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50"/>
              </a:spcBef>
            </a:pP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b="1" i="1" spc="-10" dirty="0">
                <a:solidFill>
                  <a:srgbClr val="FFFFFF"/>
                </a:solidFill>
                <a:latin typeface="Arial"/>
                <a:cs typeface="Arial"/>
              </a:rPr>
              <a:t>#error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36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6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95" dirty="0">
                <a:solidFill>
                  <a:srgbClr val="3BE2EC"/>
                </a:solidFill>
                <a:latin typeface="Arial"/>
                <a:cs typeface="Arial"/>
              </a:rPr>
              <a:t>1</a:t>
            </a:r>
            <a:r>
              <a:rPr sz="3600" b="1" spc="9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3BE2EC"/>
                </a:solidFill>
                <a:latin typeface="Arial"/>
                <a:cs typeface="Arial"/>
              </a:rPr>
              <a:t>"2"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3600" b="1" spc="-254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36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6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36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9578" y="1844193"/>
            <a:ext cx="3627754" cy="24130"/>
          </a:xfrm>
          <a:custGeom>
            <a:avLst/>
            <a:gdLst/>
            <a:ahLst/>
            <a:cxnLst/>
            <a:rect l="l" t="t" r="r" b="b"/>
            <a:pathLst>
              <a:path w="3627754" h="24130">
                <a:moveTo>
                  <a:pt x="0" y="23503"/>
                </a:moveTo>
                <a:lnTo>
                  <a:pt x="3627717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pc="-380" dirty="0">
                <a:solidFill>
                  <a:srgbClr val="FFFFFF"/>
                </a:solidFill>
              </a:rPr>
              <a:t>Type</a:t>
            </a:r>
            <a:r>
              <a:rPr spc="-355" dirty="0">
                <a:solidFill>
                  <a:srgbClr val="FFFFFF"/>
                </a:solidFill>
              </a:rPr>
              <a:t> </a:t>
            </a:r>
            <a:r>
              <a:rPr spc="-75" dirty="0"/>
              <a:t>Casting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2783071"/>
            <a:ext cx="2488565" cy="213995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36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6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95" dirty="0">
                <a:solidFill>
                  <a:srgbClr val="3BE2EC"/>
                </a:solidFill>
                <a:latin typeface="Arial"/>
                <a:cs typeface="Arial"/>
              </a:rPr>
              <a:t>1</a:t>
            </a:r>
            <a:r>
              <a:rPr sz="3600" b="1" spc="9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3BE2EC"/>
                </a:solidFill>
                <a:latin typeface="Arial"/>
                <a:cs typeface="Arial"/>
              </a:rPr>
              <a:t>"2"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3600" b="1" spc="-2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int(b)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3600" b="1" spc="-254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36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6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36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320062"/>
            <a:ext cx="8505824" cy="7077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89578" y="1844193"/>
            <a:ext cx="3627754" cy="24130"/>
          </a:xfrm>
          <a:custGeom>
            <a:avLst/>
            <a:gdLst/>
            <a:ahLst/>
            <a:cxnLst/>
            <a:rect l="l" t="t" r="r" b="b"/>
            <a:pathLst>
              <a:path w="3627754" h="24130">
                <a:moveTo>
                  <a:pt x="0" y="23503"/>
                </a:moveTo>
                <a:lnTo>
                  <a:pt x="3627717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100"/>
              </a:spcBef>
            </a:pPr>
            <a:r>
              <a:rPr spc="-380" dirty="0">
                <a:solidFill>
                  <a:srgbClr val="FFFFFF"/>
                </a:solidFill>
              </a:rPr>
              <a:t>Type</a:t>
            </a:r>
            <a:r>
              <a:rPr spc="-355" dirty="0">
                <a:solidFill>
                  <a:srgbClr val="FFFFFF"/>
                </a:solidFill>
              </a:rPr>
              <a:t> </a:t>
            </a:r>
            <a:r>
              <a:rPr spc="-75" dirty="0"/>
              <a:t>Casting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9579" y="1844166"/>
            <a:ext cx="4420870" cy="24130"/>
          </a:xfrm>
          <a:custGeom>
            <a:avLst/>
            <a:gdLst/>
            <a:ahLst/>
            <a:cxnLst/>
            <a:rect l="l" t="t" r="r" b="b"/>
            <a:pathLst>
              <a:path w="4420870" h="24130">
                <a:moveTo>
                  <a:pt x="0" y="23558"/>
                </a:moveTo>
                <a:lnTo>
                  <a:pt x="4420414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Input</a:t>
            </a:r>
            <a:r>
              <a:rPr spc="-325" dirty="0"/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320" dirty="0">
                <a:solidFill>
                  <a:srgbClr val="FFFFFF"/>
                </a:solidFill>
              </a:rPr>
              <a:t> </a:t>
            </a:r>
            <a:r>
              <a:rPr spc="-114" dirty="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4501219"/>
            <a:ext cx="8321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6239" algn="l"/>
              </a:tabLst>
            </a:pPr>
            <a:r>
              <a:rPr sz="3600" b="1" spc="-110" dirty="0">
                <a:solidFill>
                  <a:srgbClr val="17D9FF"/>
                </a:solidFill>
                <a:latin typeface="Arial"/>
                <a:cs typeface="Arial"/>
              </a:rPr>
              <a:t>input</a:t>
            </a:r>
            <a:r>
              <a:rPr sz="3600" b="1" spc="-1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6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600" b="1" spc="-10" dirty="0">
                <a:solidFill>
                  <a:srgbClr val="32BD15"/>
                </a:solidFill>
                <a:latin typeface="Arial"/>
                <a:cs typeface="Arial"/>
              </a:rPr>
              <a:t>#result</a:t>
            </a:r>
            <a:r>
              <a:rPr sz="3600" b="1" spc="-15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32BD15"/>
                </a:solidFill>
                <a:latin typeface="Arial"/>
                <a:cs typeface="Arial"/>
              </a:rPr>
              <a:t>for</a:t>
            </a:r>
            <a:r>
              <a:rPr sz="3600" b="1" spc="-14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600" b="1" spc="-105" dirty="0">
                <a:solidFill>
                  <a:srgbClr val="32BD15"/>
                </a:solidFill>
                <a:latin typeface="Arial"/>
                <a:cs typeface="Arial"/>
              </a:rPr>
              <a:t>input(</a:t>
            </a:r>
            <a:r>
              <a:rPr sz="3600" b="1" spc="-14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600" b="1" spc="-210" dirty="0">
                <a:solidFill>
                  <a:srgbClr val="32BD15"/>
                </a:solidFill>
                <a:latin typeface="Arial"/>
                <a:cs typeface="Arial"/>
              </a:rPr>
              <a:t>)</a:t>
            </a:r>
            <a:r>
              <a:rPr sz="3600" b="1" spc="-14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600" b="1" spc="-240" dirty="0">
                <a:solidFill>
                  <a:srgbClr val="32BD15"/>
                </a:solidFill>
                <a:latin typeface="Arial"/>
                <a:cs typeface="Arial"/>
              </a:rPr>
              <a:t>is</a:t>
            </a:r>
            <a:r>
              <a:rPr sz="3600" b="1" spc="-14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600" b="1" spc="-204" dirty="0">
                <a:solidFill>
                  <a:srgbClr val="32BD15"/>
                </a:solidFill>
                <a:latin typeface="Arial"/>
                <a:cs typeface="Arial"/>
              </a:rPr>
              <a:t>always</a:t>
            </a:r>
            <a:r>
              <a:rPr sz="3600" b="1" spc="-140" dirty="0">
                <a:solidFill>
                  <a:srgbClr val="32BD15"/>
                </a:solidFill>
                <a:latin typeface="Arial"/>
                <a:cs typeface="Arial"/>
              </a:rPr>
              <a:t> a </a:t>
            </a:r>
            <a:r>
              <a:rPr sz="3600" b="1" spc="-25" dirty="0">
                <a:solidFill>
                  <a:srgbClr val="32BD15"/>
                </a:solidFill>
                <a:latin typeface="Arial"/>
                <a:cs typeface="Arial"/>
              </a:rPr>
              <a:t>str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5981525"/>
            <a:ext cx="4559935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7810" algn="l"/>
              </a:tabLst>
            </a:pP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36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10" dirty="0">
                <a:solidFill>
                  <a:srgbClr val="17D9FF"/>
                </a:solidFill>
                <a:latin typeface="Arial"/>
                <a:cs typeface="Arial"/>
              </a:rPr>
              <a:t>input</a:t>
            </a:r>
            <a:r>
              <a:rPr sz="3600" b="1" spc="-1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600" b="1" spc="60" dirty="0">
                <a:solidFill>
                  <a:srgbClr val="32BD15"/>
                </a:solidFill>
                <a:latin typeface="Arial"/>
                <a:cs typeface="Arial"/>
              </a:rPr>
              <a:t>#int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95"/>
              </a:spcBef>
            </a:pP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300095" algn="l"/>
              </a:tabLst>
            </a:pPr>
            <a:r>
              <a:rPr sz="3600" b="1" spc="-30" dirty="0">
                <a:solidFill>
                  <a:srgbClr val="FFFFFF"/>
                </a:solidFill>
                <a:latin typeface="Arial"/>
                <a:cs typeface="Arial"/>
              </a:rPr>
              <a:t>float</a:t>
            </a:r>
            <a:r>
              <a:rPr sz="36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6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10" dirty="0">
                <a:solidFill>
                  <a:srgbClr val="17D9FF"/>
                </a:solidFill>
                <a:latin typeface="Arial"/>
                <a:cs typeface="Arial"/>
              </a:rPr>
              <a:t>input</a:t>
            </a:r>
            <a:r>
              <a:rPr sz="3600" b="1" spc="-1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6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600" b="1" spc="-10" dirty="0">
                <a:solidFill>
                  <a:srgbClr val="32BD15"/>
                </a:solidFill>
                <a:latin typeface="Arial"/>
                <a:cs typeface="Arial"/>
              </a:rPr>
              <a:t>#float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3769" y="2383663"/>
            <a:ext cx="11931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solidFill>
                  <a:srgbClr val="3BE2EC"/>
                </a:solidFill>
                <a:latin typeface="Tahoma"/>
                <a:cs typeface="Tahoma"/>
              </a:rPr>
              <a:t>input(</a:t>
            </a:r>
            <a:r>
              <a:rPr sz="3200" spc="-204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3BE2EC"/>
                </a:solidFill>
                <a:latin typeface="Tahoma"/>
                <a:cs typeface="Tahoma"/>
              </a:rPr>
              <a:t>)</a:t>
            </a:r>
            <a:r>
              <a:rPr sz="3200" spc="-20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statement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accept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(using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keyboard)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912" y="2023539"/>
            <a:ext cx="9243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Write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numbers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sum.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579" y="1844187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912" y="2023539"/>
            <a:ext cx="7750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FFFFFF"/>
                </a:solidFill>
                <a:latin typeface="Tahoma"/>
                <a:cs typeface="Tahoma"/>
              </a:rPr>
              <a:t>WAP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side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square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area.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912" y="2023539"/>
            <a:ext cx="10261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FFFFFF"/>
                </a:solidFill>
                <a:latin typeface="Tahoma"/>
                <a:cs typeface="Tahoma"/>
              </a:rPr>
              <a:t>WAP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floating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point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numbers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average.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6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912" y="1949168"/>
            <a:ext cx="10343515" cy="11493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200" spc="-235" dirty="0">
                <a:solidFill>
                  <a:srgbClr val="FFFFFF"/>
                </a:solidFill>
                <a:latin typeface="Tahoma"/>
                <a:cs typeface="Tahoma"/>
              </a:rPr>
              <a:t>WAP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numbers,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b.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True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a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greater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than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equal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b.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False.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u="sng" spc="-12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25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What</a:t>
            </a:r>
            <a:r>
              <a:rPr u="sng" spc="-3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is</a:t>
            </a:r>
            <a:r>
              <a:rPr u="sng" spc="-3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80" dirty="0">
                <a:uFill>
                  <a:solidFill>
                    <a:srgbClr val="FFFFFF"/>
                  </a:solidFill>
                </a:uFill>
              </a:rPr>
              <a:t>Python</a:t>
            </a:r>
            <a:r>
              <a:rPr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797" y="2561809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797" y="3504784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797" y="4447759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797" y="5390734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797" y="6333709"/>
            <a:ext cx="161925" cy="1619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90753" y="2330034"/>
            <a:ext cx="6057265" cy="434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r>
              <a:rPr sz="36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6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Tahoma"/>
                <a:cs typeface="Tahoma"/>
              </a:rPr>
              <a:t>simple</a:t>
            </a:r>
            <a:r>
              <a:rPr sz="36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20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6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ahoma"/>
                <a:cs typeface="Tahoma"/>
              </a:rPr>
              <a:t>easy</a:t>
            </a:r>
            <a:endParaRPr sz="3600" dirty="0">
              <a:latin typeface="Tahoma"/>
              <a:cs typeface="Tahoma"/>
            </a:endParaRPr>
          </a:p>
          <a:p>
            <a:pPr marL="12700" marR="2127885">
              <a:lnSpc>
                <a:spcPts val="7430"/>
              </a:lnSpc>
              <a:spcBef>
                <a:spcPts val="760"/>
              </a:spcBef>
            </a:pPr>
            <a:r>
              <a:rPr sz="3600" spc="-125" dirty="0">
                <a:solidFill>
                  <a:srgbClr val="FFFFFF"/>
                </a:solidFill>
                <a:latin typeface="Tahoma"/>
                <a:cs typeface="Tahoma"/>
              </a:rPr>
              <a:t>Free</a:t>
            </a:r>
            <a:r>
              <a:rPr sz="36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20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6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265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36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ahoma"/>
                <a:cs typeface="Tahoma"/>
              </a:rPr>
              <a:t>Source </a:t>
            </a:r>
            <a:r>
              <a:rPr sz="3600" spc="-110" dirty="0">
                <a:solidFill>
                  <a:srgbClr val="FFFFFF"/>
                </a:solidFill>
                <a:latin typeface="Tahoma"/>
                <a:cs typeface="Tahoma"/>
              </a:rPr>
              <a:t>High</a:t>
            </a:r>
            <a:r>
              <a:rPr sz="36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114" dirty="0">
                <a:solidFill>
                  <a:srgbClr val="FFFFFF"/>
                </a:solidFill>
                <a:latin typeface="Tahoma"/>
                <a:cs typeface="Tahoma"/>
              </a:rPr>
              <a:t>Level</a:t>
            </a:r>
            <a:r>
              <a:rPr sz="36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125" dirty="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endParaRPr sz="3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600" spc="-185" dirty="0">
                <a:solidFill>
                  <a:srgbClr val="FFFFFF"/>
                </a:solidFill>
                <a:latin typeface="Tahoma"/>
                <a:cs typeface="Tahoma"/>
              </a:rPr>
              <a:t>Developed</a:t>
            </a:r>
            <a:r>
              <a:rPr sz="36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185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36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150" dirty="0">
                <a:solidFill>
                  <a:srgbClr val="FFFFFF"/>
                </a:solidFill>
                <a:latin typeface="Tahoma"/>
                <a:cs typeface="Tahoma"/>
              </a:rPr>
              <a:t>Guido</a:t>
            </a:r>
            <a:r>
              <a:rPr sz="36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Tahoma"/>
                <a:cs typeface="Tahoma"/>
              </a:rPr>
              <a:t>van</a:t>
            </a:r>
            <a:r>
              <a:rPr sz="3600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Tahoma"/>
                <a:cs typeface="Tahoma"/>
              </a:rPr>
              <a:t>Rossum</a:t>
            </a:r>
            <a:endParaRPr sz="3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5"/>
              </a:spcBef>
            </a:pPr>
            <a:r>
              <a:rPr sz="3600" spc="-10" dirty="0">
                <a:solidFill>
                  <a:srgbClr val="FFFFFF"/>
                </a:solidFill>
                <a:latin typeface="Tahoma"/>
                <a:cs typeface="Tahoma"/>
              </a:rPr>
              <a:t>Portable</a:t>
            </a:r>
            <a:endParaRPr sz="3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000" y="876300"/>
            <a:ext cx="15748000" cy="8881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ts val="7210"/>
              </a:lnSpc>
            </a:pPr>
            <a:r>
              <a:rPr lang="en-US" sz="5400" b="1" spc="196" dirty="0">
                <a:solidFill>
                  <a:schemeClr val="bg1"/>
                </a:solidFill>
                <a:latin typeface="HK Modular"/>
                <a:ea typeface="HK Modular"/>
                <a:cs typeface="HK Modular"/>
                <a:sym typeface="HK Modular"/>
              </a:rPr>
              <a:t>SCOPE OF PYTHON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3795F3B-D564-EF4C-4374-77D42E93A4CA}"/>
              </a:ext>
            </a:extLst>
          </p:cNvPr>
          <p:cNvSpPr/>
          <p:nvPr/>
        </p:nvSpPr>
        <p:spPr>
          <a:xfrm>
            <a:off x="3581400" y="2247900"/>
            <a:ext cx="10668000" cy="6781800"/>
          </a:xfrm>
          <a:custGeom>
            <a:avLst/>
            <a:gdLst/>
            <a:ahLst/>
            <a:cxnLst/>
            <a:rect l="l" t="t" r="r" b="b"/>
            <a:pathLst>
              <a:path w="9568366" h="6372351">
                <a:moveTo>
                  <a:pt x="0" y="0"/>
                </a:moveTo>
                <a:lnTo>
                  <a:pt x="9568367" y="0"/>
                </a:lnTo>
                <a:lnTo>
                  <a:pt x="9568367" y="6372351"/>
                </a:lnTo>
                <a:lnTo>
                  <a:pt x="0" y="63723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98" r="-1358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E6A54-9B84-9126-8EC4-A684FFC66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02F847-87D6-8F57-D0E5-EAF7E5854A12}"/>
              </a:ext>
            </a:extLst>
          </p:cNvPr>
          <p:cNvSpPr txBox="1"/>
          <p:nvPr/>
        </p:nvSpPr>
        <p:spPr>
          <a:xfrm>
            <a:off x="1270000" y="876300"/>
            <a:ext cx="15748000" cy="863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ts val="7210"/>
              </a:lnSpc>
            </a:pPr>
            <a:r>
              <a:rPr lang="en-US" sz="5400" b="1" spc="196" dirty="0">
                <a:solidFill>
                  <a:srgbClr val="E9E9E9"/>
                </a:solidFill>
                <a:latin typeface="HK Modular"/>
                <a:ea typeface="HK Modular"/>
                <a:cs typeface="HK Modular"/>
                <a:sym typeface="HK Modular"/>
              </a:rPr>
              <a:t>TOP PROGRAMMING LANGUAGE IN 2024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64D4C9C-AD13-2863-8FE8-FF5C5F887917}"/>
              </a:ext>
            </a:extLst>
          </p:cNvPr>
          <p:cNvSpPr/>
          <p:nvPr/>
        </p:nvSpPr>
        <p:spPr>
          <a:xfrm>
            <a:off x="2133600" y="2095500"/>
            <a:ext cx="13792200" cy="7543800"/>
          </a:xfrm>
          <a:custGeom>
            <a:avLst/>
            <a:gdLst/>
            <a:ahLst/>
            <a:cxnLst/>
            <a:rect l="l" t="t" r="r" b="b"/>
            <a:pathLst>
              <a:path w="11301259" h="5664756">
                <a:moveTo>
                  <a:pt x="0" y="0"/>
                </a:moveTo>
                <a:lnTo>
                  <a:pt x="11301258" y="0"/>
                </a:lnTo>
                <a:lnTo>
                  <a:pt x="11301258" y="5664756"/>
                </a:lnTo>
                <a:lnTo>
                  <a:pt x="0" y="5664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5ED86-0E5F-23A4-C724-1FA5D7370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5AB2BE9-3A0B-FCC6-2EAF-8C0046FE2CDD}"/>
              </a:ext>
            </a:extLst>
          </p:cNvPr>
          <p:cNvSpPr txBox="1"/>
          <p:nvPr/>
        </p:nvSpPr>
        <p:spPr>
          <a:xfrm>
            <a:off x="1016000" y="995044"/>
            <a:ext cx="15748000" cy="863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ts val="7210"/>
              </a:lnSpc>
            </a:pPr>
            <a:r>
              <a:rPr lang="en-US" sz="5400" b="1" spc="196" dirty="0">
                <a:solidFill>
                  <a:srgbClr val="E9E9E9"/>
                </a:solidFill>
                <a:latin typeface="HK Modular"/>
                <a:ea typeface="HK Modular"/>
                <a:cs typeface="HK Modular"/>
                <a:sym typeface="HK Modular"/>
              </a:rPr>
              <a:t> WHO USE </a:t>
            </a:r>
            <a:r>
              <a:rPr lang="en-US" sz="5400" b="1" spc="196" dirty="0">
                <a:solidFill>
                  <a:srgbClr val="FFC000"/>
                </a:solidFill>
                <a:latin typeface="HK Modular"/>
                <a:ea typeface="HK Modular"/>
                <a:cs typeface="HK Modular"/>
                <a:sym typeface="HK Modular"/>
              </a:rPr>
              <a:t>PYTHON</a:t>
            </a:r>
            <a:r>
              <a:rPr lang="en-US" sz="5400" b="1" spc="196" dirty="0">
                <a:solidFill>
                  <a:srgbClr val="E9E9E9"/>
                </a:solidFill>
                <a:latin typeface="HK Modular"/>
                <a:ea typeface="HK Modular"/>
                <a:cs typeface="HK Modular"/>
                <a:sym typeface="HK Modular"/>
              </a:rPr>
              <a:t> TODAY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54B2AED-D15F-3A93-A2F4-F525BAC27578}"/>
              </a:ext>
            </a:extLst>
          </p:cNvPr>
          <p:cNvSpPr/>
          <p:nvPr/>
        </p:nvSpPr>
        <p:spPr>
          <a:xfrm>
            <a:off x="1905000" y="2476500"/>
            <a:ext cx="14249400" cy="7239000"/>
          </a:xfrm>
          <a:custGeom>
            <a:avLst/>
            <a:gdLst/>
            <a:ahLst/>
            <a:cxnLst/>
            <a:rect l="l" t="t" r="r" b="b"/>
            <a:pathLst>
              <a:path w="11301259" h="4760655">
                <a:moveTo>
                  <a:pt x="0" y="0"/>
                </a:moveTo>
                <a:lnTo>
                  <a:pt x="11301258" y="0"/>
                </a:lnTo>
                <a:lnTo>
                  <a:pt x="11301258" y="4760656"/>
                </a:lnTo>
                <a:lnTo>
                  <a:pt x="0" y="47606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7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6C083-F877-77F2-80EB-FFD92BF96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3E4B211B-83C4-9BE7-C9B5-608A52D0580B}"/>
              </a:ext>
            </a:extLst>
          </p:cNvPr>
          <p:cNvSpPr/>
          <p:nvPr/>
        </p:nvSpPr>
        <p:spPr>
          <a:xfrm>
            <a:off x="2057400" y="1059943"/>
            <a:ext cx="14697555" cy="8167113"/>
          </a:xfrm>
          <a:custGeom>
            <a:avLst/>
            <a:gdLst/>
            <a:ahLst/>
            <a:cxnLst/>
            <a:rect l="l" t="t" r="r" b="b"/>
            <a:pathLst>
              <a:path w="14697555" h="8167113">
                <a:moveTo>
                  <a:pt x="0" y="0"/>
                </a:moveTo>
                <a:lnTo>
                  <a:pt x="14697555" y="0"/>
                </a:lnTo>
                <a:lnTo>
                  <a:pt x="14697555" y="8167113"/>
                </a:lnTo>
                <a:lnTo>
                  <a:pt x="0" y="8167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13" b="-613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1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DEA81-C90E-0214-37E4-805F8FB43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3C4CDF5-CE57-7F4C-B3BC-9CB4B956D2BD}"/>
              </a:ext>
            </a:extLst>
          </p:cNvPr>
          <p:cNvSpPr txBox="1"/>
          <p:nvPr/>
        </p:nvSpPr>
        <p:spPr>
          <a:xfrm>
            <a:off x="1016000" y="995044"/>
            <a:ext cx="14071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>
                <a:solidFill>
                  <a:schemeClr val="bg1"/>
                </a:solidFill>
                <a:latin typeface="Tahoma"/>
                <a:cs typeface="Tahoma"/>
              </a:rPr>
              <a:t>Check Version/Install Status </a:t>
            </a:r>
            <a:endParaRPr sz="54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3C807C2-E9FA-5DD2-E79D-4BDAD753BAF1}"/>
              </a:ext>
            </a:extLst>
          </p:cNvPr>
          <p:cNvSpPr txBox="1"/>
          <p:nvPr/>
        </p:nvSpPr>
        <p:spPr>
          <a:xfrm>
            <a:off x="1311112" y="3081234"/>
            <a:ext cx="4231005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65" dirty="0">
                <a:solidFill>
                  <a:srgbClr val="FFFFFF"/>
                </a:solidFill>
                <a:latin typeface="Trebuchet MS"/>
                <a:cs typeface="Trebuchet MS"/>
              </a:rPr>
              <a:t>Python –v</a:t>
            </a:r>
            <a:br>
              <a:rPr lang="en-US" sz="4400" spc="65" dirty="0">
                <a:solidFill>
                  <a:srgbClr val="FFFFFF"/>
                </a:solidFill>
                <a:latin typeface="Trebuchet MS"/>
                <a:cs typeface="Trebuchet MS"/>
              </a:rPr>
            </a:br>
            <a:r>
              <a:rPr lang="en-US" sz="4400" spc="6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br>
              <a:rPr lang="en-US" sz="4400" spc="65" dirty="0">
                <a:solidFill>
                  <a:srgbClr val="FFFFFF"/>
                </a:solidFill>
                <a:latin typeface="Trebuchet MS"/>
                <a:cs typeface="Trebuchet MS"/>
              </a:rPr>
            </a:br>
            <a:r>
              <a:rPr lang="en-US" sz="4400" spc="65" dirty="0">
                <a:solidFill>
                  <a:srgbClr val="FFFFFF"/>
                </a:solidFill>
                <a:latin typeface="Trebuchet MS"/>
                <a:cs typeface="Trebuchet MS"/>
              </a:rPr>
              <a:t>python --version</a:t>
            </a:r>
            <a:endParaRPr sz="4400" dirty="0">
              <a:latin typeface="Trebuchet MS"/>
              <a:cs typeface="Trebuchet MS"/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42DC787-4F8C-EFE8-8EAF-6A64CAFD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981700"/>
            <a:ext cx="1706616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6D0F-2955-B731-D19A-2A7A9F55A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240FC1-A151-79F1-3C83-CE4486007649}"/>
              </a:ext>
            </a:extLst>
          </p:cNvPr>
          <p:cNvSpPr txBox="1"/>
          <p:nvPr/>
        </p:nvSpPr>
        <p:spPr>
          <a:xfrm>
            <a:off x="1016000" y="995044"/>
            <a:ext cx="52724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u="sng" spc="-1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5400" u="sng" spc="-2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Our</a:t>
            </a:r>
            <a:r>
              <a:rPr sz="5400" u="sng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5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First</a:t>
            </a:r>
            <a:r>
              <a:rPr sz="5400" u="sng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5400" u="sng" spc="-40" dirty="0">
                <a:solidFill>
                  <a:srgbClr val="FFA511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Program</a:t>
            </a:r>
            <a:endParaRPr sz="5400" dirty="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A2B20ED-28F9-4AB5-5AD6-013D71A2CBBD}"/>
              </a:ext>
            </a:extLst>
          </p:cNvPr>
          <p:cNvSpPr txBox="1"/>
          <p:nvPr/>
        </p:nvSpPr>
        <p:spPr>
          <a:xfrm>
            <a:off x="1311112" y="3081234"/>
            <a:ext cx="4231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  <a:latin typeface="Trebuchet MS"/>
                <a:cs typeface="Trebuchet MS"/>
              </a:rPr>
              <a:t>print(</a:t>
            </a:r>
            <a:r>
              <a:rPr sz="3600" spc="65" dirty="0">
                <a:solidFill>
                  <a:srgbClr val="32BD15"/>
                </a:solidFill>
                <a:latin typeface="Trebuchet MS"/>
                <a:cs typeface="Trebuchet MS"/>
              </a:rPr>
              <a:t>"Hello</a:t>
            </a:r>
            <a:r>
              <a:rPr sz="3600" spc="-250" dirty="0">
                <a:solidFill>
                  <a:srgbClr val="32BD15"/>
                </a:solidFill>
                <a:latin typeface="Trebuchet MS"/>
                <a:cs typeface="Trebuchet MS"/>
              </a:rPr>
              <a:t> </a:t>
            </a:r>
            <a:r>
              <a:rPr sz="3600" spc="85" dirty="0">
                <a:solidFill>
                  <a:srgbClr val="32BD15"/>
                </a:solidFill>
                <a:latin typeface="Trebuchet MS"/>
                <a:cs typeface="Trebuchet MS"/>
              </a:rPr>
              <a:t>World"</a:t>
            </a:r>
            <a:r>
              <a:rPr sz="3600" spc="8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3619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536</Words>
  <Application>Microsoft Office PowerPoint</Application>
  <PresentationFormat>Custom</PresentationFormat>
  <Paragraphs>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HK Modular</vt:lpstr>
      <vt:lpstr>Arial</vt:lpstr>
      <vt:lpstr>Calibri</vt:lpstr>
      <vt:lpstr>Tahoma</vt:lpstr>
      <vt:lpstr>Trebuchet MS</vt:lpstr>
      <vt:lpstr>Office Theme</vt:lpstr>
      <vt:lpstr>Python</vt:lpstr>
      <vt:lpstr>Programming</vt:lpstr>
      <vt:lpstr> What is Python?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Character Set</vt:lpstr>
      <vt:lpstr>Data Types</vt:lpstr>
      <vt:lpstr>Data Types</vt:lpstr>
      <vt:lpstr>Variables</vt:lpstr>
      <vt:lpstr>Variables Declare in C</vt:lpstr>
      <vt:lpstr>Rules for Identifiers</vt:lpstr>
      <vt:lpstr>Keywords</vt:lpstr>
      <vt:lpstr>Print Sum</vt:lpstr>
      <vt:lpstr>Input in Python</vt:lpstr>
      <vt:lpstr>Comments in Python</vt:lpstr>
      <vt:lpstr>Types of Operators</vt:lpstr>
      <vt:lpstr>Type Conversion</vt:lpstr>
      <vt:lpstr>Type Casting</vt:lpstr>
      <vt:lpstr>Type Casting</vt:lpstr>
      <vt:lpstr>Input in Python</vt:lpstr>
      <vt:lpstr>Let‘s Practice</vt:lpstr>
      <vt:lpstr>Let‘s Practice</vt:lpstr>
      <vt:lpstr>Let‘s Practice</vt:lpstr>
      <vt:lpstr>Let‘s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Rahul Neha</dc:creator>
  <cp:keywords>DAFYj7OLSLo,BAEHDsZUYOI</cp:keywords>
  <cp:lastModifiedBy>Sushil  Shrestha</cp:lastModifiedBy>
  <cp:revision>8</cp:revision>
  <dcterms:created xsi:type="dcterms:W3CDTF">2025-07-26T05:30:46Z</dcterms:created>
  <dcterms:modified xsi:type="dcterms:W3CDTF">2025-07-29T07:10:40Z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2024-01-26T00:00:00Z</vt:filetime>
  </property>
  <property fmtid="{D5CDD505-2E9C-101B-9397-08002B2CF9AE}" pid="3" name="Creator">
    <vt:lpwstr>Canva</vt:lpwstr>
  </property>
  <property fmtid="{D5CDD505-2E9C-101B-9397-08002B2CF9AE}" pid="4" name="LastSaved">
    <vt:filetime>2025-07-26T00:00:00Z</vt:filetime>
  </property>
  <property fmtid="{D5CDD505-2E9C-101B-9397-08002B2CF9AE}" pid="5" name="Producer">
    <vt:lpwstr>Canva</vt:lpwstr>
  </property>
</Properties>
</file>