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5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8" r:id="rId13"/>
    <p:sldId id="278" r:id="rId14"/>
    <p:sldId id="27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  <p:sldId id="280" r:id="rId24"/>
    <p:sldId id="281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6759871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066" y="2240617"/>
            <a:ext cx="11720195" cy="660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A51B1-9FEC-9727-B681-1EB689DF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A95C4C-D599-9BF5-C914-F19036B0E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971DC3-C202-ACF0-B114-037A2AD65810}"/>
              </a:ext>
            </a:extLst>
          </p:cNvPr>
          <p:cNvSpPr/>
          <p:nvPr/>
        </p:nvSpPr>
        <p:spPr>
          <a:xfrm>
            <a:off x="989577" y="1844304"/>
            <a:ext cx="2097405" cy="23495"/>
          </a:xfrm>
          <a:custGeom>
            <a:avLst/>
            <a:gdLst/>
            <a:ahLst/>
            <a:cxnLst/>
            <a:rect l="l" t="t" r="r" b="b"/>
            <a:pathLst>
              <a:path w="2097405" h="23494">
                <a:moveTo>
                  <a:pt x="0" y="23283"/>
                </a:moveTo>
                <a:lnTo>
                  <a:pt x="2096916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4239859-91E9-04DA-E6E7-C4E36D2D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" t="7321" r="6131" b="10014"/>
          <a:stretch>
            <a:fillRect/>
          </a:stretch>
        </p:blipFill>
        <p:spPr>
          <a:xfrm>
            <a:off x="4327558" y="1419223"/>
            <a:ext cx="12042837" cy="844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9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u="sng" spc="-204" dirty="0">
                <a:uFill>
                  <a:solidFill>
                    <a:srgbClr val="FFFFFF"/>
                  </a:solidFill>
                </a:uFill>
              </a:rPr>
              <a:t>Conditional</a:t>
            </a:r>
            <a:r>
              <a:rPr u="sng" spc="-30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138735"/>
            <a:ext cx="3485515" cy="545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3BE2EC"/>
                </a:solidFill>
                <a:latin typeface="Trebuchet MS"/>
                <a:cs typeface="Trebuchet MS"/>
              </a:rPr>
              <a:t>if-</a:t>
            </a:r>
            <a:r>
              <a:rPr sz="3200" spc="-105" dirty="0">
                <a:solidFill>
                  <a:srgbClr val="3BE2EC"/>
                </a:solidFill>
                <a:latin typeface="Trebuchet MS"/>
                <a:cs typeface="Trebuchet MS"/>
              </a:rPr>
              <a:t>elif-</a:t>
            </a:r>
            <a:r>
              <a:rPr sz="3200" spc="-125" dirty="0">
                <a:solidFill>
                  <a:srgbClr val="3BE2EC"/>
                </a:solidFill>
                <a:latin typeface="Trebuchet MS"/>
                <a:cs typeface="Trebuchet MS"/>
              </a:rPr>
              <a:t>else</a:t>
            </a:r>
            <a:r>
              <a:rPr sz="3200" spc="-100" dirty="0">
                <a:solidFill>
                  <a:srgbClr val="3BE2EC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(SYNTAX)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4"/>
              </a:spcBef>
            </a:pPr>
            <a:endParaRPr sz="3200">
              <a:latin typeface="Trebuchet MS"/>
              <a:cs typeface="Trebuchet MS"/>
            </a:endParaRPr>
          </a:p>
          <a:p>
            <a:pPr marL="379730">
              <a:lnSpc>
                <a:spcPct val="100000"/>
              </a:lnSpc>
            </a:pPr>
            <a:r>
              <a:rPr sz="3200" dirty="0">
                <a:solidFill>
                  <a:srgbClr val="FFA511"/>
                </a:solidFill>
                <a:latin typeface="Trebuchet MS"/>
                <a:cs typeface="Trebuchet MS"/>
              </a:rPr>
              <a:t>if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(condition)</a:t>
            </a:r>
            <a:r>
              <a:rPr sz="32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379730" marR="146050" indent="749300">
              <a:lnSpc>
                <a:spcPct val="146500"/>
              </a:lnSpc>
            </a:pP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Statement1 </a:t>
            </a:r>
            <a:r>
              <a:rPr sz="3200" spc="-10" dirty="0">
                <a:solidFill>
                  <a:srgbClr val="FFA511"/>
                </a:solidFill>
                <a:latin typeface="Trebuchet MS"/>
                <a:cs typeface="Trebuchet MS"/>
              </a:rPr>
              <a:t>elif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(condition):</a:t>
            </a:r>
            <a:endParaRPr sz="3200">
              <a:latin typeface="Trebuchet MS"/>
              <a:cs typeface="Trebuchet MS"/>
            </a:endParaRPr>
          </a:p>
          <a:p>
            <a:pPr marL="379730" marR="69215" indent="749300">
              <a:lnSpc>
                <a:spcPct val="146500"/>
              </a:lnSpc>
            </a:pP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Statement2 </a:t>
            </a:r>
            <a:r>
              <a:rPr sz="3200" spc="-10" dirty="0">
                <a:solidFill>
                  <a:srgbClr val="FFA511"/>
                </a:solidFill>
                <a:latin typeface="Trebuchet MS"/>
                <a:cs typeface="Trebuchet MS"/>
              </a:rPr>
              <a:t>else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129030">
              <a:lnSpc>
                <a:spcPct val="100000"/>
              </a:lnSpc>
              <a:spcBef>
                <a:spcPts val="1785"/>
              </a:spcBef>
            </a:pP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StatementN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E21F9-B7B3-C34A-5A79-44F434AA1A4D}"/>
              </a:ext>
            </a:extLst>
          </p:cNvPr>
          <p:cNvSpPr txBox="1"/>
          <p:nvPr/>
        </p:nvSpPr>
        <p:spPr>
          <a:xfrm>
            <a:off x="934374" y="2400300"/>
            <a:ext cx="152962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75" dirty="0">
                <a:solidFill>
                  <a:schemeClr val="bg1"/>
                </a:solidFill>
                <a:latin typeface="Trebuchet MS"/>
                <a:cs typeface="Trebuchet MS"/>
              </a:rPr>
              <a:t>WAP</a:t>
            </a:r>
            <a:r>
              <a:rPr lang="en-US" sz="45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4500" spc="-15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45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4500" spc="-140" dirty="0">
                <a:solidFill>
                  <a:schemeClr val="bg1"/>
                </a:solidFill>
                <a:latin typeface="Trebuchet MS"/>
                <a:cs typeface="Trebuchet MS"/>
              </a:rPr>
              <a:t>check User Can </a:t>
            </a:r>
            <a:r>
              <a:rPr lang="en-US" sz="4500" dirty="0">
                <a:solidFill>
                  <a:schemeClr val="bg1"/>
                </a:solidFill>
              </a:rPr>
              <a:t>eligible for vote or Not</a:t>
            </a:r>
            <a:endParaRPr lang="en-US" sz="4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B6F5-0778-46E8-2913-A69B6A90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24B7D2-A251-698B-4DC7-A27688EC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8309" r="4961" b="8310"/>
          <a:stretch>
            <a:fillRect/>
          </a:stretch>
        </p:blipFill>
        <p:spPr>
          <a:xfrm>
            <a:off x="1600200" y="372207"/>
            <a:ext cx="15087600" cy="95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E312-1B50-5617-21CE-7C054BE0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2D40F3-12C1-7DF1-2F33-7C4DE18F7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5074AC-2B08-FC11-99CD-407ED1BB9840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AF716-E8AD-45A0-56EA-70FF6A67A99A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3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5" dirty="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odd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6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10" dirty="0">
                <a:solidFill>
                  <a:srgbClr val="FFFFFF"/>
                </a:solidFill>
                <a:latin typeface="Trebuchet MS"/>
                <a:cs typeface="Trebuchet MS"/>
              </a:rPr>
              <a:t>even.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439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B143-C4B6-9A38-5E36-F68322D99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2CD79C-54B4-D6FB-DF53-48E9A7AE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7549" r="5416" b="8653"/>
          <a:stretch>
            <a:fillRect/>
          </a:stretch>
        </p:blipFill>
        <p:spPr>
          <a:xfrm>
            <a:off x="1181100" y="118782"/>
            <a:ext cx="15925800" cy="100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9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50E4-41A4-DCCF-F170-4CB5EED5F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8B6A73-F529-A6A1-F26E-A05249D40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3E3847-4C49-36A7-EEEF-48C7182AFF8D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1C96C-28D0-2A1C-C280-E6D1DDE20F8E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90" dirty="0">
                <a:solidFill>
                  <a:srgbClr val="FFFFFF"/>
                </a:solidFill>
                <a:latin typeface="Trebuchet MS"/>
                <a:cs typeface="Trebuchet MS"/>
              </a:rPr>
              <a:t>greatest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90" dirty="0">
                <a:solidFill>
                  <a:srgbClr val="FFFFFF"/>
                </a:solidFill>
                <a:latin typeface="Trebuchet MS"/>
                <a:cs typeface="Trebuchet MS"/>
              </a:rPr>
              <a:t>numbers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5" dirty="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by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" dirty="0">
                <a:solidFill>
                  <a:srgbClr val="FFFFFF"/>
                </a:solidFill>
                <a:latin typeface="Trebuchet MS"/>
                <a:cs typeface="Trebuchet MS"/>
              </a:rPr>
              <a:t>user.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246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30C63-7A12-1500-00AA-619382183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BD5405-F157-6F1A-B60F-76A89EE1A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6370" r="3654" b="6267"/>
          <a:stretch>
            <a:fillRect/>
          </a:stretch>
        </p:blipFill>
        <p:spPr>
          <a:xfrm>
            <a:off x="1828800" y="540203"/>
            <a:ext cx="15163800" cy="92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8A763-C4B0-F9EC-C10E-79C7070D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7365F3-07E3-71B5-F68B-084A190B2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50B4EC-0060-33E2-209F-1DDC250AB821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B1DFD-523F-0791-7BF4-201C2D9D88F3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3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6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70" dirty="0">
                <a:solidFill>
                  <a:srgbClr val="FFFFFF"/>
                </a:solidFill>
                <a:latin typeface="Trebuchet MS"/>
                <a:cs typeface="Trebuchet MS"/>
              </a:rPr>
              <a:t>not.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7247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3D545-3403-CC9A-8662-92ADD835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BD1E1EA-4F26-3037-B340-57DA2BA5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5953" r="3365" b="7142"/>
          <a:stretch>
            <a:fillRect/>
          </a:stretch>
        </p:blipFill>
        <p:spPr>
          <a:xfrm>
            <a:off x="740079" y="1638300"/>
            <a:ext cx="168078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9C6B-9EAA-C483-1FA3-DD8CCB37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B39751-FE66-E0AE-2B5F-7144F845C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00D3AFE-E877-53EA-FD43-3087FBDE7815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6A6E8-E439-5C92-B862-F29E7E386404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 check Today is Holiday or Not</a:t>
            </a:r>
            <a:r>
              <a:rPr lang="en-US" sz="4400" spc="-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30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AE709-A850-F7A5-3EC6-DDD9533DC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8EB592-2BDF-7B11-9975-66B9BC15D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489DFE1-46DF-0A15-D193-4A3714E1CC19}"/>
              </a:ext>
            </a:extLst>
          </p:cNvPr>
          <p:cNvSpPr/>
          <p:nvPr/>
        </p:nvSpPr>
        <p:spPr>
          <a:xfrm>
            <a:off x="989577" y="1844304"/>
            <a:ext cx="2097405" cy="23495"/>
          </a:xfrm>
          <a:custGeom>
            <a:avLst/>
            <a:gdLst/>
            <a:ahLst/>
            <a:cxnLst/>
            <a:rect l="l" t="t" r="r" b="b"/>
            <a:pathLst>
              <a:path w="2097405" h="23494">
                <a:moveTo>
                  <a:pt x="0" y="23283"/>
                </a:moveTo>
                <a:lnTo>
                  <a:pt x="2096916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C842056-E546-E567-428E-D7A672C5B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6699" r="2673" b="6250"/>
          <a:stretch>
            <a:fillRect/>
          </a:stretch>
        </p:blipFill>
        <p:spPr>
          <a:xfrm>
            <a:off x="334290" y="2781300"/>
            <a:ext cx="17619419" cy="58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0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35F3-BE42-3BF0-82F2-5A48527E3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EC38ED8-AC6F-17E8-3A55-B8CF49E4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t="4074" r="4429" b="4074"/>
          <a:stretch>
            <a:fillRect/>
          </a:stretch>
        </p:blipFill>
        <p:spPr>
          <a:xfrm>
            <a:off x="4495800" y="61792"/>
            <a:ext cx="9753600" cy="101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3F53-A4CC-7447-1E92-96F4E7FC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870B7A-8353-47A7-76AE-FA153CDB47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60FA2E3-6758-5B95-BE98-76BDE0A092D5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4E3C2-1347-4F1B-602F-8E497BC3BD70}"/>
              </a:ext>
            </a:extLst>
          </p:cNvPr>
          <p:cNvSpPr txBox="1"/>
          <p:nvPr/>
        </p:nvSpPr>
        <p:spPr>
          <a:xfrm>
            <a:off x="934374" y="2400300"/>
            <a:ext cx="1529622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the Result of the Student and also show the obtain Grade.</a:t>
            </a:r>
            <a:b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</a:br>
            <a:endParaRPr lang="en-US" sz="440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210A0-E691-E33D-A02D-F82279E01924}"/>
              </a:ext>
            </a:extLst>
          </p:cNvPr>
          <p:cNvSpPr txBox="1"/>
          <p:nvPr/>
        </p:nvSpPr>
        <p:spPr>
          <a:xfrm>
            <a:off x="1447800" y="4152900"/>
            <a:ext cx="7239000" cy="553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0" dirty="0">
                <a:solidFill>
                  <a:srgbClr val="FFFFFF"/>
                </a:solidFill>
                <a:latin typeface="Trebuchet MS"/>
                <a:cs typeface="Trebuchet MS"/>
              </a:rPr>
              <a:t>e.g.</a:t>
            </a:r>
            <a:br>
              <a:rPr lang="en-US" sz="4000" spc="-200" dirty="0">
                <a:solidFill>
                  <a:srgbClr val="FFFFFF"/>
                </a:solidFill>
                <a:latin typeface="Trebuchet MS"/>
                <a:cs typeface="Trebuchet MS"/>
              </a:rPr>
            </a:br>
            <a:endParaRPr lang="en-US" sz="4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lang="en-US" sz="4000" spc="-8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lang="en-US" sz="4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90" dirty="0">
                <a:solidFill>
                  <a:srgbClr val="FFFFFF"/>
                </a:solidFill>
                <a:latin typeface="Trebuchet MS"/>
                <a:cs typeface="Trebuchet MS"/>
              </a:rPr>
              <a:t>&gt;=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25" dirty="0">
                <a:solidFill>
                  <a:srgbClr val="FFFFFF"/>
                </a:solidFill>
                <a:latin typeface="Trebuchet MS"/>
                <a:cs typeface="Trebuchet MS"/>
              </a:rPr>
              <a:t>90,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310" dirty="0">
                <a:solidFill>
                  <a:srgbClr val="FFFFFF"/>
                </a:solidFill>
                <a:latin typeface="Trebuchet MS"/>
                <a:cs typeface="Trebuchet MS"/>
              </a:rPr>
              <a:t>“A”</a:t>
            </a:r>
            <a:endParaRPr lang="en-US" sz="4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90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&gt;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8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90" dirty="0">
                <a:solidFill>
                  <a:srgbClr val="FFFFFF"/>
                </a:solidFill>
                <a:latin typeface="Trebuchet MS"/>
                <a:cs typeface="Trebuchet MS"/>
              </a:rPr>
              <a:t>&gt;=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25" dirty="0">
                <a:solidFill>
                  <a:srgbClr val="FFFFFF"/>
                </a:solidFill>
                <a:latin typeface="Trebuchet MS"/>
                <a:cs typeface="Trebuchet MS"/>
              </a:rPr>
              <a:t>80,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85" dirty="0">
                <a:solidFill>
                  <a:srgbClr val="FFFFFF"/>
                </a:solidFill>
                <a:latin typeface="Trebuchet MS"/>
                <a:cs typeface="Trebuchet MS"/>
              </a:rPr>
              <a:t>“B”</a:t>
            </a:r>
            <a:endParaRPr lang="en-US" sz="4000" dirty="0">
              <a:latin typeface="Trebuchet MS"/>
              <a:cs typeface="Trebuchet MS"/>
            </a:endParaRPr>
          </a:p>
          <a:p>
            <a:pPr marL="469900" marR="16510">
              <a:lnSpc>
                <a:spcPts val="9170"/>
              </a:lnSpc>
              <a:spcBef>
                <a:spcPts val="985"/>
              </a:spcBef>
            </a:pP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80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&gt;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8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90" dirty="0">
                <a:solidFill>
                  <a:srgbClr val="FFFFFF"/>
                </a:solidFill>
                <a:latin typeface="Trebuchet MS"/>
                <a:cs typeface="Trebuchet MS"/>
              </a:rPr>
              <a:t>&gt;=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25" dirty="0">
                <a:solidFill>
                  <a:srgbClr val="FFFFFF"/>
                </a:solidFill>
                <a:latin typeface="Trebuchet MS"/>
                <a:cs typeface="Trebuchet MS"/>
              </a:rPr>
              <a:t>70,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350" dirty="0">
                <a:solidFill>
                  <a:srgbClr val="FFFFFF"/>
                </a:solidFill>
                <a:latin typeface="Trebuchet MS"/>
                <a:cs typeface="Trebuchet MS"/>
              </a:rPr>
              <a:t>“C” </a:t>
            </a: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70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&gt;</a:t>
            </a:r>
            <a:r>
              <a:rPr lang="en-US" sz="4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40" dirty="0">
                <a:solidFill>
                  <a:srgbClr val="FFFFFF"/>
                </a:solidFill>
                <a:latin typeface="Trebuchet MS"/>
                <a:cs typeface="Trebuchet MS"/>
              </a:rPr>
              <a:t>marks,</a:t>
            </a:r>
            <a:r>
              <a:rPr lang="en-US" sz="4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330" dirty="0">
                <a:solidFill>
                  <a:srgbClr val="FFFFFF"/>
                </a:solidFill>
                <a:latin typeface="Trebuchet MS"/>
                <a:cs typeface="Trebuchet MS"/>
              </a:rPr>
              <a:t>“D”</a:t>
            </a:r>
            <a:endParaRPr lang="en-US"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77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BBCC8-989F-1574-050C-FF3D8313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6455EE7-5081-8390-6164-EAFFBCF2C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t="3333" r="3533" b="3333"/>
          <a:stretch>
            <a:fillRect/>
          </a:stretch>
        </p:blipFill>
        <p:spPr>
          <a:xfrm>
            <a:off x="4536470" y="95250"/>
            <a:ext cx="9215059" cy="100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5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31AC-A085-C73A-2ACD-28EBF39C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A2021-8A07-4AE3-0BA6-B7A2053C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5199"/>
          <a:stretch/>
        </p:blipFill>
        <p:spPr>
          <a:xfrm>
            <a:off x="4536470" y="95250"/>
            <a:ext cx="9215059" cy="100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E7930-49A3-A479-1A02-DD68E0BB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83AC0-30A5-8B95-E106-0EB757086833}"/>
              </a:ext>
            </a:extLst>
          </p:cNvPr>
          <p:cNvSpPr txBox="1"/>
          <p:nvPr/>
        </p:nvSpPr>
        <p:spPr>
          <a:xfrm>
            <a:off x="2095500" y="3696950"/>
            <a:ext cx="1409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+mn-lt"/>
              </a:rPr>
              <a:t>Thank You So Much </a:t>
            </a:r>
          </a:p>
        </p:txBody>
      </p:sp>
    </p:spTree>
    <p:extLst>
      <p:ext uri="{BB962C8B-B14F-4D97-AF65-F5344CB8AC3E}">
        <p14:creationId xmlns:p14="http://schemas.microsoft.com/office/powerpoint/2010/main" val="310561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532" y="5232540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89577" y="1844304"/>
            <a:ext cx="2097405" cy="23495"/>
          </a:xfrm>
          <a:custGeom>
            <a:avLst/>
            <a:gdLst/>
            <a:ahLst/>
            <a:cxnLst/>
            <a:rect l="l" t="t" r="r" b="b"/>
            <a:pathLst>
              <a:path w="2097405" h="23494">
                <a:moveTo>
                  <a:pt x="0" y="23283"/>
                </a:moveTo>
                <a:lnTo>
                  <a:pt x="2096916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66" y="2240617"/>
            <a:ext cx="9523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sequence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characters.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3979685"/>
            <a:ext cx="4409440" cy="249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93140" algn="r">
              <a:lnSpc>
                <a:spcPct val="100000"/>
              </a:lnSpc>
              <a:spcBef>
                <a:spcPts val="100"/>
              </a:spcBef>
            </a:pPr>
            <a:r>
              <a:rPr sz="3600" i="1" spc="-80" dirty="0">
                <a:solidFill>
                  <a:srgbClr val="3BE2EC"/>
                </a:solidFill>
                <a:latin typeface="Arial"/>
                <a:cs typeface="Arial"/>
              </a:rPr>
              <a:t>Basic</a:t>
            </a:r>
            <a:r>
              <a:rPr sz="3600" i="1" spc="-16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600" i="1" spc="-10" dirty="0">
                <a:solidFill>
                  <a:srgbClr val="3BE2EC"/>
                </a:solidFill>
                <a:latin typeface="Arial"/>
                <a:cs typeface="Arial"/>
              </a:rPr>
              <a:t>Operations</a:t>
            </a:r>
            <a:endParaRPr sz="3600">
              <a:latin typeface="Arial"/>
              <a:cs typeface="Arial"/>
            </a:endParaRPr>
          </a:p>
          <a:p>
            <a:pPr marR="1052195" algn="r">
              <a:lnSpc>
                <a:spcPct val="100000"/>
              </a:lnSpc>
              <a:spcBef>
                <a:spcPts val="3419"/>
              </a:spcBef>
            </a:pP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concatenation</a:t>
            </a:r>
            <a:endParaRPr sz="3600">
              <a:latin typeface="Arial"/>
              <a:cs typeface="Arial"/>
            </a:endParaRPr>
          </a:p>
          <a:p>
            <a:pPr marL="1009015" algn="ctr">
              <a:lnSpc>
                <a:spcPct val="100000"/>
              </a:lnSpc>
              <a:spcBef>
                <a:spcPts val="3045"/>
              </a:spcBef>
            </a:pPr>
            <a:r>
              <a:rPr sz="3600" spc="85" dirty="0">
                <a:solidFill>
                  <a:srgbClr val="FFFFFF"/>
                </a:solidFill>
                <a:latin typeface="Arial MT"/>
                <a:cs typeface="Arial MT"/>
              </a:rPr>
              <a:t>“hello”</a:t>
            </a:r>
            <a:r>
              <a:rPr sz="3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3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Arial MT"/>
                <a:cs typeface="Arial MT"/>
              </a:rPr>
              <a:t>“world”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7097" y="5878970"/>
            <a:ext cx="2488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FFFFFF"/>
                </a:solidFill>
                <a:latin typeface="Arial MT"/>
                <a:cs typeface="Arial MT"/>
              </a:rPr>
              <a:t>“helloworld”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97879" y="6148845"/>
            <a:ext cx="1067435" cy="152400"/>
            <a:chOff x="5897879" y="6148845"/>
            <a:chExt cx="1067435" cy="152400"/>
          </a:xfrm>
        </p:grpSpPr>
        <p:sp>
          <p:nvSpPr>
            <p:cNvPr id="9" name="object 9"/>
            <p:cNvSpPr/>
            <p:nvPr/>
          </p:nvSpPr>
          <p:spPr>
            <a:xfrm>
              <a:off x="5897879" y="6225045"/>
              <a:ext cx="1048385" cy="0"/>
            </a:xfrm>
            <a:custGeom>
              <a:avLst/>
              <a:gdLst/>
              <a:ahLst/>
              <a:cxnLst/>
              <a:rect l="l" t="t" r="r" b="b"/>
              <a:pathLst>
                <a:path w="1048384">
                  <a:moveTo>
                    <a:pt x="0" y="0"/>
                  </a:moveTo>
                  <a:lnTo>
                    <a:pt x="1048082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9762" y="6167895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8532" y="7441795"/>
            <a:ext cx="133350" cy="1333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55338" y="7171920"/>
            <a:ext cx="2493010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length</a:t>
            </a:r>
            <a:r>
              <a:rPr sz="3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endParaRPr sz="3600" dirty="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  <a:spcBef>
                <a:spcPts val="3419"/>
              </a:spcBef>
            </a:pP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len(str)</a:t>
            </a:r>
            <a:endParaRPr sz="3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89D1E-049A-1FE9-02E9-F88C9E07C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594B30-6D01-74C0-CCB6-35EA2F20F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A8E114-DF74-C16D-E814-9DDB37FFF3F9}"/>
              </a:ext>
            </a:extLst>
          </p:cNvPr>
          <p:cNvSpPr/>
          <p:nvPr/>
        </p:nvSpPr>
        <p:spPr>
          <a:xfrm>
            <a:off x="989577" y="1844304"/>
            <a:ext cx="2097405" cy="23495"/>
          </a:xfrm>
          <a:custGeom>
            <a:avLst/>
            <a:gdLst/>
            <a:ahLst/>
            <a:cxnLst/>
            <a:rect l="l" t="t" r="r" b="b"/>
            <a:pathLst>
              <a:path w="2097405" h="23494">
                <a:moveTo>
                  <a:pt x="0" y="23283"/>
                </a:moveTo>
                <a:lnTo>
                  <a:pt x="2096916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B5AAC27-B9EE-D8CB-E193-C04A3F71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9856" r="6471" b="9856"/>
          <a:stretch>
            <a:fillRect/>
          </a:stretch>
        </p:blipFill>
        <p:spPr>
          <a:xfrm>
            <a:off x="4495800" y="1303019"/>
            <a:ext cx="11734800" cy="87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Indexing</a:t>
            </a:r>
          </a:p>
        </p:txBody>
      </p:sp>
      <p:sp>
        <p:nvSpPr>
          <p:cNvPr id="3" name="object 3"/>
          <p:cNvSpPr/>
          <p:nvPr/>
        </p:nvSpPr>
        <p:spPr>
          <a:xfrm>
            <a:off x="989578" y="1844263"/>
            <a:ext cx="2484755" cy="23495"/>
          </a:xfrm>
          <a:custGeom>
            <a:avLst/>
            <a:gdLst/>
            <a:ahLst/>
            <a:cxnLst/>
            <a:rect l="l" t="t" r="r" b="b"/>
            <a:pathLst>
              <a:path w="2484754" h="23494">
                <a:moveTo>
                  <a:pt x="0" y="23364"/>
                </a:moveTo>
                <a:lnTo>
                  <a:pt x="248471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501954"/>
            <a:ext cx="8432800" cy="7071936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lang="en-US" sz="6000" spc="-25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60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0" spc="-3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lang="en-US" sz="6000" spc="-275" dirty="0">
                <a:solidFill>
                  <a:srgbClr val="FFFFFF"/>
                </a:solidFill>
                <a:latin typeface="Trebuchet MS"/>
                <a:cs typeface="Trebuchet MS"/>
              </a:rPr>
              <a:t> s h</a:t>
            </a:r>
            <a:r>
              <a:rPr lang="en-US" sz="60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6000" spc="-1545" dirty="0">
                <a:solidFill>
                  <a:srgbClr val="FFFFFF"/>
                </a:solidFill>
                <a:latin typeface="Trebuchet MS"/>
                <a:cs typeface="Trebuchet MS"/>
              </a:rPr>
              <a:t>ii</a:t>
            </a:r>
            <a:r>
              <a:rPr lang="en-US" sz="6000" spc="-275" dirty="0">
                <a:solidFill>
                  <a:srgbClr val="FFFFFF"/>
                </a:solidFill>
                <a:latin typeface="Trebuchet MS"/>
                <a:cs typeface="Trebuchet MS"/>
              </a:rPr>
              <a:t>  l _S h r e s t h a</a:t>
            </a:r>
            <a:endParaRPr sz="6000" dirty="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670"/>
              </a:spcBef>
              <a:tabLst>
                <a:tab pos="701675" algn="l"/>
                <a:tab pos="1288415" algn="l"/>
                <a:tab pos="1877060" algn="l"/>
                <a:tab pos="2373630" algn="l"/>
                <a:tab pos="2870200" algn="l"/>
                <a:tab pos="3458210" algn="l"/>
                <a:tab pos="3951604" algn="l"/>
                <a:tab pos="4362450" algn="l"/>
                <a:tab pos="4833620" algn="l"/>
                <a:tab pos="5320030" algn="l"/>
                <a:tab pos="6002020" algn="l"/>
              </a:tabLst>
            </a:pP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0</a:t>
            </a:r>
            <a:r>
              <a:rPr lang="en-US" sz="3200" spc="-50" dirty="0">
                <a:solidFill>
                  <a:srgbClr val="3BE2EC"/>
                </a:solidFill>
                <a:latin typeface="Arial MT"/>
                <a:cs typeface="Arial MT"/>
              </a:rPr>
              <a:t>  </a:t>
            </a:r>
            <a:r>
              <a:rPr sz="3200" spc="-60" dirty="0">
                <a:solidFill>
                  <a:srgbClr val="3BE2EC"/>
                </a:solidFill>
                <a:latin typeface="Arial MT"/>
                <a:cs typeface="Arial MT"/>
              </a:rPr>
              <a:t>1</a:t>
            </a:r>
            <a:r>
              <a:rPr lang="en-US" sz="3200" spc="-60" dirty="0">
                <a:solidFill>
                  <a:srgbClr val="3BE2EC"/>
                </a:solidFill>
                <a:latin typeface="Arial MT"/>
                <a:cs typeface="Arial MT"/>
              </a:rPr>
              <a:t>    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2</a:t>
            </a:r>
            <a:r>
              <a:rPr lang="en-US" sz="3200" spc="-50" dirty="0">
                <a:solidFill>
                  <a:srgbClr val="3BE2EC"/>
                </a:solidFill>
                <a:latin typeface="Arial MT"/>
                <a:cs typeface="Arial MT"/>
              </a:rPr>
              <a:t>   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3</a:t>
            </a:r>
            <a:r>
              <a:rPr lang="en-US" sz="3200" spc="-50" dirty="0">
                <a:solidFill>
                  <a:srgbClr val="3BE2EC"/>
                </a:solidFill>
                <a:latin typeface="Arial MT"/>
                <a:cs typeface="Arial MT"/>
              </a:rPr>
              <a:t>   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4</a:t>
            </a:r>
            <a:r>
              <a:rPr lang="en-US" sz="3200" spc="-50" dirty="0">
                <a:solidFill>
                  <a:srgbClr val="3BE2EC"/>
                </a:solidFill>
                <a:latin typeface="Arial MT"/>
                <a:cs typeface="Arial MT"/>
              </a:rPr>
              <a:t>  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5</a:t>
            </a:r>
            <a:r>
              <a:rPr lang="en-US" sz="3200" spc="-50" dirty="0">
                <a:solidFill>
                  <a:srgbClr val="3BE2EC"/>
                </a:solidFill>
                <a:latin typeface="Arial MT"/>
                <a:cs typeface="Arial MT"/>
              </a:rPr>
              <a:t>  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6</a:t>
            </a:r>
            <a:r>
              <a:rPr sz="3200" dirty="0">
                <a:solidFill>
                  <a:srgbClr val="3BE2EC"/>
                </a:solidFill>
                <a:latin typeface="Arial MT"/>
                <a:cs typeface="Arial MT"/>
              </a:rPr>
              <a:t>	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7</a:t>
            </a:r>
            <a:r>
              <a:rPr lang="en-US" sz="3200" spc="-50" dirty="0">
                <a:solidFill>
                  <a:srgbClr val="3BE2EC"/>
                </a:solidFill>
                <a:latin typeface="Arial MT"/>
                <a:cs typeface="Arial MT"/>
              </a:rPr>
              <a:t>  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8</a:t>
            </a:r>
            <a:r>
              <a:rPr lang="en-US" sz="3200" spc="-50" dirty="0">
                <a:solidFill>
                  <a:srgbClr val="3BE2EC"/>
                </a:solidFill>
                <a:latin typeface="Arial MT"/>
                <a:cs typeface="Arial MT"/>
              </a:rPr>
              <a:t>  </a:t>
            </a:r>
            <a:r>
              <a:rPr lang="en-US" sz="3200" dirty="0">
                <a:solidFill>
                  <a:srgbClr val="3BE2EC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9</a:t>
            </a:r>
            <a:r>
              <a:rPr sz="3200" dirty="0">
                <a:solidFill>
                  <a:srgbClr val="3BE2EC"/>
                </a:solidFill>
                <a:latin typeface="Arial MT"/>
                <a:cs typeface="Arial MT"/>
              </a:rPr>
              <a:t>	</a:t>
            </a:r>
            <a:r>
              <a:rPr sz="3200" spc="-25" dirty="0">
                <a:solidFill>
                  <a:srgbClr val="3BE2EC"/>
                </a:solidFill>
                <a:latin typeface="Arial MT"/>
                <a:cs typeface="Arial MT"/>
              </a:rPr>
              <a:t>10</a:t>
            </a:r>
            <a:r>
              <a:rPr lang="en-US" sz="3200" spc="-25" dirty="0">
                <a:solidFill>
                  <a:srgbClr val="3BE2EC"/>
                </a:solidFill>
                <a:latin typeface="Arial MT"/>
                <a:cs typeface="Arial MT"/>
              </a:rPr>
              <a:t>  </a:t>
            </a:r>
            <a:r>
              <a:rPr sz="3200" spc="-25" dirty="0">
                <a:solidFill>
                  <a:srgbClr val="3BE2EC"/>
                </a:solidFill>
                <a:latin typeface="Arial MT"/>
                <a:cs typeface="Arial MT"/>
              </a:rPr>
              <a:t>11</a:t>
            </a:r>
            <a:r>
              <a:rPr lang="en-US" sz="3200" spc="-25" dirty="0">
                <a:solidFill>
                  <a:srgbClr val="3BE2EC"/>
                </a:solidFill>
                <a:latin typeface="Arial MT"/>
                <a:cs typeface="Arial MT"/>
              </a:rPr>
              <a:t> 12 13 14 </a:t>
            </a:r>
            <a:endParaRPr sz="3200" dirty="0">
              <a:latin typeface="Arial MT"/>
              <a:cs typeface="Arial MT"/>
            </a:endParaRPr>
          </a:p>
          <a:p>
            <a:pPr marL="67310" marR="1318895" indent="-23495">
              <a:lnSpc>
                <a:spcPct val="235500"/>
              </a:lnSpc>
              <a:spcBef>
                <a:spcPts val="296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str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“</a:t>
            </a:r>
            <a:r>
              <a:rPr lang="en-US" sz="3600" spc="-10" dirty="0" err="1">
                <a:solidFill>
                  <a:srgbClr val="FFFFFF"/>
                </a:solidFill>
                <a:latin typeface="Arial MT"/>
                <a:cs typeface="Arial MT"/>
              </a:rPr>
              <a:t>Sushil_Shrestha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” </a:t>
            </a:r>
            <a:br>
              <a:rPr lang="en-US" sz="3600" spc="-10" dirty="0">
                <a:solidFill>
                  <a:srgbClr val="FFFFFF"/>
                </a:solidFill>
                <a:latin typeface="Arial MT"/>
                <a:cs typeface="Arial MT"/>
              </a:rPr>
            </a:br>
            <a:r>
              <a:rPr sz="3600" spc="50" dirty="0">
                <a:solidFill>
                  <a:srgbClr val="FFFFFF"/>
                </a:solidFill>
                <a:latin typeface="Arial MT"/>
                <a:cs typeface="Arial MT"/>
              </a:rPr>
              <a:t>str[0]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Arial MT"/>
                <a:cs typeface="Arial MT"/>
              </a:rPr>
              <a:t>‘</a:t>
            </a:r>
            <a:r>
              <a:rPr lang="en-US" sz="3600" spc="8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85" dirty="0">
                <a:solidFill>
                  <a:srgbClr val="FFFFFF"/>
                </a:solidFill>
                <a:latin typeface="Arial MT"/>
                <a:cs typeface="Arial MT"/>
              </a:rPr>
              <a:t>’,</a:t>
            </a:r>
            <a:br>
              <a:rPr lang="en-US" sz="3600" spc="85" dirty="0">
                <a:solidFill>
                  <a:srgbClr val="FFFFFF"/>
                </a:solidFill>
                <a:latin typeface="Arial MT"/>
                <a:cs typeface="Arial MT"/>
              </a:rPr>
            </a:b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Arial MT"/>
                <a:cs typeface="Arial MT"/>
              </a:rPr>
              <a:t>str[1]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‘</a:t>
            </a:r>
            <a:r>
              <a:rPr lang="en-US" sz="3600" spc="10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r>
              <a:rPr sz="3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Arial MT"/>
                <a:cs typeface="Arial MT"/>
              </a:rPr>
              <a:t>...</a:t>
            </a:r>
            <a:br>
              <a:rPr lang="en-US" sz="3600" spc="135" dirty="0">
                <a:solidFill>
                  <a:srgbClr val="FFFFFF"/>
                </a:solidFill>
                <a:latin typeface="Arial MT"/>
                <a:cs typeface="Arial MT"/>
              </a:rPr>
            </a:br>
            <a:r>
              <a:rPr sz="36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50" dirty="0">
                <a:solidFill>
                  <a:srgbClr val="FFFFFF"/>
                </a:solidFill>
                <a:latin typeface="Arial MT"/>
                <a:cs typeface="Arial MT"/>
              </a:rPr>
              <a:t>str[0]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‘B’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20" dirty="0">
                <a:solidFill>
                  <a:srgbClr val="32BD15"/>
                </a:solidFill>
                <a:latin typeface="Arial MT"/>
                <a:cs typeface="Arial MT"/>
              </a:rPr>
              <a:t>#not</a:t>
            </a:r>
            <a:r>
              <a:rPr sz="3600" spc="-10" dirty="0">
                <a:solidFill>
                  <a:srgbClr val="32BD15"/>
                </a:solidFill>
                <a:latin typeface="Arial MT"/>
                <a:cs typeface="Arial MT"/>
              </a:rPr>
              <a:t> allowed</a:t>
            </a:r>
            <a:endParaRPr sz="3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Slicing</a:t>
            </a:r>
          </a:p>
        </p:txBody>
      </p:sp>
      <p:sp>
        <p:nvSpPr>
          <p:cNvPr id="3" name="object 3"/>
          <p:cNvSpPr/>
          <p:nvPr/>
        </p:nvSpPr>
        <p:spPr>
          <a:xfrm>
            <a:off x="989577" y="1844323"/>
            <a:ext cx="1950720" cy="23495"/>
          </a:xfrm>
          <a:custGeom>
            <a:avLst/>
            <a:gdLst/>
            <a:ahLst/>
            <a:cxnLst/>
            <a:rect l="l" t="t" r="r" b="b"/>
            <a:pathLst>
              <a:path w="1950720" h="23494">
                <a:moveTo>
                  <a:pt x="0" y="23244"/>
                </a:moveTo>
                <a:lnTo>
                  <a:pt x="1950315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66" y="2240617"/>
            <a:ext cx="12153334" cy="5677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Accessing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parts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string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3200" dirty="0">
              <a:latin typeface="Trebuchet MS"/>
              <a:cs typeface="Trebuchet MS"/>
            </a:endParaRPr>
          </a:p>
          <a:p>
            <a:pPr marL="349885">
              <a:lnSpc>
                <a:spcPct val="100000"/>
              </a:lnSpc>
            </a:pPr>
            <a:r>
              <a:rPr sz="3600" spc="50" dirty="0">
                <a:solidFill>
                  <a:srgbClr val="FFFFFF"/>
                </a:solidFill>
                <a:latin typeface="Arial MT"/>
                <a:cs typeface="Arial MT"/>
              </a:rPr>
              <a:t>str[</a:t>
            </a:r>
            <a:r>
              <a:rPr sz="36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starting_idx</a:t>
            </a:r>
            <a:r>
              <a:rPr sz="36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7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6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ending_idx</a:t>
            </a:r>
            <a:r>
              <a:rPr sz="36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10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6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2BD15"/>
                </a:solidFill>
                <a:latin typeface="Arial MT"/>
                <a:cs typeface="Arial MT"/>
              </a:rPr>
              <a:t>#ending</a:t>
            </a:r>
            <a:r>
              <a:rPr sz="36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2BD15"/>
                </a:solidFill>
                <a:latin typeface="Arial MT"/>
                <a:cs typeface="Arial MT"/>
              </a:rPr>
              <a:t>idx</a:t>
            </a:r>
            <a:r>
              <a:rPr sz="3600" spc="-114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32BD15"/>
                </a:solidFill>
                <a:latin typeface="Arial MT"/>
                <a:cs typeface="Arial MT"/>
              </a:rPr>
              <a:t>is</a:t>
            </a:r>
            <a:r>
              <a:rPr sz="36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2BD15"/>
                </a:solidFill>
                <a:latin typeface="Arial MT"/>
                <a:cs typeface="Arial MT"/>
              </a:rPr>
              <a:t>not</a:t>
            </a:r>
            <a:r>
              <a:rPr sz="36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32BD15"/>
                </a:solidFill>
                <a:latin typeface="Arial MT"/>
                <a:cs typeface="Arial MT"/>
              </a:rPr>
              <a:t>included</a:t>
            </a:r>
            <a:endParaRPr sz="3600" dirty="0">
              <a:latin typeface="Arial MT"/>
              <a:cs typeface="Arial MT"/>
            </a:endParaRPr>
          </a:p>
          <a:p>
            <a:pPr marL="340360" marR="7855584" indent="9525">
              <a:lnSpc>
                <a:spcPct val="189600"/>
              </a:lnSpc>
              <a:spcBef>
                <a:spcPts val="1875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str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lang="en-US"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“</a:t>
            </a:r>
            <a:r>
              <a:rPr lang="en-US" sz="3200" spc="-10" dirty="0" err="1">
                <a:solidFill>
                  <a:srgbClr val="FFFFFF"/>
                </a:solidFill>
                <a:latin typeface="Arial MT"/>
                <a:cs typeface="Arial MT"/>
              </a:rPr>
              <a:t>Sushilshrestha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”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str[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is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“</a:t>
            </a:r>
            <a:r>
              <a:rPr lang="en-US" sz="3200" spc="40" dirty="0">
                <a:solidFill>
                  <a:srgbClr val="FFFFFF"/>
                </a:solidFill>
                <a:latin typeface="Arial MT"/>
                <a:cs typeface="Arial MT"/>
              </a:rPr>
              <a:t>ush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”</a:t>
            </a:r>
            <a:endParaRPr sz="3200" dirty="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3440"/>
              </a:spcBef>
              <a:tabLst>
                <a:tab pos="1144270" algn="l"/>
              </a:tabLst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str[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is </a:t>
            </a:r>
            <a:r>
              <a:rPr sz="3200" spc="-16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2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str[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Arial MT"/>
                <a:cs typeface="Arial MT"/>
              </a:rPr>
              <a:t>4]</a:t>
            </a:r>
            <a:endParaRPr sz="3200" dirty="0">
              <a:latin typeface="Arial MT"/>
              <a:cs typeface="Arial MT"/>
            </a:endParaRPr>
          </a:p>
          <a:p>
            <a:pPr marL="340360">
              <a:lnSpc>
                <a:spcPct val="100000"/>
              </a:lnSpc>
              <a:spcBef>
                <a:spcPts val="3440"/>
              </a:spcBef>
              <a:tabLst>
                <a:tab pos="1721485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str[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2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str[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len(str)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66" y="995044"/>
            <a:ext cx="1972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Slicing</a:t>
            </a:r>
          </a:p>
        </p:txBody>
      </p:sp>
      <p:sp>
        <p:nvSpPr>
          <p:cNvPr id="3" name="object 3"/>
          <p:cNvSpPr/>
          <p:nvPr/>
        </p:nvSpPr>
        <p:spPr>
          <a:xfrm>
            <a:off x="989577" y="1844322"/>
            <a:ext cx="1950720" cy="23495"/>
          </a:xfrm>
          <a:custGeom>
            <a:avLst/>
            <a:gdLst/>
            <a:ahLst/>
            <a:cxnLst/>
            <a:rect l="l" t="t" r="r" b="b"/>
            <a:pathLst>
              <a:path w="1950720" h="23494">
                <a:moveTo>
                  <a:pt x="0" y="23244"/>
                </a:moveTo>
                <a:lnTo>
                  <a:pt x="1950315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124" y="1830751"/>
            <a:ext cx="3454400" cy="5141595"/>
          </a:xfrm>
          <a:prstGeom prst="rect">
            <a:avLst/>
          </a:prstGeom>
        </p:spPr>
        <p:txBody>
          <a:bodyPr vert="horz" wrap="square" lIns="0" tIns="2927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2305"/>
              </a:spcBef>
            </a:pPr>
            <a:r>
              <a:rPr sz="3600" i="1" spc="-35" dirty="0">
                <a:solidFill>
                  <a:srgbClr val="3BE2EC"/>
                </a:solidFill>
                <a:latin typeface="Arial"/>
                <a:cs typeface="Arial"/>
              </a:rPr>
              <a:t>Negative</a:t>
            </a:r>
            <a:r>
              <a:rPr sz="3600" i="1" spc="-18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600" i="1" spc="-10" dirty="0">
                <a:solidFill>
                  <a:srgbClr val="3BE2EC"/>
                </a:solidFill>
                <a:latin typeface="Arial"/>
                <a:cs typeface="Arial"/>
              </a:rPr>
              <a:t>Index</a:t>
            </a:r>
            <a:endParaRPr sz="36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3675"/>
              </a:spcBef>
            </a:pPr>
            <a:r>
              <a:rPr sz="6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3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60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33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60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0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spc="-5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640715" algn="l"/>
                <a:tab pos="1288415" algn="l"/>
                <a:tab pos="1935480" algn="l"/>
                <a:tab pos="2567305" algn="l"/>
              </a:tabLst>
            </a:pPr>
            <a:r>
              <a:rPr sz="3200" spc="225" dirty="0">
                <a:solidFill>
                  <a:srgbClr val="3BE2EC"/>
                </a:solidFill>
                <a:latin typeface="Arial MT"/>
                <a:cs typeface="Arial MT"/>
              </a:rPr>
              <a:t>-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5</a:t>
            </a:r>
            <a:r>
              <a:rPr sz="3200" dirty="0">
                <a:solidFill>
                  <a:srgbClr val="3BE2EC"/>
                </a:solidFill>
                <a:latin typeface="Arial MT"/>
                <a:cs typeface="Arial MT"/>
              </a:rPr>
              <a:t>	</a:t>
            </a:r>
            <a:r>
              <a:rPr sz="3200" spc="225" dirty="0">
                <a:solidFill>
                  <a:srgbClr val="3BE2EC"/>
                </a:solidFill>
                <a:latin typeface="Arial MT"/>
                <a:cs typeface="Arial MT"/>
              </a:rPr>
              <a:t>-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4</a:t>
            </a:r>
            <a:r>
              <a:rPr sz="3200" dirty="0">
                <a:solidFill>
                  <a:srgbClr val="3BE2EC"/>
                </a:solidFill>
                <a:latin typeface="Arial MT"/>
                <a:cs typeface="Arial MT"/>
              </a:rPr>
              <a:t>	</a:t>
            </a:r>
            <a:r>
              <a:rPr sz="3200" spc="225" dirty="0">
                <a:solidFill>
                  <a:srgbClr val="3BE2EC"/>
                </a:solidFill>
                <a:latin typeface="Arial MT"/>
                <a:cs typeface="Arial MT"/>
              </a:rPr>
              <a:t>-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3</a:t>
            </a:r>
            <a:r>
              <a:rPr sz="3200" dirty="0">
                <a:solidFill>
                  <a:srgbClr val="3BE2EC"/>
                </a:solidFill>
                <a:latin typeface="Arial MT"/>
                <a:cs typeface="Arial MT"/>
              </a:rPr>
              <a:t>	</a:t>
            </a:r>
            <a:r>
              <a:rPr sz="4800" spc="337" baseline="1736" dirty="0">
                <a:solidFill>
                  <a:srgbClr val="3BE2EC"/>
                </a:solidFill>
                <a:latin typeface="Arial MT"/>
                <a:cs typeface="Arial MT"/>
              </a:rPr>
              <a:t>-</a:t>
            </a:r>
            <a:r>
              <a:rPr sz="4800" spc="-75" baseline="1736" dirty="0">
                <a:solidFill>
                  <a:srgbClr val="3BE2EC"/>
                </a:solidFill>
                <a:latin typeface="Arial MT"/>
                <a:cs typeface="Arial MT"/>
              </a:rPr>
              <a:t>2</a:t>
            </a:r>
            <a:r>
              <a:rPr sz="4800" baseline="1736" dirty="0">
                <a:solidFill>
                  <a:srgbClr val="3BE2EC"/>
                </a:solidFill>
                <a:latin typeface="Arial MT"/>
                <a:cs typeface="Arial MT"/>
              </a:rPr>
              <a:t>	</a:t>
            </a:r>
            <a:r>
              <a:rPr sz="3200" spc="225" dirty="0">
                <a:solidFill>
                  <a:srgbClr val="3BE2EC"/>
                </a:solidFill>
                <a:latin typeface="Arial MT"/>
                <a:cs typeface="Arial MT"/>
              </a:rPr>
              <a:t>-</a:t>
            </a:r>
            <a:r>
              <a:rPr sz="3200" spc="-50" dirty="0">
                <a:solidFill>
                  <a:srgbClr val="3BE2EC"/>
                </a:solidFill>
                <a:latin typeface="Arial MT"/>
                <a:cs typeface="Arial MT"/>
              </a:rPr>
              <a:t>1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200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str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“Apple”</a:t>
            </a:r>
            <a:endParaRPr sz="3200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3440"/>
              </a:spcBef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str[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2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]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is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Arial MT"/>
                <a:cs typeface="Arial MT"/>
              </a:rPr>
              <a:t>“pl”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String</a:t>
            </a:r>
            <a:r>
              <a:rPr spc="-250" dirty="0">
                <a:solidFill>
                  <a:srgbClr val="FFFFFF"/>
                </a:solidFill>
              </a:rPr>
              <a:t> </a:t>
            </a:r>
            <a:r>
              <a:rPr spc="-11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57"/>
            <a:ext cx="4781550" cy="24130"/>
          </a:xfrm>
          <a:custGeom>
            <a:avLst/>
            <a:gdLst/>
            <a:ahLst/>
            <a:cxnLst/>
            <a:rect l="l" t="t" r="r" b="b"/>
            <a:pathLst>
              <a:path w="4781550" h="24130">
                <a:moveTo>
                  <a:pt x="0" y="23577"/>
                </a:moveTo>
                <a:lnTo>
                  <a:pt x="4781034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498396"/>
            <a:ext cx="406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str</a:t>
            </a:r>
            <a:r>
              <a:rPr sz="3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165" dirty="0">
                <a:solidFill>
                  <a:srgbClr val="FFFFFF"/>
                </a:solidFill>
                <a:latin typeface="Arial MT"/>
                <a:cs typeface="Arial MT"/>
              </a:rPr>
              <a:t>“I</a:t>
            </a:r>
            <a:r>
              <a:rPr sz="3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Arial MT"/>
                <a:cs typeface="Arial MT"/>
              </a:rPr>
              <a:t>am</a:t>
            </a:r>
            <a:r>
              <a:rPr sz="3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coder.”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3714176"/>
            <a:ext cx="11370945" cy="513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2675" algn="l"/>
              </a:tabLst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str.</a:t>
            </a: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endsWith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(“er.“)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true</a:t>
            </a:r>
            <a:r>
              <a:rPr sz="3200" spc="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105" dirty="0">
                <a:solidFill>
                  <a:srgbClr val="32BD15"/>
                </a:solidFill>
                <a:latin typeface="Arial MT"/>
                <a:cs typeface="Arial MT"/>
              </a:rPr>
              <a:t>if</a:t>
            </a:r>
            <a:r>
              <a:rPr sz="3200" spc="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string</a:t>
            </a:r>
            <a:r>
              <a:rPr sz="3200" spc="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5" dirty="0">
                <a:solidFill>
                  <a:srgbClr val="32BD15"/>
                </a:solidFill>
                <a:latin typeface="Arial MT"/>
                <a:cs typeface="Arial MT"/>
              </a:rPr>
              <a:t>ends</a:t>
            </a:r>
            <a:r>
              <a:rPr sz="3200" spc="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with</a:t>
            </a:r>
            <a:r>
              <a:rPr sz="3200" spc="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substr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89250" algn="l"/>
              </a:tabLst>
            </a:pP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str.</a:t>
            </a:r>
            <a:r>
              <a:rPr sz="3200" b="1" spc="-50" dirty="0">
                <a:solidFill>
                  <a:srgbClr val="3BE2EC"/>
                </a:solidFill>
                <a:latin typeface="Arial"/>
                <a:cs typeface="Arial"/>
              </a:rPr>
              <a:t>capitalize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#capitalizes</a:t>
            </a:r>
            <a:r>
              <a:rPr sz="3200" spc="-1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1st</a:t>
            </a:r>
            <a:r>
              <a:rPr sz="3200" spc="-1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char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234500"/>
              </a:lnSpc>
              <a:spcBef>
                <a:spcPts val="525"/>
              </a:spcBef>
              <a:tabLst>
                <a:tab pos="2834640" algn="l"/>
                <a:tab pos="2963545" algn="l"/>
                <a:tab pos="4074160" algn="l"/>
              </a:tabLst>
            </a:pPr>
            <a:r>
              <a:rPr sz="3200" spc="-60" dirty="0">
                <a:solidFill>
                  <a:srgbClr val="FFFFFF"/>
                </a:solidFill>
                <a:latin typeface="Arial MT"/>
                <a:cs typeface="Arial MT"/>
              </a:rPr>
              <a:t>str.</a:t>
            </a:r>
            <a:r>
              <a:rPr sz="3200" b="1" spc="-60" dirty="0">
                <a:solidFill>
                  <a:srgbClr val="3BE2EC"/>
                </a:solidFill>
                <a:latin typeface="Arial"/>
                <a:cs typeface="Arial"/>
              </a:rPr>
              <a:t>replace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old,</a:t>
            </a:r>
            <a:r>
              <a:rPr sz="3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#replaces</a:t>
            </a:r>
            <a:r>
              <a:rPr sz="3200" spc="-6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all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32BD15"/>
                </a:solidFill>
                <a:latin typeface="Arial MT"/>
                <a:cs typeface="Arial MT"/>
              </a:rPr>
              <a:t>occurrences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32BD15"/>
                </a:solidFill>
                <a:latin typeface="Arial MT"/>
                <a:cs typeface="Arial MT"/>
              </a:rPr>
              <a:t>of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old</a:t>
            </a:r>
            <a:r>
              <a:rPr sz="3200" spc="-6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with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new 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str.</a:t>
            </a:r>
            <a:r>
              <a:rPr sz="3200" b="1" spc="-30" dirty="0">
                <a:solidFill>
                  <a:srgbClr val="3BE2EC"/>
                </a:solidFill>
                <a:latin typeface="Arial"/>
                <a:cs typeface="Arial"/>
              </a:rPr>
              <a:t>find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word</a:t>
            </a:r>
            <a:r>
              <a:rPr sz="32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#returns</a:t>
            </a:r>
            <a:r>
              <a:rPr sz="3200" spc="-4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1st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55" dirty="0">
                <a:solidFill>
                  <a:srgbClr val="32BD15"/>
                </a:solidFill>
                <a:latin typeface="Arial MT"/>
                <a:cs typeface="Arial MT"/>
              </a:rPr>
              <a:t>index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32BD15"/>
                </a:solidFill>
                <a:latin typeface="Arial MT"/>
                <a:cs typeface="Arial MT"/>
              </a:rPr>
              <a:t>of</a:t>
            </a:r>
            <a:r>
              <a:rPr sz="3200" spc="-3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1st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occurrence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str.</a:t>
            </a: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count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(“am“)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#counts</a:t>
            </a:r>
            <a:r>
              <a:rPr sz="3200" spc="-9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8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2BD15"/>
                </a:solidFill>
                <a:latin typeface="Arial MT"/>
                <a:cs typeface="Arial MT"/>
              </a:rPr>
              <a:t>occurrence</a:t>
            </a:r>
            <a:r>
              <a:rPr sz="3200" spc="-8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60" dirty="0">
                <a:solidFill>
                  <a:srgbClr val="32BD15"/>
                </a:solidFill>
                <a:latin typeface="Arial MT"/>
                <a:cs typeface="Arial MT"/>
              </a:rPr>
              <a:t>of</a:t>
            </a:r>
            <a:r>
              <a:rPr sz="3200" spc="-8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substr</a:t>
            </a:r>
            <a:r>
              <a:rPr sz="3200" spc="-9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in</a:t>
            </a:r>
            <a:r>
              <a:rPr sz="3200" spc="-8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2BD15"/>
                </a:solidFill>
                <a:latin typeface="Arial MT"/>
                <a:cs typeface="Arial MT"/>
              </a:rPr>
              <a:t>string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6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912" y="2023539"/>
            <a:ext cx="8312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WAP 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rebuchet MS"/>
                <a:cs typeface="Trebuchet MS"/>
              </a:rPr>
              <a:t>user’s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10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7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rebuchet MS"/>
                <a:cs typeface="Trebuchet MS"/>
              </a:rPr>
              <a:t>length.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332499"/>
            <a:ext cx="7574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occurrence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265" dirty="0">
                <a:solidFill>
                  <a:srgbClr val="FFFFFF"/>
                </a:solidFill>
                <a:latin typeface="Trebuchet MS"/>
                <a:cs typeface="Trebuchet MS"/>
              </a:rPr>
              <a:t>‘3’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String.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497</Words>
  <Application>Microsoft Office PowerPoint</Application>
  <PresentationFormat>Custom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MT</vt:lpstr>
      <vt:lpstr>Arial</vt:lpstr>
      <vt:lpstr>Calibri</vt:lpstr>
      <vt:lpstr>Trebuchet MS</vt:lpstr>
      <vt:lpstr>Office Theme</vt:lpstr>
      <vt:lpstr>Strings</vt:lpstr>
      <vt:lpstr>Strings</vt:lpstr>
      <vt:lpstr>Strings</vt:lpstr>
      <vt:lpstr>Strings</vt:lpstr>
      <vt:lpstr>Indexing</vt:lpstr>
      <vt:lpstr>Slicing</vt:lpstr>
      <vt:lpstr>Slicing</vt:lpstr>
      <vt:lpstr>String Functions</vt:lpstr>
      <vt:lpstr>Let‘s Practice</vt:lpstr>
      <vt:lpstr>Conditional Statements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Python2</dc:title>
  <dc:creator>Rahul Neha</dc:creator>
  <cp:keywords>DAF6soN5_zo,BAEHDsZUYOI</cp:keywords>
  <cp:lastModifiedBy>Sushil  Shrestha</cp:lastModifiedBy>
  <cp:revision>4</cp:revision>
  <dcterms:created xsi:type="dcterms:W3CDTF">2025-07-28T02:32:17Z</dcterms:created>
  <dcterms:modified xsi:type="dcterms:W3CDTF">2025-08-03T10:01:24Z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2025-07-28T00:00:00Z</vt:filetime>
  </property>
  <property fmtid="{D5CDD505-2E9C-101B-9397-08002B2CF9AE}" pid="5" name="Producer">
    <vt:lpwstr>Canva</vt:lpwstr>
  </property>
</Properties>
</file>