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4" r:id="rId4"/>
    <p:sldId id="268" r:id="rId5"/>
    <p:sldId id="278" r:id="rId6"/>
    <p:sldId id="279" r:id="rId7"/>
    <p:sldId id="270" r:id="rId8"/>
    <p:sldId id="271" r:id="rId9"/>
    <p:sldId id="272" r:id="rId10"/>
    <p:sldId id="273" r:id="rId11"/>
    <p:sldId id="276" r:id="rId12"/>
    <p:sldId id="277" r:id="rId13"/>
    <p:sldId id="274" r:id="rId14"/>
    <p:sldId id="275" r:id="rId15"/>
    <p:sldId id="280" r:id="rId16"/>
    <p:sldId id="281" r:id="rId1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1060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A2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66" y="995042"/>
            <a:ext cx="6759871" cy="8483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FFA51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3066" y="2240617"/>
            <a:ext cx="11720195" cy="6609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6733" y="2914685"/>
            <a:ext cx="1413453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195" dirty="0"/>
              <a:t>Lecture -3 </a:t>
            </a:r>
            <a:br>
              <a:rPr lang="en-US" sz="7200" spc="-195" dirty="0"/>
            </a:br>
            <a:r>
              <a:rPr lang="en-US" sz="7200" spc="-195" dirty="0"/>
              <a:t> Control Statement</a:t>
            </a:r>
            <a:endParaRPr sz="7200" spc="-195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3D545-3403-CC9A-8662-92ADD835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BD1E1EA-4F26-3037-B340-57DA2BA53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5953" r="3365" b="7142"/>
          <a:stretch>
            <a:fillRect/>
          </a:stretch>
        </p:blipFill>
        <p:spPr>
          <a:xfrm>
            <a:off x="740079" y="1638300"/>
            <a:ext cx="1680784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053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9C6B-9EAA-C483-1FA3-DD8CCB37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EB39751-FE66-E0AE-2B5F-7144F845C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00D3AFE-E877-53EA-FD43-3087FBDE7815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6A6E8-E439-5C92-B862-F29E7E386404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 check Today is Holiday or Not</a:t>
            </a:r>
            <a:r>
              <a:rPr lang="en-US" sz="4400" spc="-7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130585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35F3-BE42-3BF0-82F2-5A48527E3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C38ED8-AC6F-17E8-3A55-B8CF49E4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4074" r="4429" b="4074"/>
          <a:stretch>
            <a:fillRect/>
          </a:stretch>
        </p:blipFill>
        <p:spPr>
          <a:xfrm>
            <a:off x="4495800" y="61792"/>
            <a:ext cx="9753600" cy="1016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3330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C3F53-A4CC-7447-1E92-96F4E7FC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70B7A-8353-47A7-76AE-FA153CDB47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60FA2E3-6758-5B95-BE98-76BDE0A092D5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D4E3C2-1347-4F1B-602F-8E497BC3BD70}"/>
              </a:ext>
            </a:extLst>
          </p:cNvPr>
          <p:cNvSpPr txBox="1"/>
          <p:nvPr/>
        </p:nvSpPr>
        <p:spPr>
          <a:xfrm>
            <a:off x="934374" y="2400300"/>
            <a:ext cx="1529622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the Result of the Student and also show the obtain Grade.</a:t>
            </a:r>
            <a:b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</a:br>
            <a:endParaRPr lang="en-US" sz="440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210A0-E691-E33D-A02D-F82279E01924}"/>
              </a:ext>
            </a:extLst>
          </p:cNvPr>
          <p:cNvSpPr txBox="1"/>
          <p:nvPr/>
        </p:nvSpPr>
        <p:spPr>
          <a:xfrm>
            <a:off x="1447800" y="4152900"/>
            <a:ext cx="7239000" cy="553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spc="-200" dirty="0">
                <a:solidFill>
                  <a:srgbClr val="FFFFFF"/>
                </a:solidFill>
                <a:latin typeface="Trebuchet MS"/>
                <a:cs typeface="Trebuchet MS"/>
              </a:rPr>
              <a:t>e.g.</a:t>
            </a:r>
            <a:br>
              <a:rPr lang="en-US" sz="4000" spc="-200" dirty="0">
                <a:solidFill>
                  <a:srgbClr val="FFFFFF"/>
                </a:solidFill>
                <a:latin typeface="Trebuchet MS"/>
                <a:cs typeface="Trebuchet MS"/>
              </a:rPr>
            </a:br>
            <a:endParaRPr lang="en-US" sz="4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90,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10" dirty="0">
                <a:solidFill>
                  <a:srgbClr val="FFFFFF"/>
                </a:solidFill>
                <a:latin typeface="Trebuchet MS"/>
                <a:cs typeface="Trebuchet MS"/>
              </a:rPr>
              <a:t>“A”</a:t>
            </a:r>
            <a:endParaRPr lang="en-US" sz="4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lang="en-US" sz="4000" dirty="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90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80,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85" dirty="0">
                <a:solidFill>
                  <a:srgbClr val="FFFFFF"/>
                </a:solidFill>
                <a:latin typeface="Trebuchet MS"/>
                <a:cs typeface="Trebuchet MS"/>
              </a:rPr>
              <a:t>“B”</a:t>
            </a:r>
            <a:endParaRPr lang="en-US" sz="4000" dirty="0">
              <a:latin typeface="Trebuchet MS"/>
              <a:cs typeface="Trebuchet MS"/>
            </a:endParaRPr>
          </a:p>
          <a:p>
            <a:pPr marL="469900" marR="16510">
              <a:lnSpc>
                <a:spcPts val="9170"/>
              </a:lnSpc>
              <a:spcBef>
                <a:spcPts val="985"/>
              </a:spcBef>
            </a:pP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80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8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290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25" dirty="0">
                <a:solidFill>
                  <a:srgbClr val="FFFFFF"/>
                </a:solidFill>
                <a:latin typeface="Trebuchet MS"/>
                <a:cs typeface="Trebuchet MS"/>
              </a:rPr>
              <a:t>70,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50" dirty="0">
                <a:solidFill>
                  <a:srgbClr val="FFFFFF"/>
                </a:solidFill>
                <a:latin typeface="Trebuchet MS"/>
                <a:cs typeface="Trebuchet MS"/>
              </a:rPr>
              <a:t>“C” </a:t>
            </a:r>
            <a:r>
              <a:rPr lang="en-US" sz="4000" dirty="0">
                <a:solidFill>
                  <a:srgbClr val="FFFFFF"/>
                </a:solidFill>
                <a:latin typeface="Trebuchet MS"/>
                <a:cs typeface="Trebuchet MS"/>
              </a:rPr>
              <a:t>70</a:t>
            </a:r>
            <a:r>
              <a:rPr lang="en-US" sz="4000" spc="-160" dirty="0">
                <a:solidFill>
                  <a:srgbClr val="FFFFFF"/>
                </a:solidFill>
                <a:latin typeface="Trebuchet MS"/>
                <a:cs typeface="Trebuchet MS"/>
              </a:rPr>
              <a:t> &gt;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40" dirty="0">
                <a:solidFill>
                  <a:srgbClr val="FFFFFF"/>
                </a:solidFill>
                <a:latin typeface="Trebuchet MS"/>
                <a:cs typeface="Trebuchet MS"/>
              </a:rPr>
              <a:t>marks,</a:t>
            </a:r>
            <a:r>
              <a:rPr lang="en-US" sz="40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105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42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lang="en-US" sz="40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000" spc="-330" dirty="0">
                <a:solidFill>
                  <a:srgbClr val="FFFFFF"/>
                </a:solidFill>
                <a:latin typeface="Trebuchet MS"/>
                <a:cs typeface="Trebuchet MS"/>
              </a:rPr>
              <a:t>“D”</a:t>
            </a:r>
            <a:endParaRPr lang="en-US" sz="4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776189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BBCC8-989F-1574-050C-FF3D8313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6455EE7-5081-8390-6164-EAFFBCF2C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7" t="3333" r="3533" b="3333"/>
          <a:stretch>
            <a:fillRect/>
          </a:stretch>
        </p:blipFill>
        <p:spPr>
          <a:xfrm>
            <a:off x="4536470" y="95250"/>
            <a:ext cx="9215059" cy="100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5641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31AC-A085-C73A-2ACD-28EBF39C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A2021-8A07-4AE3-0BA6-B7A2053C5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9" b="5199"/>
          <a:stretch/>
        </p:blipFill>
        <p:spPr>
          <a:xfrm>
            <a:off x="4536470" y="95250"/>
            <a:ext cx="9215059" cy="100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151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E7930-49A3-A479-1A02-DD68E0BB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783AC0-30A5-8B95-E106-0EB757086833}"/>
              </a:ext>
            </a:extLst>
          </p:cNvPr>
          <p:cNvSpPr txBox="1"/>
          <p:nvPr/>
        </p:nvSpPr>
        <p:spPr>
          <a:xfrm>
            <a:off x="2095500" y="3696950"/>
            <a:ext cx="1409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+mn-lt"/>
              </a:rPr>
              <a:t>Thank You So Much </a:t>
            </a:r>
          </a:p>
        </p:txBody>
      </p:sp>
    </p:spTree>
    <p:extLst>
      <p:ext uri="{BB962C8B-B14F-4D97-AF65-F5344CB8AC3E}">
        <p14:creationId xmlns:p14="http://schemas.microsoft.com/office/powerpoint/2010/main" val="310561825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u="sng" spc="-204" dirty="0">
                <a:uFill>
                  <a:solidFill>
                    <a:srgbClr val="FFFFFF"/>
                  </a:solidFill>
                </a:uFill>
              </a:rPr>
              <a:t>Conditional</a:t>
            </a:r>
            <a:r>
              <a:rPr u="sng" spc="-30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sng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138735"/>
            <a:ext cx="3485515" cy="5452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solidFill>
                  <a:srgbClr val="3BE2EC"/>
                </a:solidFill>
                <a:latin typeface="Trebuchet MS"/>
                <a:cs typeface="Trebuchet MS"/>
              </a:rPr>
              <a:t>if-</a:t>
            </a:r>
            <a:r>
              <a:rPr sz="3200" spc="-105" dirty="0">
                <a:solidFill>
                  <a:srgbClr val="3BE2EC"/>
                </a:solidFill>
                <a:latin typeface="Trebuchet MS"/>
                <a:cs typeface="Trebuchet MS"/>
              </a:rPr>
              <a:t>elif-</a:t>
            </a:r>
            <a:r>
              <a:rPr sz="3200" spc="-125" dirty="0">
                <a:solidFill>
                  <a:srgbClr val="3BE2EC"/>
                </a:solidFill>
                <a:latin typeface="Trebuchet MS"/>
                <a:cs typeface="Trebuchet MS"/>
              </a:rPr>
              <a:t>else</a:t>
            </a:r>
            <a:r>
              <a:rPr sz="3200" spc="-100" dirty="0">
                <a:solidFill>
                  <a:srgbClr val="3BE2EC"/>
                </a:solidFill>
                <a:latin typeface="Trebuchet MS"/>
                <a:cs typeface="Trebuchet MS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Trebuchet MS"/>
                <a:cs typeface="Trebuchet MS"/>
              </a:rPr>
              <a:t>(SYNTAX)</a:t>
            </a:r>
            <a:endParaRPr sz="3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04"/>
              </a:spcBef>
            </a:pPr>
            <a:endParaRPr sz="3200">
              <a:latin typeface="Trebuchet MS"/>
              <a:cs typeface="Trebuchet MS"/>
            </a:endParaRPr>
          </a:p>
          <a:p>
            <a:pPr marL="379730">
              <a:lnSpc>
                <a:spcPct val="100000"/>
              </a:lnSpc>
            </a:pPr>
            <a:r>
              <a:rPr sz="3200" dirty="0">
                <a:solidFill>
                  <a:srgbClr val="FFA511"/>
                </a:solidFill>
                <a:latin typeface="Trebuchet MS"/>
                <a:cs typeface="Trebuchet MS"/>
              </a:rPr>
              <a:t>if</a:t>
            </a: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(condition)</a:t>
            </a:r>
            <a:r>
              <a:rPr sz="32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50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379730" marR="146050" indent="749300">
              <a:lnSpc>
                <a:spcPct val="146500"/>
              </a:lnSpc>
            </a:pPr>
            <a:r>
              <a:rPr sz="3200" spc="45" dirty="0">
                <a:solidFill>
                  <a:srgbClr val="FFFFFF"/>
                </a:solidFill>
                <a:latin typeface="Trebuchet MS"/>
                <a:cs typeface="Trebuchet MS"/>
              </a:rPr>
              <a:t>Statement1 </a:t>
            </a:r>
            <a:r>
              <a:rPr sz="3200" spc="-10" dirty="0">
                <a:solidFill>
                  <a:srgbClr val="FFA511"/>
                </a:solidFill>
                <a:latin typeface="Trebuchet MS"/>
                <a:cs typeface="Trebuchet MS"/>
              </a:rPr>
              <a:t>elif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(condition):</a:t>
            </a:r>
            <a:endParaRPr sz="3200">
              <a:latin typeface="Trebuchet MS"/>
              <a:cs typeface="Trebuchet MS"/>
            </a:endParaRPr>
          </a:p>
          <a:p>
            <a:pPr marL="379730" marR="69215" indent="749300">
              <a:lnSpc>
                <a:spcPct val="146500"/>
              </a:lnSpc>
            </a:pPr>
            <a:r>
              <a:rPr sz="3200" spc="105" dirty="0">
                <a:solidFill>
                  <a:srgbClr val="FFFFFF"/>
                </a:solidFill>
                <a:latin typeface="Trebuchet MS"/>
                <a:cs typeface="Trebuchet MS"/>
              </a:rPr>
              <a:t>Statement2 </a:t>
            </a:r>
            <a:r>
              <a:rPr sz="3200" spc="-10" dirty="0">
                <a:solidFill>
                  <a:srgbClr val="FFA511"/>
                </a:solidFill>
                <a:latin typeface="Trebuchet MS"/>
                <a:cs typeface="Trebuchet MS"/>
              </a:rPr>
              <a:t>else</a:t>
            </a:r>
            <a:r>
              <a:rPr sz="3200" spc="-1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129030">
              <a:lnSpc>
                <a:spcPct val="100000"/>
              </a:lnSpc>
              <a:spcBef>
                <a:spcPts val="1785"/>
              </a:spcBef>
            </a:pPr>
            <a:r>
              <a:rPr sz="3200" spc="120" dirty="0">
                <a:solidFill>
                  <a:srgbClr val="FFFFFF"/>
                </a:solidFill>
                <a:latin typeface="Trebuchet MS"/>
                <a:cs typeface="Trebuchet MS"/>
              </a:rPr>
              <a:t>StatementN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0E21F9-B7B3-C34A-5A79-44F434AA1A4D}"/>
              </a:ext>
            </a:extLst>
          </p:cNvPr>
          <p:cNvSpPr txBox="1"/>
          <p:nvPr/>
        </p:nvSpPr>
        <p:spPr>
          <a:xfrm>
            <a:off x="934374" y="2400300"/>
            <a:ext cx="152962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75" dirty="0">
                <a:solidFill>
                  <a:schemeClr val="bg1"/>
                </a:solidFill>
                <a:latin typeface="Trebuchet MS"/>
                <a:cs typeface="Trebuchet MS"/>
              </a:rPr>
              <a:t>WAP</a:t>
            </a:r>
            <a:r>
              <a:rPr lang="en-US" sz="4500" spc="-1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4500" spc="-15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lang="en-US" sz="4500" spc="-1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4500" spc="-140" dirty="0">
                <a:solidFill>
                  <a:schemeClr val="bg1"/>
                </a:solidFill>
                <a:latin typeface="Trebuchet MS"/>
                <a:cs typeface="Trebuchet MS"/>
              </a:rPr>
              <a:t>check User Can </a:t>
            </a:r>
            <a:r>
              <a:rPr lang="en-US" sz="4500" dirty="0">
                <a:solidFill>
                  <a:schemeClr val="bg1"/>
                </a:solidFill>
              </a:rPr>
              <a:t>eligible for vote or Not</a:t>
            </a:r>
            <a:endParaRPr lang="en-US" sz="4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B6F5-0778-46E8-2913-A69B6A90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24B7D2-A251-698B-4DC7-A27688EC2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" t="8309" r="4961" b="8310"/>
          <a:stretch>
            <a:fillRect/>
          </a:stretch>
        </p:blipFill>
        <p:spPr>
          <a:xfrm>
            <a:off x="1600200" y="372207"/>
            <a:ext cx="15087600" cy="954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672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E312-1B50-5617-21CE-7C054BE0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2D40F3-12C1-7DF1-2F33-7C4DE18F7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5074AC-2B08-FC11-99CD-407ED1BB9840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AF716-E8AD-45A0-56EA-70FF6A67A99A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3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odd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10" dirty="0">
                <a:solidFill>
                  <a:srgbClr val="FFFFFF"/>
                </a:solidFill>
                <a:latin typeface="Trebuchet MS"/>
                <a:cs typeface="Trebuchet MS"/>
              </a:rPr>
              <a:t>even.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14398075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CB143-C4B6-9A38-5E36-F68322D99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2CD79C-54B4-D6FB-DF53-48E9A7AE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7549" r="5416" b="8653"/>
          <a:stretch>
            <a:fillRect/>
          </a:stretch>
        </p:blipFill>
        <p:spPr>
          <a:xfrm>
            <a:off x="1181100" y="118782"/>
            <a:ext cx="15925800" cy="100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9362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50E4-41A4-DCCF-F170-4CB5EED5F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B6A73-F529-A6A1-F26E-A05249D40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D3E3847-4C49-36A7-EEEF-48C7182AFF8D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1C96C-28D0-2A1C-C280-E6D1DDE20F8E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90" dirty="0">
                <a:solidFill>
                  <a:srgbClr val="FFFFFF"/>
                </a:solidFill>
                <a:latin typeface="Trebuchet MS"/>
                <a:cs typeface="Trebuchet MS"/>
              </a:rPr>
              <a:t>greatest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90" dirty="0">
                <a:solidFill>
                  <a:srgbClr val="FFFFFF"/>
                </a:solidFill>
                <a:latin typeface="Trebuchet MS"/>
                <a:cs typeface="Trebuchet MS"/>
              </a:rPr>
              <a:t>numbers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5" dirty="0">
                <a:solidFill>
                  <a:srgbClr val="FFFFFF"/>
                </a:solidFill>
                <a:latin typeface="Trebuchet MS"/>
                <a:cs typeface="Trebuchet MS"/>
              </a:rPr>
              <a:t>entered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by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lang="en-US" sz="4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" dirty="0">
                <a:solidFill>
                  <a:srgbClr val="FFFFFF"/>
                </a:solidFill>
                <a:latin typeface="Trebuchet MS"/>
                <a:cs typeface="Trebuchet MS"/>
              </a:rPr>
              <a:t>user.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124645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30C63-7A12-1500-00AA-619382183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BD5405-F157-6F1A-B60F-76A89EE1A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 t="6370" r="3654" b="6267"/>
          <a:stretch>
            <a:fillRect/>
          </a:stretch>
        </p:blipFill>
        <p:spPr>
          <a:xfrm>
            <a:off x="1828800" y="540203"/>
            <a:ext cx="15163800" cy="92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0903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8A763-C4B0-F9EC-C10E-79C7070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7365F3-07E3-71B5-F68B-084A190B2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Let‘s</a:t>
            </a:r>
            <a:r>
              <a:rPr spc="-285" dirty="0"/>
              <a:t> </a:t>
            </a:r>
            <a:r>
              <a:rPr spc="-195" dirty="0"/>
              <a:t>Practice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50B4EC-0060-33E2-209F-1DDC250AB821}"/>
              </a:ext>
            </a:extLst>
          </p:cNvPr>
          <p:cNvSpPr/>
          <p:nvPr/>
        </p:nvSpPr>
        <p:spPr>
          <a:xfrm>
            <a:off x="989579" y="1844185"/>
            <a:ext cx="3832225" cy="24130"/>
          </a:xfrm>
          <a:custGeom>
            <a:avLst/>
            <a:gdLst/>
            <a:ahLst/>
            <a:cxnLst/>
            <a:rect l="l" t="t" r="r" b="b"/>
            <a:pathLst>
              <a:path w="3832225" h="24130">
                <a:moveTo>
                  <a:pt x="0" y="23520"/>
                </a:moveTo>
                <a:lnTo>
                  <a:pt x="3831978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B1DFD-523F-0791-7BF4-201C2D9D88F3}"/>
              </a:ext>
            </a:extLst>
          </p:cNvPr>
          <p:cNvSpPr txBox="1"/>
          <p:nvPr/>
        </p:nvSpPr>
        <p:spPr>
          <a:xfrm>
            <a:off x="934374" y="2400300"/>
            <a:ext cx="15296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-175" dirty="0">
                <a:solidFill>
                  <a:srgbClr val="FFFFFF"/>
                </a:solidFill>
                <a:latin typeface="Trebuchet MS"/>
                <a:cs typeface="Trebuchet MS"/>
              </a:rPr>
              <a:t>WAP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35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65" dirty="0">
                <a:solidFill>
                  <a:srgbClr val="FFFFFF"/>
                </a:solidFill>
                <a:latin typeface="Trebuchet MS"/>
                <a:cs typeface="Trebuchet MS"/>
              </a:rPr>
              <a:t>multiple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14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65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lang="en-US" sz="4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4400" spc="-70" dirty="0">
                <a:solidFill>
                  <a:srgbClr val="FFFFFF"/>
                </a:solidFill>
                <a:latin typeface="Trebuchet MS"/>
                <a:cs typeface="Trebuchet MS"/>
              </a:rPr>
              <a:t>not.</a:t>
            </a:r>
            <a:endParaRPr lang="en-US" sz="4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7247773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177</Words>
  <Application>Microsoft Office PowerPoint</Application>
  <PresentationFormat>Custom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Trebuchet MS</vt:lpstr>
      <vt:lpstr>Office Theme</vt:lpstr>
      <vt:lpstr>Lecture -3   Control Statement</vt:lpstr>
      <vt:lpstr>Conditional Statements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Let‘s Practice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Python2</dc:title>
  <dc:creator>Rahul Neha</dc:creator>
  <cp:keywords>DAF6soN5_zo,BAEHDsZUYOI</cp:keywords>
  <cp:lastModifiedBy>Sushil  Shrestha</cp:lastModifiedBy>
  <cp:revision>6</cp:revision>
  <dcterms:created xsi:type="dcterms:W3CDTF">2025-07-28T02:32:17Z</dcterms:created>
  <dcterms:modified xsi:type="dcterms:W3CDTF">2025-08-04T06:48:49Z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2025-07-28T00:00:00Z</vt:filetime>
  </property>
  <property fmtid="{D5CDD505-2E9C-101B-9397-08002B2CF9AE}" pid="5" name="Producer">
    <vt:lpwstr>Canva</vt:lpwstr>
  </property>
</Properties>
</file>