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1" r:id="rId3"/>
    <p:sldId id="256" r:id="rId4"/>
    <p:sldId id="257" r:id="rId5"/>
    <p:sldId id="258" r:id="rId6"/>
    <p:sldId id="266" r:id="rId7"/>
    <p:sldId id="267" r:id="rId8"/>
    <p:sldId id="265" r:id="rId9"/>
    <p:sldId id="259" r:id="rId10"/>
    <p:sldId id="260" r:id="rId11"/>
    <p:sldId id="261" r:id="rId12"/>
    <p:sldId id="268" r:id="rId13"/>
    <p:sldId id="262" r:id="rId14"/>
    <p:sldId id="269" r:id="rId15"/>
    <p:sldId id="263" r:id="rId16"/>
    <p:sldId id="270" r:id="rId17"/>
    <p:sldId id="273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4755515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066" y="2097741"/>
            <a:ext cx="13132435" cy="6752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520-8D2C-900C-BA50-7567998F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1700"/>
            <a:ext cx="15982667" cy="46632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FFC000"/>
                </a:solidFill>
              </a:rPr>
              <a:t>Lecture: 4</a:t>
            </a:r>
            <a:br>
              <a:rPr lang="en-US" sz="6000" b="1" dirty="0">
                <a:solidFill>
                  <a:srgbClr val="FFC000"/>
                </a:solidFill>
              </a:rPr>
            </a:br>
            <a:r>
              <a:rPr lang="en-US" sz="6000" b="1" dirty="0">
                <a:solidFill>
                  <a:srgbClr val="FFC000"/>
                </a:solidFill>
              </a:rPr>
              <a:t>Data Structures or Data Types In Python</a:t>
            </a:r>
            <a:br>
              <a:rPr lang="en-US" sz="6000" b="1" dirty="0">
                <a:solidFill>
                  <a:srgbClr val="FFC000"/>
                </a:solidFill>
              </a:rPr>
            </a:br>
            <a:r>
              <a:rPr lang="en-US" sz="4400" b="1" dirty="0">
                <a:solidFill>
                  <a:srgbClr val="00B050"/>
                </a:solidFill>
              </a:rPr>
              <a:t>[list],(tuple),{</a:t>
            </a:r>
            <a:r>
              <a:rPr lang="en-US" altLang="en-US" sz="4400" b="1" dirty="0">
                <a:solidFill>
                  <a:srgbClr val="00B050"/>
                </a:solidFill>
                <a:latin typeface="Arial Unicode MS"/>
              </a:rPr>
              <a:t>dict: dictionary},{set}</a:t>
            </a:r>
            <a:br>
              <a:rPr lang="en-US" sz="4400" b="1" dirty="0">
                <a:solidFill>
                  <a:srgbClr val="00B050"/>
                </a:solidFill>
              </a:rPr>
            </a:b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0C6F5E-4CD2-C05B-9890-E840112C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Tuples</a:t>
            </a:r>
            <a:r>
              <a:rPr spc="-325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105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66" y="2240620"/>
            <a:ext cx="11917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built-in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lets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3BE2EC"/>
                </a:solidFill>
                <a:latin typeface="Tahoma"/>
                <a:cs typeface="Tahoma"/>
              </a:rPr>
              <a:t>immutable</a:t>
            </a:r>
            <a:r>
              <a:rPr sz="3200" spc="-18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sequences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values.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922005"/>
            <a:ext cx="782510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  <a:tabLst>
                <a:tab pos="492823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tup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(87,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64,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33,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95,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76)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85" dirty="0">
                <a:solidFill>
                  <a:srgbClr val="32BD15"/>
                </a:solidFill>
                <a:latin typeface="Arial MT"/>
                <a:cs typeface="Arial MT"/>
              </a:rPr>
              <a:t>#tup[0],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tup[1]..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64477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tup[0]</a:t>
            </a:r>
            <a:r>
              <a:rPr sz="32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43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#NOT</a:t>
            </a:r>
            <a:r>
              <a:rPr sz="3200" spc="-7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allowed</a:t>
            </a:r>
            <a:r>
              <a:rPr sz="3200" spc="-7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in</a:t>
            </a:r>
            <a:r>
              <a:rPr sz="3200" spc="-7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python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579" y="1844158"/>
            <a:ext cx="4709795" cy="24130"/>
          </a:xfrm>
          <a:custGeom>
            <a:avLst/>
            <a:gdLst/>
            <a:ahLst/>
            <a:cxnLst/>
            <a:rect l="l" t="t" r="r" b="b"/>
            <a:pathLst>
              <a:path w="4709795" h="24130">
                <a:moveTo>
                  <a:pt x="0" y="23574"/>
                </a:moveTo>
                <a:lnTo>
                  <a:pt x="4709485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6787574"/>
            <a:ext cx="290449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tup1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  <a:spcBef>
                <a:spcPts val="306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tup2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  <a:spcBef>
                <a:spcPts val="306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tup3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FFFFFF"/>
                </a:solidFill>
              </a:rPr>
              <a:t>Tuple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7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498397"/>
            <a:ext cx="11957685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tup</a:t>
            </a:r>
            <a:r>
              <a:rPr sz="3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(2,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3,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MT"/>
                <a:cs typeface="Arial MT"/>
              </a:rPr>
              <a:t>1)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667635" algn="l"/>
                <a:tab pos="9114155" algn="l"/>
              </a:tabLst>
            </a:pP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tup.</a:t>
            </a:r>
            <a:r>
              <a:rPr sz="3200" b="1" spc="-50" dirty="0">
                <a:solidFill>
                  <a:srgbClr val="3BE2EC"/>
                </a:solidFill>
                <a:latin typeface="Arial"/>
                <a:cs typeface="Arial"/>
              </a:rPr>
              <a:t>index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32BD15"/>
                </a:solidFill>
                <a:latin typeface="Arial MT"/>
                <a:cs typeface="Arial MT"/>
              </a:rPr>
              <a:t>index</a:t>
            </a:r>
            <a:r>
              <a:rPr sz="3200" spc="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of</a:t>
            </a:r>
            <a:r>
              <a:rPr sz="3200" spc="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32BD15"/>
                </a:solidFill>
                <a:latin typeface="Arial MT"/>
                <a:cs typeface="Arial MT"/>
              </a:rPr>
              <a:t>first</a:t>
            </a:r>
            <a:r>
              <a:rPr sz="3200" spc="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occurrence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	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tup.index(1)</a:t>
            </a:r>
            <a:r>
              <a:rPr sz="3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03830" algn="l"/>
                <a:tab pos="7950834" algn="l"/>
              </a:tabLst>
            </a:pP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tup.</a:t>
            </a:r>
            <a:r>
              <a:rPr sz="3200" b="1" spc="-50" dirty="0">
                <a:solidFill>
                  <a:srgbClr val="3BE2EC"/>
                </a:solidFill>
                <a:latin typeface="Arial"/>
                <a:cs typeface="Arial"/>
              </a:rPr>
              <a:t>count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#counts</a:t>
            </a:r>
            <a:r>
              <a:rPr sz="3200" spc="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total</a:t>
            </a:r>
            <a:r>
              <a:rPr sz="3200" spc="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occurrences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	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tup.count(1)</a:t>
            </a:r>
            <a:r>
              <a:rPr sz="3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i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9" y="1844173"/>
            <a:ext cx="4189729" cy="24130"/>
          </a:xfrm>
          <a:custGeom>
            <a:avLst/>
            <a:gdLst/>
            <a:ahLst/>
            <a:cxnLst/>
            <a:rect l="l" t="t" r="r" b="b"/>
            <a:pathLst>
              <a:path w="4189729" h="24130">
                <a:moveTo>
                  <a:pt x="0" y="23544"/>
                </a:moveTo>
                <a:lnTo>
                  <a:pt x="4189123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BE58C60-CBDD-73D1-61A2-E3C13314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10699" r="3890" b="9657"/>
          <a:stretch>
            <a:fillRect/>
          </a:stretch>
        </p:blipFill>
        <p:spPr>
          <a:xfrm>
            <a:off x="685800" y="2247900"/>
            <a:ext cx="16916399" cy="52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4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2023538"/>
            <a:ext cx="14157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favorite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movies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list.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0BB983C-9D03-67F9-CF86-1F0AFCC1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9022" r="5007" b="9306"/>
          <a:stretch>
            <a:fillRect/>
          </a:stretch>
        </p:blipFill>
        <p:spPr>
          <a:xfrm>
            <a:off x="947161" y="2857500"/>
            <a:ext cx="14935200" cy="722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46B24-B98E-192A-1ED7-006F1568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55F865-54CA-9FB6-83F9-60841872C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78BBABC-3119-34C6-6B7A-CBD0F4C8D74D}"/>
              </a:ext>
            </a:extLst>
          </p:cNvPr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865D88-74DA-3F9B-D2CD-6E8B903EF3D1}"/>
              </a:ext>
            </a:extLst>
          </p:cNvPr>
          <p:cNvSpPr txBox="1"/>
          <p:nvPr/>
        </p:nvSpPr>
        <p:spPr>
          <a:xfrm>
            <a:off x="989579" y="2247900"/>
            <a:ext cx="1403286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contains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palindrome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elements.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(Hint: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5" dirty="0">
                <a:solidFill>
                  <a:srgbClr val="3BE2EC"/>
                </a:solidFill>
                <a:latin typeface="Tahoma"/>
                <a:cs typeface="Tahoma"/>
              </a:rPr>
              <a:t>copy(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method)</a:t>
            </a:r>
            <a:endParaRPr sz="3200" dirty="0">
              <a:latin typeface="Tahoma"/>
              <a:cs typeface="Tahoma"/>
            </a:endParaRPr>
          </a:p>
          <a:p>
            <a:pPr marL="985519">
              <a:lnSpc>
                <a:spcPct val="100000"/>
              </a:lnSpc>
              <a:spcBef>
                <a:spcPts val="2630"/>
              </a:spcBef>
              <a:tabLst>
                <a:tab pos="5525770" algn="l"/>
              </a:tabLst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Arial"/>
                <a:cs typeface="Arial"/>
              </a:rPr>
              <a:t>“abc”,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Arial"/>
                <a:cs typeface="Arial"/>
              </a:rPr>
              <a:t>“abc”,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9FCAF11-B6DC-EBF4-AA77-F2D16330A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13095" r="7809" b="13095"/>
          <a:stretch>
            <a:fillRect/>
          </a:stretch>
        </p:blipFill>
        <p:spPr>
          <a:xfrm>
            <a:off x="4038600" y="4204824"/>
            <a:ext cx="10210800" cy="60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829" y="995044"/>
            <a:ext cx="3895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3632334"/>
            <a:ext cx="10071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above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sort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“A”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“D”.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12" y="1832325"/>
            <a:ext cx="13398500" cy="138303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count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“A”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grade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  <a:p>
            <a:pPr marL="1226820">
              <a:lnSpc>
                <a:spcPct val="100000"/>
              </a:lnSpc>
              <a:spcBef>
                <a:spcPts val="1505"/>
              </a:spcBef>
            </a:pPr>
            <a:r>
              <a:rPr sz="3200" i="1" spc="135" dirty="0">
                <a:solidFill>
                  <a:srgbClr val="FFFFFF"/>
                </a:solidFill>
                <a:latin typeface="Arial"/>
                <a:cs typeface="Arial"/>
              </a:rPr>
              <a:t>[”C”,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Arial"/>
                <a:cs typeface="Arial"/>
              </a:rPr>
              <a:t>“D”,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40" dirty="0">
                <a:solidFill>
                  <a:srgbClr val="FFFFFF"/>
                </a:solidFill>
                <a:latin typeface="Arial"/>
                <a:cs typeface="Arial"/>
              </a:rPr>
              <a:t>“A”,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40" dirty="0">
                <a:solidFill>
                  <a:srgbClr val="FFFFFF"/>
                </a:solidFill>
                <a:latin typeface="Arial"/>
                <a:cs typeface="Arial"/>
              </a:rPr>
              <a:t>“A”,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14" dirty="0">
                <a:solidFill>
                  <a:srgbClr val="FFFFFF"/>
                </a:solidFill>
                <a:latin typeface="Arial"/>
                <a:cs typeface="Arial"/>
              </a:rPr>
              <a:t>“B”,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14" dirty="0">
                <a:solidFill>
                  <a:srgbClr val="FFFFFF"/>
                </a:solidFill>
                <a:latin typeface="Arial"/>
                <a:cs typeface="Arial"/>
              </a:rPr>
              <a:t>“B”,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20" dirty="0">
                <a:solidFill>
                  <a:srgbClr val="FFFFFF"/>
                </a:solidFill>
                <a:latin typeface="Arial"/>
                <a:cs typeface="Arial"/>
              </a:rPr>
              <a:t>“A”]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0BB9BA6-0774-B349-A0F9-81ACB418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1962" r="7353" b="10830"/>
          <a:stretch>
            <a:fillRect/>
          </a:stretch>
        </p:blipFill>
        <p:spPr>
          <a:xfrm>
            <a:off x="425107" y="949624"/>
            <a:ext cx="17437785" cy="83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589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8F28-54F5-5F63-9857-D1C06D44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116" y="4495800"/>
            <a:ext cx="14877767" cy="1295400"/>
          </a:xfrm>
        </p:spPr>
        <p:txBody>
          <a:bodyPr/>
          <a:lstStyle/>
          <a:p>
            <a:pPr algn="ctr"/>
            <a:r>
              <a:rPr lang="en-US" sz="7200" b="1" dirty="0"/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174636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0513-2D8C-2DDC-FAEE-489DD580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04900"/>
            <a:ext cx="17068800" cy="2031325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Data Structures or Data Types In Python</a:t>
            </a:r>
            <a:br>
              <a:rPr lang="en-US" sz="6600" dirty="0">
                <a:solidFill>
                  <a:srgbClr val="FFC000"/>
                </a:solidFill>
              </a:rPr>
            </a:br>
            <a:endParaRPr lang="en-US" sz="66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F5C4-2086-8AF3-1F93-3651983F7EB4}"/>
              </a:ext>
            </a:extLst>
          </p:cNvPr>
          <p:cNvSpPr txBox="1"/>
          <p:nvPr/>
        </p:nvSpPr>
        <p:spPr>
          <a:xfrm>
            <a:off x="2743200" y="2400300"/>
            <a:ext cx="10744200" cy="40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[List]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(tuple)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{dict : dictionary}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{set}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66" y="995044"/>
            <a:ext cx="4267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27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4595558"/>
            <a:ext cx="503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marks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[87,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64,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33,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95,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76]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66" y="2240617"/>
            <a:ext cx="11257280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built-in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stores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(integer,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float,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string,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etc.)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8738" y="4595558"/>
            <a:ext cx="39071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#marks[0],</a:t>
            </a:r>
            <a:r>
              <a:rPr sz="3200" spc="2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marks[1]..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579" y="1844171"/>
            <a:ext cx="4260850" cy="24130"/>
          </a:xfrm>
          <a:custGeom>
            <a:avLst/>
            <a:gdLst/>
            <a:ahLst/>
            <a:cxnLst/>
            <a:rect l="l" t="t" r="r" b="b"/>
            <a:pathLst>
              <a:path w="4260850" h="24130">
                <a:moveTo>
                  <a:pt x="0" y="23549"/>
                </a:moveTo>
                <a:lnTo>
                  <a:pt x="426044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00" y="5956183"/>
            <a:ext cx="10539095" cy="293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5375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[”Karan”,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85,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“Delhi”]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#student[0],</a:t>
            </a:r>
            <a:r>
              <a:rPr sz="3200" spc="3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student[1]..</a:t>
            </a:r>
            <a:endParaRPr sz="3200">
              <a:latin typeface="Arial MT"/>
              <a:cs typeface="Arial MT"/>
            </a:endParaRPr>
          </a:p>
          <a:p>
            <a:pPr marL="12700" marR="3091815">
              <a:lnSpc>
                <a:spcPct val="248200"/>
              </a:lnSpc>
              <a:spcBef>
                <a:spcPts val="25"/>
              </a:spcBef>
              <a:tabLst>
                <a:tab pos="2736215" algn="l"/>
                <a:tab pos="407352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student[0]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“Arjun”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#allowed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in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python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len(student)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2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length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215" dirty="0"/>
              <a:t> </a:t>
            </a:r>
            <a:r>
              <a:rPr spc="-10"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16"/>
            <a:ext cx="3153410" cy="23495"/>
          </a:xfrm>
          <a:custGeom>
            <a:avLst/>
            <a:gdLst/>
            <a:ahLst/>
            <a:cxnLst/>
            <a:rect l="l" t="t" r="r" b="b"/>
            <a:pathLst>
              <a:path w="3153410" h="23494">
                <a:moveTo>
                  <a:pt x="0" y="23458"/>
                </a:moveTo>
                <a:lnTo>
                  <a:pt x="3152948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097741"/>
            <a:ext cx="13132435" cy="669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String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Slicing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3200" dirty="0">
              <a:latin typeface="Tahoma"/>
              <a:cs typeface="Tahoma"/>
            </a:endParaRPr>
          </a:p>
          <a:p>
            <a:pPr marL="34988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list_name[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starting_idx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ending_idx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#ending</a:t>
            </a:r>
            <a:r>
              <a:rPr sz="36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idx</a:t>
            </a:r>
            <a:r>
              <a:rPr sz="36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32BD15"/>
                </a:solidFill>
                <a:latin typeface="Arial MT"/>
                <a:cs typeface="Arial MT"/>
              </a:rPr>
              <a:t>is</a:t>
            </a:r>
            <a:r>
              <a:rPr sz="36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not</a:t>
            </a:r>
            <a:r>
              <a:rPr sz="36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32BD15"/>
                </a:solidFill>
                <a:latin typeface="Arial MT"/>
                <a:cs typeface="Arial MT"/>
              </a:rPr>
              <a:t>included</a:t>
            </a:r>
            <a:endParaRPr sz="3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3600" dirty="0">
              <a:latin typeface="Arial MT"/>
              <a:cs typeface="Arial MT"/>
            </a:endParaRPr>
          </a:p>
          <a:p>
            <a:pPr marL="349885">
              <a:lnSpc>
                <a:spcPct val="100000"/>
              </a:lnSpc>
            </a:pPr>
            <a:r>
              <a:rPr sz="3200" b="1" i="1" spc="-80" dirty="0">
                <a:solidFill>
                  <a:srgbClr val="3BE2EC"/>
                </a:solidFill>
                <a:latin typeface="Arial"/>
                <a:cs typeface="Arial"/>
              </a:rPr>
              <a:t>marks</a:t>
            </a:r>
            <a:r>
              <a:rPr sz="3200" b="1" i="1" spc="-2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spc="90" dirty="0">
                <a:solidFill>
                  <a:srgbClr val="3BE2EC"/>
                </a:solidFill>
                <a:latin typeface="Arial"/>
                <a:cs typeface="Arial"/>
              </a:rPr>
              <a:t>=</a:t>
            </a:r>
            <a:r>
              <a:rPr sz="3200" b="1" i="1" spc="-2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BE2EC"/>
                </a:solidFill>
                <a:latin typeface="Arial"/>
                <a:cs typeface="Arial"/>
              </a:rPr>
              <a:t>[87,</a:t>
            </a:r>
            <a:r>
              <a:rPr sz="3200" b="1" i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spc="75" dirty="0">
                <a:solidFill>
                  <a:srgbClr val="3BE2EC"/>
                </a:solidFill>
                <a:latin typeface="Arial"/>
                <a:cs typeface="Arial"/>
              </a:rPr>
              <a:t>64,</a:t>
            </a:r>
            <a:r>
              <a:rPr sz="3200" b="1" i="1" spc="-2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spc="75" dirty="0">
                <a:solidFill>
                  <a:srgbClr val="3BE2EC"/>
                </a:solidFill>
                <a:latin typeface="Arial"/>
                <a:cs typeface="Arial"/>
              </a:rPr>
              <a:t>33,</a:t>
            </a:r>
            <a:r>
              <a:rPr sz="3200" b="1" i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spc="75" dirty="0">
                <a:solidFill>
                  <a:srgbClr val="3BE2EC"/>
                </a:solidFill>
                <a:latin typeface="Arial"/>
                <a:cs typeface="Arial"/>
              </a:rPr>
              <a:t>95,</a:t>
            </a:r>
            <a:r>
              <a:rPr sz="3200" b="1" i="1" spc="-2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i="1" spc="-25" dirty="0">
                <a:solidFill>
                  <a:srgbClr val="3BE2EC"/>
                </a:solidFill>
                <a:latin typeface="Arial"/>
                <a:cs typeface="Arial"/>
              </a:rPr>
              <a:t>76]</a:t>
            </a:r>
            <a:endParaRPr sz="32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344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is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[64,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33,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95]</a:t>
            </a:r>
            <a:endParaRPr sz="3200" dirty="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3440"/>
              </a:spcBef>
              <a:tabLst>
                <a:tab pos="1758950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 MT"/>
                <a:cs typeface="Arial MT"/>
              </a:rPr>
              <a:t>4]</a:t>
            </a:r>
            <a:endParaRPr sz="3200" dirty="0">
              <a:latin typeface="Arial MT"/>
              <a:cs typeface="Arial MT"/>
            </a:endParaRPr>
          </a:p>
          <a:p>
            <a:pPr marL="349885" marR="4718050" indent="-9525">
              <a:lnSpc>
                <a:spcPct val="189600"/>
              </a:lnSpc>
              <a:tabLst>
                <a:tab pos="2336165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len(marks)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]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marks[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[33,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95]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mputer programming language with text&#10;&#10;AI-generated content may be incorrect.">
            <a:extLst>
              <a:ext uri="{FF2B5EF4-FFF2-40B4-BE49-F238E27FC236}">
                <a16:creationId xmlns:a16="http://schemas.microsoft.com/office/drawing/2014/main" id="{525192F3-EA36-6B42-C860-B4AF50C1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3045"/>
            <a:ext cx="16154400" cy="99209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birds on a wire&#10;&#10;AI-generated content may be incorrect.">
            <a:extLst>
              <a:ext uri="{FF2B5EF4-FFF2-40B4-BE49-F238E27FC236}">
                <a16:creationId xmlns:a16="http://schemas.microsoft.com/office/drawing/2014/main" id="{8A2A2E48-073C-1684-3469-239F2068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39157"/>
            <a:ext cx="8724900" cy="101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D75CCC8E-B429-FD5E-5E08-B9266CE9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419100"/>
            <a:ext cx="17785975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8149-F977-4DDB-DACE-F82F9A3D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672053-78F1-D149-31EF-E5EFBE472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List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80" dirty="0"/>
              <a:t>Methods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ED9DE6-044F-CFED-90A2-EC7FB1144993}"/>
              </a:ext>
            </a:extLst>
          </p:cNvPr>
          <p:cNvSpPr txBox="1"/>
          <p:nvPr/>
        </p:nvSpPr>
        <p:spPr>
          <a:xfrm>
            <a:off x="1016000" y="3714177"/>
            <a:ext cx="7924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append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(4)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#adds</a:t>
            </a:r>
            <a:r>
              <a:rPr sz="3200" spc="-1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one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element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at</a:t>
            </a:r>
            <a:r>
              <a:rPr sz="3200" spc="-1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end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B878A76-9C87-2CF8-0A8C-3A1975F8508E}"/>
              </a:ext>
            </a:extLst>
          </p:cNvPr>
          <p:cNvSpPr txBox="1"/>
          <p:nvPr/>
        </p:nvSpPr>
        <p:spPr>
          <a:xfrm>
            <a:off x="1016000" y="2498397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Arial MT"/>
                <a:cs typeface="Arial MT"/>
              </a:rPr>
              <a:t>[2,</a:t>
            </a:r>
            <a:r>
              <a:rPr sz="3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Arial MT"/>
                <a:cs typeface="Arial MT"/>
              </a:rPr>
              <a:t>3]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359C1E-2441-CF81-1AEE-00D8B743AC77}"/>
              </a:ext>
            </a:extLst>
          </p:cNvPr>
          <p:cNvSpPr/>
          <p:nvPr/>
        </p:nvSpPr>
        <p:spPr>
          <a:xfrm>
            <a:off x="989578" y="1844192"/>
            <a:ext cx="3699510" cy="24130"/>
          </a:xfrm>
          <a:custGeom>
            <a:avLst/>
            <a:gdLst/>
            <a:ahLst/>
            <a:cxnLst/>
            <a:rect l="l" t="t" r="r" b="b"/>
            <a:pathLst>
              <a:path w="3699510" h="24130">
                <a:moveTo>
                  <a:pt x="0" y="23509"/>
                </a:moveTo>
                <a:lnTo>
                  <a:pt x="369926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CD4CE88-1BBB-9761-4C51-D069D77BE28A}"/>
              </a:ext>
            </a:extLst>
          </p:cNvPr>
          <p:cNvSpPr txBox="1"/>
          <p:nvPr/>
        </p:nvSpPr>
        <p:spPr>
          <a:xfrm>
            <a:off x="9464674" y="3676077"/>
            <a:ext cx="1913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[2,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4]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A6903B8-3CB0-B48E-EFC0-BF80D2762186}"/>
              </a:ext>
            </a:extLst>
          </p:cNvPr>
          <p:cNvSpPr txBox="1"/>
          <p:nvPr/>
        </p:nvSpPr>
        <p:spPr>
          <a:xfrm>
            <a:off x="10421301" y="5841304"/>
            <a:ext cx="1446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[3,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289EB9-0B27-C35D-1449-FBE1BF9E23D1}"/>
              </a:ext>
            </a:extLst>
          </p:cNvPr>
          <p:cNvSpPr txBox="1"/>
          <p:nvPr/>
        </p:nvSpPr>
        <p:spPr>
          <a:xfrm>
            <a:off x="1016000" y="4838766"/>
            <a:ext cx="909574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810" algn="l"/>
                <a:tab pos="7186295" algn="l"/>
              </a:tabLst>
            </a:pP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35" dirty="0">
                <a:solidFill>
                  <a:srgbClr val="3BE2EC"/>
                </a:solidFill>
                <a:latin typeface="Arial"/>
                <a:cs typeface="Arial"/>
              </a:rPr>
              <a:t>sort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#sorts</a:t>
            </a:r>
            <a:r>
              <a:rPr sz="3200" spc="-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in</a:t>
            </a:r>
            <a:r>
              <a:rPr sz="3200" spc="-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ascending</a:t>
            </a:r>
            <a:r>
              <a:rPr sz="3200" spc="-1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order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	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3]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230700"/>
              </a:lnSpc>
              <a:spcBef>
                <a:spcPts val="670"/>
              </a:spcBef>
              <a:tabLst>
                <a:tab pos="2526030" algn="l"/>
                <a:tab pos="4376420" algn="l"/>
                <a:tab pos="5471160" algn="l"/>
              </a:tabLst>
            </a:pP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45" dirty="0">
                <a:solidFill>
                  <a:srgbClr val="3BE2EC"/>
                </a:solidFill>
                <a:latin typeface="Arial"/>
                <a:cs typeface="Arial"/>
              </a:rPr>
              <a:t>sort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reverse=True</a:t>
            </a:r>
            <a:r>
              <a:rPr sz="3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#sorts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in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descending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order 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75" dirty="0">
                <a:solidFill>
                  <a:srgbClr val="3BE2EC"/>
                </a:solidFill>
                <a:latin typeface="Arial"/>
                <a:cs typeface="Arial"/>
              </a:rPr>
              <a:t>reverse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#reverses</a:t>
            </a:r>
            <a:r>
              <a:rPr sz="3200" spc="-15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list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	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[3,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2]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82645" algn="l"/>
              </a:tabLst>
            </a:pP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45" dirty="0">
                <a:solidFill>
                  <a:srgbClr val="3BE2EC"/>
                </a:solidFill>
                <a:latin typeface="Arial"/>
                <a:cs typeface="Arial"/>
              </a:rPr>
              <a:t>insert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idx,</a:t>
            </a:r>
            <a:r>
              <a:rPr sz="32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#insert</a:t>
            </a:r>
            <a:r>
              <a:rPr sz="3200" spc="-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element</a:t>
            </a:r>
            <a:r>
              <a:rPr sz="3200" spc="-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at</a:t>
            </a:r>
            <a:r>
              <a:rPr sz="3200" spc="-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index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086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List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8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714179"/>
            <a:ext cx="9313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0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remove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#removes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32BD15"/>
                </a:solidFill>
                <a:latin typeface="Arial MT"/>
                <a:cs typeface="Arial MT"/>
              </a:rPr>
              <a:t>first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occurrence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of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element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498396"/>
            <a:ext cx="320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3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Arial MT"/>
                <a:cs typeface="Arial MT"/>
              </a:rPr>
              <a:t>[2,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3,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Arial MT"/>
                <a:cs typeface="Arial MT"/>
              </a:rPr>
              <a:t>1]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838766"/>
            <a:ext cx="6837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7930" algn="l"/>
              </a:tabLst>
            </a:pP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list.</a:t>
            </a:r>
            <a:r>
              <a:rPr sz="3200" b="1" spc="-50" dirty="0">
                <a:solidFill>
                  <a:srgbClr val="3BE2EC"/>
                </a:solidFill>
                <a:latin typeface="Arial"/>
                <a:cs typeface="Arial"/>
              </a:rPr>
              <a:t>pop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idx</a:t>
            </a: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#removes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element</a:t>
            </a:r>
            <a:r>
              <a:rPr sz="3200" spc="-1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at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idx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578" y="1844190"/>
            <a:ext cx="3699510" cy="24130"/>
          </a:xfrm>
          <a:custGeom>
            <a:avLst/>
            <a:gdLst/>
            <a:ahLst/>
            <a:cxnLst/>
            <a:rect l="l" t="t" r="r" b="b"/>
            <a:pathLst>
              <a:path w="3699510" h="24130">
                <a:moveTo>
                  <a:pt x="0" y="23509"/>
                </a:moveTo>
                <a:lnTo>
                  <a:pt x="369926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65486" y="3714179"/>
            <a:ext cx="1446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[2,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648</Words>
  <Application>Microsoft Office PowerPoint</Application>
  <PresentationFormat>Custom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Arial Unicode MS</vt:lpstr>
      <vt:lpstr>Arial</vt:lpstr>
      <vt:lpstr>Calibri</vt:lpstr>
      <vt:lpstr>Tahoma</vt:lpstr>
      <vt:lpstr>Office Theme</vt:lpstr>
      <vt:lpstr>Lecture: 4 Data Structures or Data Types In Python [list],(tuple),{dict: dictionary},{set} </vt:lpstr>
      <vt:lpstr>Data Structures or Data Types In Python </vt:lpstr>
      <vt:lpstr>List in Python</vt:lpstr>
      <vt:lpstr>List Slicing</vt:lpstr>
      <vt:lpstr>PowerPoint Presentation</vt:lpstr>
      <vt:lpstr>PowerPoint Presentation</vt:lpstr>
      <vt:lpstr>PowerPoint Presentation</vt:lpstr>
      <vt:lpstr>List Methods</vt:lpstr>
      <vt:lpstr>List Methods</vt:lpstr>
      <vt:lpstr>Tuples in Python</vt:lpstr>
      <vt:lpstr>Tuple Methods</vt:lpstr>
      <vt:lpstr>PowerPoint Presentation</vt:lpstr>
      <vt:lpstr>Let‘s Practice</vt:lpstr>
      <vt:lpstr>Let‘s Practice</vt:lpstr>
      <vt:lpstr>Let‘s Practice</vt:lpstr>
      <vt:lpstr>PowerPoint Presentation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</dc:title>
  <dc:creator>Rahul Neha</dc:creator>
  <cp:keywords>DAF7KoMrwJE,BAEHDsZUYOI</cp:keywords>
  <cp:lastModifiedBy>Sushil  Shrestha</cp:lastModifiedBy>
  <cp:revision>4</cp:revision>
  <dcterms:created xsi:type="dcterms:W3CDTF">2025-07-31T11:35:32Z</dcterms:created>
  <dcterms:modified xsi:type="dcterms:W3CDTF">2025-08-04T08:07:29Z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2025-07-31T00:00:00Z</vt:filetime>
  </property>
  <property fmtid="{D5CDD505-2E9C-101B-9397-08002B2CF9AE}" pid="5" name="Producer">
    <vt:lpwstr>Canva</vt:lpwstr>
  </property>
</Properties>
</file>