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2" r:id="rId2"/>
    <p:sldId id="256" r:id="rId3"/>
    <p:sldId id="274" r:id="rId4"/>
    <p:sldId id="257" r:id="rId5"/>
    <p:sldId id="275" r:id="rId6"/>
    <p:sldId id="258" r:id="rId7"/>
    <p:sldId id="273" r:id="rId8"/>
    <p:sldId id="259" r:id="rId9"/>
    <p:sldId id="260" r:id="rId10"/>
    <p:sldId id="261" r:id="rId11"/>
    <p:sldId id="276" r:id="rId12"/>
    <p:sldId id="277" r:id="rId13"/>
    <p:sldId id="262" r:id="rId14"/>
    <p:sldId id="263" r:id="rId15"/>
    <p:sldId id="279" r:id="rId16"/>
    <p:sldId id="278" r:id="rId17"/>
    <p:sldId id="280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6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39AE6-08B4-437E-A34C-2008EE279F5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62008-3DA5-4962-97F5-7A0586B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62008-3DA5-4962-97F5-7A0586BDC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66" y="995042"/>
            <a:ext cx="5800090" cy="8483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2912" y="2023538"/>
            <a:ext cx="14293215" cy="604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E520-8D2C-900C-BA50-7567998F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1700"/>
            <a:ext cx="15982667" cy="466326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rgbClr val="FFC000"/>
                </a:solidFill>
              </a:rPr>
              <a:t>Lecture: 5</a:t>
            </a:r>
            <a:br>
              <a:rPr lang="en-US" sz="6000" b="1" dirty="0">
                <a:solidFill>
                  <a:srgbClr val="FFC000"/>
                </a:solidFill>
              </a:rPr>
            </a:br>
            <a:r>
              <a:rPr lang="en-US" sz="6000" b="1" dirty="0">
                <a:solidFill>
                  <a:srgbClr val="FFC000"/>
                </a:solidFill>
              </a:rPr>
              <a:t>Data Structures or Data Types In Python</a:t>
            </a:r>
            <a:br>
              <a:rPr lang="en-US" sz="6000" b="1" dirty="0">
                <a:solidFill>
                  <a:srgbClr val="FFC000"/>
                </a:solidFill>
              </a:rPr>
            </a:br>
            <a:r>
              <a:rPr lang="en-US" sz="4400" b="1" dirty="0">
                <a:solidFill>
                  <a:srgbClr val="00B050"/>
                </a:solidFill>
              </a:rPr>
              <a:t>[list],(tuple),{</a:t>
            </a:r>
            <a:r>
              <a:rPr lang="en-US" altLang="en-US" sz="4400" b="1" dirty="0">
                <a:solidFill>
                  <a:srgbClr val="00B050"/>
                </a:solidFill>
                <a:latin typeface="Arial Unicode MS"/>
              </a:rPr>
              <a:t>dict: dictionary},{set}</a:t>
            </a:r>
            <a:br>
              <a:rPr lang="en-US" sz="4400" b="1" dirty="0">
                <a:solidFill>
                  <a:srgbClr val="00B050"/>
                </a:solidFill>
              </a:rPr>
            </a:b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0C6F5E-4CD2-C05B-9890-E840112C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2825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8932" y="2328789"/>
            <a:ext cx="11577955" cy="154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145" algn="l"/>
              </a:tabLst>
            </a:pP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set.</a:t>
            </a:r>
            <a:r>
              <a:rPr sz="3200" b="1" spc="-105" dirty="0">
                <a:solidFill>
                  <a:srgbClr val="3BE2EC"/>
                </a:solidFill>
                <a:latin typeface="Arial"/>
                <a:cs typeface="Arial"/>
              </a:rPr>
              <a:t>union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set2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#combines</a:t>
            </a:r>
            <a:r>
              <a:rPr sz="3200" spc="-10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both</a:t>
            </a:r>
            <a:r>
              <a:rPr sz="3200" spc="-9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45" dirty="0">
                <a:solidFill>
                  <a:srgbClr val="32BD15"/>
                </a:solidFill>
                <a:latin typeface="Arial MT"/>
                <a:cs typeface="Arial MT"/>
              </a:rPr>
              <a:t>set</a:t>
            </a:r>
            <a:r>
              <a:rPr sz="3200" spc="-9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5" dirty="0">
                <a:solidFill>
                  <a:srgbClr val="32BD15"/>
                </a:solidFill>
                <a:latin typeface="Arial MT"/>
                <a:cs typeface="Arial MT"/>
              </a:rPr>
              <a:t>values</a:t>
            </a:r>
            <a:r>
              <a:rPr sz="3200" spc="-9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&amp;</a:t>
            </a:r>
            <a:r>
              <a:rPr sz="3200" spc="-10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returns</a:t>
            </a:r>
            <a:r>
              <a:rPr sz="3200" spc="-9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32BD15"/>
                </a:solidFill>
                <a:latin typeface="Arial MT"/>
                <a:cs typeface="Arial MT"/>
              </a:rPr>
              <a:t>new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202430" algn="l"/>
              </a:tabLst>
            </a:pPr>
            <a:r>
              <a:rPr sz="3200" spc="-100" dirty="0">
                <a:solidFill>
                  <a:srgbClr val="FFFFFF"/>
                </a:solidFill>
                <a:latin typeface="Arial MT"/>
                <a:cs typeface="Arial MT"/>
              </a:rPr>
              <a:t>set.</a:t>
            </a:r>
            <a:r>
              <a:rPr sz="3200" b="1" spc="-100" dirty="0">
                <a:solidFill>
                  <a:srgbClr val="3BE2EC"/>
                </a:solidFill>
                <a:latin typeface="Arial"/>
                <a:cs typeface="Arial"/>
              </a:rPr>
              <a:t>intersection</a:t>
            </a:r>
            <a:r>
              <a:rPr sz="3200" b="1" spc="-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set2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#combines</a:t>
            </a:r>
            <a:r>
              <a:rPr sz="3200" spc="-12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common</a:t>
            </a:r>
            <a:r>
              <a:rPr sz="3200" spc="-12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5" dirty="0">
                <a:solidFill>
                  <a:srgbClr val="32BD15"/>
                </a:solidFill>
                <a:latin typeface="Arial MT"/>
                <a:cs typeface="Arial MT"/>
              </a:rPr>
              <a:t>values</a:t>
            </a:r>
            <a:r>
              <a:rPr sz="3200" spc="-12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&amp;</a:t>
            </a:r>
            <a:r>
              <a:rPr sz="3200" spc="-12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returns</a:t>
            </a:r>
            <a:r>
              <a:rPr sz="3200" spc="-12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32BD15"/>
                </a:solidFill>
                <a:latin typeface="Arial MT"/>
                <a:cs typeface="Arial MT"/>
              </a:rPr>
              <a:t>new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Set</a:t>
            </a:r>
            <a:r>
              <a:rPr spc="-345" dirty="0">
                <a:solidFill>
                  <a:srgbClr val="FFFFFF"/>
                </a:solidFill>
              </a:rPr>
              <a:t> </a:t>
            </a:r>
            <a:r>
              <a:rPr spc="-80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989578" y="1844195"/>
            <a:ext cx="3597275" cy="24130"/>
          </a:xfrm>
          <a:custGeom>
            <a:avLst/>
            <a:gdLst/>
            <a:ahLst/>
            <a:cxnLst/>
            <a:rect l="l" t="t" r="r" b="b"/>
            <a:pathLst>
              <a:path w="3597275" h="24130">
                <a:moveTo>
                  <a:pt x="0" y="23501"/>
                </a:moveTo>
                <a:lnTo>
                  <a:pt x="3597213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F3D5-E475-EE58-7BDC-54CF5228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00"/>
            <a:ext cx="5800090" cy="848363"/>
          </a:xfrm>
        </p:spPr>
        <p:txBody>
          <a:bodyPr/>
          <a:lstStyle/>
          <a:p>
            <a:r>
              <a:rPr lang="en-US" spc="-114" dirty="0">
                <a:solidFill>
                  <a:srgbClr val="FFFFFF"/>
                </a:solidFill>
              </a:rPr>
              <a:t>Set</a:t>
            </a:r>
            <a:r>
              <a:rPr lang="en-US" spc="-345" dirty="0">
                <a:solidFill>
                  <a:srgbClr val="FFFFFF"/>
                </a:solidFill>
              </a:rPr>
              <a:t> </a:t>
            </a:r>
            <a:r>
              <a:rPr lang="en-US" spc="-80" dirty="0"/>
              <a:t>Methods</a:t>
            </a:r>
            <a:endParaRPr lang="en-US" dirty="0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3BDE483-3075-7F77-2DBD-97B34194B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" t="9016" r="5677" b="10655"/>
          <a:stretch>
            <a:fillRect/>
          </a:stretch>
        </p:blipFill>
        <p:spPr>
          <a:xfrm>
            <a:off x="2971800" y="1485900"/>
            <a:ext cx="14173200" cy="862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9373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8CCB2-6B01-A013-33AA-0DDC031F1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66BA07C-2E60-650E-B0F7-6D97998B2A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912" y="431524"/>
            <a:ext cx="5800090" cy="848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0BB3057-C20E-C78C-1BCB-CADABB736FFC}"/>
              </a:ext>
            </a:extLst>
          </p:cNvPr>
          <p:cNvSpPr/>
          <p:nvPr/>
        </p:nvSpPr>
        <p:spPr>
          <a:xfrm>
            <a:off x="1003957" y="1317987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4B172DB-CF5B-4DDB-198E-AD663E01FDD2}"/>
              </a:ext>
            </a:extLst>
          </p:cNvPr>
          <p:cNvSpPr txBox="1"/>
          <p:nvPr/>
        </p:nvSpPr>
        <p:spPr>
          <a:xfrm>
            <a:off x="952912" y="1638300"/>
            <a:ext cx="14293215" cy="3316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following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word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meanings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dictionary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9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3200" dirty="0">
              <a:latin typeface="Tahoma"/>
              <a:cs typeface="Tahoma"/>
            </a:endParaRPr>
          </a:p>
          <a:p>
            <a:pPr marL="654685" marR="4391660">
              <a:lnSpc>
                <a:spcPct val="162300"/>
              </a:lnSpc>
              <a:spcBef>
                <a:spcPts val="409"/>
              </a:spcBef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3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16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135" dirty="0">
                <a:solidFill>
                  <a:srgbClr val="FFFFFF"/>
                </a:solidFill>
                <a:latin typeface="Arial"/>
                <a:cs typeface="Arial"/>
              </a:rPr>
              <a:t>“a</a:t>
            </a:r>
            <a:r>
              <a:rPr sz="3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5" dirty="0">
                <a:solidFill>
                  <a:srgbClr val="FFFFFF"/>
                </a:solidFill>
                <a:latin typeface="Arial"/>
                <a:cs typeface="Arial"/>
              </a:rPr>
              <a:t>piece</a:t>
            </a:r>
            <a:r>
              <a:rPr sz="3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75" dirty="0">
                <a:solidFill>
                  <a:srgbClr val="FFFFFF"/>
                </a:solidFill>
                <a:latin typeface="Arial"/>
                <a:cs typeface="Arial"/>
              </a:rPr>
              <a:t>furniture”,</a:t>
            </a:r>
            <a:r>
              <a:rPr sz="3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“list</a:t>
            </a:r>
            <a:r>
              <a:rPr sz="3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facts</a:t>
            </a:r>
            <a:r>
              <a:rPr sz="3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3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figures”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cat</a:t>
            </a:r>
            <a:r>
              <a:rPr sz="32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16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135" dirty="0">
                <a:solidFill>
                  <a:srgbClr val="FFFFFF"/>
                </a:solidFill>
                <a:latin typeface="Arial"/>
                <a:cs typeface="Arial"/>
              </a:rPr>
              <a:t>“a</a:t>
            </a:r>
            <a:r>
              <a:rPr sz="3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3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35" dirty="0">
                <a:solidFill>
                  <a:srgbClr val="FFFFFF"/>
                </a:solidFill>
                <a:latin typeface="Arial"/>
                <a:cs typeface="Arial"/>
              </a:rPr>
              <a:t>animal”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32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F415D-E47F-B285-7D6C-15F526EAC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" t="14033" r="8474" b="12816"/>
          <a:stretch>
            <a:fillRect/>
          </a:stretch>
        </p:blipFill>
        <p:spPr>
          <a:xfrm>
            <a:off x="4836182" y="4000500"/>
            <a:ext cx="12817791" cy="60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42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12" y="372927"/>
            <a:ext cx="5800090" cy="848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52912" y="1251120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912" y="1562100"/>
            <a:ext cx="14293215" cy="281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>
              <a:lnSpc>
                <a:spcPct val="115199"/>
              </a:lnSpc>
            </a:pP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given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subjects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students.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Assume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classroom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required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subject.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90" dirty="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many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classrooms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Tahoma"/>
                <a:cs typeface="Tahoma"/>
              </a:rPr>
              <a:t>needed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students.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3200" dirty="0">
              <a:latin typeface="Tahoma"/>
              <a:cs typeface="Tahoma"/>
            </a:endParaRPr>
          </a:p>
          <a:p>
            <a:pPr marL="245745">
              <a:lnSpc>
                <a:spcPct val="100000"/>
              </a:lnSpc>
            </a:pPr>
            <a:r>
              <a:rPr sz="3200" i="1" spc="70" dirty="0">
                <a:solidFill>
                  <a:srgbClr val="FFFFFF"/>
                </a:solidFill>
                <a:latin typeface="Arial"/>
                <a:cs typeface="Arial"/>
              </a:rPr>
              <a:t>”python”,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80" dirty="0">
                <a:solidFill>
                  <a:srgbClr val="FFFFFF"/>
                </a:solidFill>
                <a:latin typeface="Arial"/>
                <a:cs typeface="Arial"/>
              </a:rPr>
              <a:t>“java”,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130" dirty="0">
                <a:solidFill>
                  <a:srgbClr val="FFFFFF"/>
                </a:solidFill>
                <a:latin typeface="Arial"/>
                <a:cs typeface="Arial"/>
              </a:rPr>
              <a:t>“C++”,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70" dirty="0">
                <a:solidFill>
                  <a:srgbClr val="FFFFFF"/>
                </a:solidFill>
                <a:latin typeface="Arial"/>
                <a:cs typeface="Arial"/>
              </a:rPr>
              <a:t>“python”,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35" dirty="0">
                <a:solidFill>
                  <a:srgbClr val="FFFFFF"/>
                </a:solidFill>
                <a:latin typeface="Arial"/>
                <a:cs typeface="Arial"/>
              </a:rPr>
              <a:t>“javascript”,</a:t>
            </a:r>
            <a:endParaRPr sz="3200" dirty="0">
              <a:latin typeface="Arial"/>
              <a:cs typeface="Arial"/>
            </a:endParaRPr>
          </a:p>
          <a:p>
            <a:pPr marL="245745">
              <a:lnSpc>
                <a:spcPct val="100000"/>
              </a:lnSpc>
              <a:spcBef>
                <a:spcPts val="1110"/>
              </a:spcBef>
            </a:pPr>
            <a:r>
              <a:rPr sz="3200" i="1" spc="80" dirty="0">
                <a:solidFill>
                  <a:srgbClr val="FFFFFF"/>
                </a:solidFill>
                <a:latin typeface="Arial"/>
                <a:cs typeface="Arial"/>
              </a:rPr>
              <a:t>“java”,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70" dirty="0">
                <a:solidFill>
                  <a:srgbClr val="FFFFFF"/>
                </a:solidFill>
                <a:latin typeface="Arial"/>
                <a:cs typeface="Arial"/>
              </a:rPr>
              <a:t>“python”,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80" dirty="0">
                <a:solidFill>
                  <a:srgbClr val="FFFFFF"/>
                </a:solidFill>
                <a:latin typeface="Arial"/>
                <a:cs typeface="Arial"/>
              </a:rPr>
              <a:t>“java”,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130" dirty="0">
                <a:solidFill>
                  <a:srgbClr val="FFFFFF"/>
                </a:solidFill>
                <a:latin typeface="Arial"/>
                <a:cs typeface="Arial"/>
              </a:rPr>
              <a:t>“C++”,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135" dirty="0">
                <a:solidFill>
                  <a:srgbClr val="FFFFFF"/>
                </a:solidFill>
                <a:latin typeface="Arial"/>
                <a:cs typeface="Arial"/>
              </a:rPr>
              <a:t>“C”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07850B2-3140-AEE0-E32D-86AF16905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3" t="11690" r="4008" b="11690"/>
          <a:stretch>
            <a:fillRect/>
          </a:stretch>
        </p:blipFill>
        <p:spPr>
          <a:xfrm>
            <a:off x="964414" y="4718039"/>
            <a:ext cx="16506792" cy="519603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7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912" y="1949168"/>
            <a:ext cx="1512633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-235" dirty="0">
                <a:solidFill>
                  <a:srgbClr val="FFFFFF"/>
                </a:solidFill>
                <a:latin typeface="Tahoma"/>
                <a:cs typeface="Tahoma"/>
              </a:rPr>
              <a:t>WAP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enter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marks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subjects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them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dictionary.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Start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empty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dictionary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one.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subject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marks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value.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CF8170D-6391-4E01-12E6-C78852E1E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t="9064" r="5216" b="9453"/>
          <a:stretch>
            <a:fillRect/>
          </a:stretch>
        </p:blipFill>
        <p:spPr>
          <a:xfrm>
            <a:off x="2286000" y="285750"/>
            <a:ext cx="14043314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691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6144B-8616-FF9C-658B-BAFE00DBB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AB0048-8544-4591-5E9B-21FDA2FD85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D3F566-FD04-11AB-FD0E-0BCEEB1002C9}"/>
              </a:ext>
            </a:extLst>
          </p:cNvPr>
          <p:cNvSpPr/>
          <p:nvPr/>
        </p:nvSpPr>
        <p:spPr>
          <a:xfrm>
            <a:off x="989579" y="1844187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190DABB-244C-1FA3-20FD-AEBCE4E7A612}"/>
              </a:ext>
            </a:extLst>
          </p:cNvPr>
          <p:cNvSpPr txBox="1"/>
          <p:nvPr/>
        </p:nvSpPr>
        <p:spPr>
          <a:xfrm>
            <a:off x="953066" y="2171700"/>
            <a:ext cx="14376400" cy="1088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Figure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out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45" dirty="0">
                <a:solidFill>
                  <a:srgbClr val="FFFFFF"/>
                </a:solidFill>
                <a:latin typeface="Tahoma"/>
                <a:cs typeface="Tahoma"/>
              </a:rPr>
              <a:t>way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9.0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separate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set. </a:t>
            </a:r>
            <a:br>
              <a:rPr lang="en-US" sz="3200" spc="-20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(You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take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help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built-in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types)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10" name="Picture 9" descr="A black rectangular with colorful text and green dot&#10;&#10;AI-generated content may be incorrect.">
            <a:extLst>
              <a:ext uri="{FF2B5EF4-FFF2-40B4-BE49-F238E27FC236}">
                <a16:creationId xmlns:a16="http://schemas.microsoft.com/office/drawing/2014/main" id="{5FDDB9E0-4E09-D27D-6DF1-C8839A397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6" t="23017" r="11255" b="21739"/>
          <a:stretch>
            <a:fillRect/>
          </a:stretch>
        </p:blipFill>
        <p:spPr>
          <a:xfrm>
            <a:off x="1019771" y="3998419"/>
            <a:ext cx="13554557" cy="44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19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7026-3B11-E81A-5048-8D02C916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33" y="4229100"/>
            <a:ext cx="15810934" cy="1107996"/>
          </a:xfrm>
        </p:spPr>
        <p:txBody>
          <a:bodyPr/>
          <a:lstStyle/>
          <a:p>
            <a:pPr algn="ctr"/>
            <a:r>
              <a:rPr lang="en-US" sz="7200" b="1" dirty="0"/>
              <a:t>Thank You So Much</a:t>
            </a:r>
          </a:p>
        </p:txBody>
      </p:sp>
    </p:spTree>
    <p:extLst>
      <p:ext uri="{BB962C8B-B14F-4D97-AF65-F5344CB8AC3E}">
        <p14:creationId xmlns:p14="http://schemas.microsoft.com/office/powerpoint/2010/main" val="130007371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Dictionary</a:t>
            </a:r>
            <a:r>
              <a:rPr spc="-340" dirty="0"/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34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37"/>
            <a:ext cx="5746115" cy="24130"/>
          </a:xfrm>
          <a:custGeom>
            <a:avLst/>
            <a:gdLst/>
            <a:ahLst/>
            <a:cxnLst/>
            <a:rect l="l" t="t" r="r" b="b"/>
            <a:pathLst>
              <a:path w="5746115" h="24130">
                <a:moveTo>
                  <a:pt x="0" y="23616"/>
                </a:moveTo>
                <a:lnTo>
                  <a:pt x="5745540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66" y="2240617"/>
            <a:ext cx="11866245" cy="3136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Dictionaries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40" dirty="0">
                <a:solidFill>
                  <a:srgbClr val="3BE2EC"/>
                </a:solidFill>
                <a:latin typeface="Tahoma"/>
                <a:cs typeface="Tahoma"/>
              </a:rPr>
              <a:t>key:value</a:t>
            </a:r>
            <a:r>
              <a:rPr sz="3200" spc="-19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pairs</a:t>
            </a: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20"/>
              </a:spcBef>
            </a:pPr>
            <a:r>
              <a:rPr sz="3200" spc="-215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unordered,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mutable(changeable)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&amp;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don’t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allow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duplicate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keys</a:t>
            </a:r>
            <a:endParaRPr lang="en-US" sz="3200" spc="-2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algn="l">
              <a:spcBef>
                <a:spcPts val="3020"/>
              </a:spcBef>
            </a:pPr>
            <a:r>
              <a:rPr lang="en-US" sz="3200" spc="65" dirty="0">
                <a:solidFill>
                  <a:srgbClr val="FFFFFF"/>
                </a:solidFill>
                <a:latin typeface="Arial MT"/>
                <a:cs typeface="Arial MT"/>
              </a:rPr>
              <a:t>“key”</a:t>
            </a:r>
            <a:r>
              <a:rPr lang="en-US"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lang="en-US" sz="3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3200" spc="-20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endParaRPr lang="en-US" sz="3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20"/>
              </a:spcBef>
            </a:pPr>
            <a:endParaRPr sz="3200" dirty="0">
              <a:latin typeface="Tahoma"/>
              <a:cs typeface="Tahom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12036A-869B-949C-D020-BCF2473D6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2" t="11686" r="35868" b="71197"/>
          <a:stretch>
            <a:fillRect/>
          </a:stretch>
        </p:blipFill>
        <p:spPr>
          <a:xfrm>
            <a:off x="1018334" y="4686300"/>
            <a:ext cx="16619646" cy="527936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DA778A5-E234-8970-4772-B5563EF58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8" t="17648" r="4678" b="14118"/>
          <a:stretch>
            <a:fillRect/>
          </a:stretch>
        </p:blipFill>
        <p:spPr>
          <a:xfrm>
            <a:off x="453258" y="2476500"/>
            <a:ext cx="1738148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7825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Dictionary</a:t>
            </a:r>
            <a:r>
              <a:rPr spc="-340" dirty="0"/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340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37"/>
            <a:ext cx="5746115" cy="24130"/>
          </a:xfrm>
          <a:custGeom>
            <a:avLst/>
            <a:gdLst/>
            <a:ahLst/>
            <a:cxnLst/>
            <a:rect l="l" t="t" r="r" b="b"/>
            <a:pathLst>
              <a:path w="5746115" h="24130">
                <a:moveTo>
                  <a:pt x="0" y="23616"/>
                </a:moveTo>
                <a:lnTo>
                  <a:pt x="5745540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66" y="2097741"/>
            <a:ext cx="33166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solidFill>
                  <a:srgbClr val="3BE2EC"/>
                </a:solidFill>
                <a:latin typeface="Tahoma"/>
                <a:cs typeface="Tahoma"/>
              </a:rPr>
              <a:t>Nested</a:t>
            </a:r>
            <a:r>
              <a:rPr sz="3200" spc="-215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Dictionaries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8" name="Picture 7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3165F7D2-CFD8-EA1C-E90C-1B4A8522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" t="12549" r="6932" b="12907"/>
          <a:stretch>
            <a:fillRect/>
          </a:stretch>
        </p:blipFill>
        <p:spPr>
          <a:xfrm>
            <a:off x="1217963" y="2840295"/>
            <a:ext cx="15852074" cy="723268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200557BB-D9EC-82A5-0A05-1FD92C6A2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" t="8519" r="7947" b="7777"/>
          <a:stretch>
            <a:fillRect/>
          </a:stretch>
        </p:blipFill>
        <p:spPr>
          <a:xfrm>
            <a:off x="2647950" y="438027"/>
            <a:ext cx="12992100" cy="94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5446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66" y="995044"/>
            <a:ext cx="55778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Dictionary</a:t>
            </a:r>
            <a:r>
              <a:rPr spc="-360" dirty="0">
                <a:solidFill>
                  <a:srgbClr val="FFFFFF"/>
                </a:solidFill>
              </a:rPr>
              <a:t> </a:t>
            </a:r>
            <a:r>
              <a:rPr spc="-6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40"/>
            <a:ext cx="5652135" cy="24130"/>
          </a:xfrm>
          <a:custGeom>
            <a:avLst/>
            <a:gdLst/>
            <a:ahLst/>
            <a:cxnLst/>
            <a:rect l="l" t="t" r="r" b="b"/>
            <a:pathLst>
              <a:path w="5652134" h="24130">
                <a:moveTo>
                  <a:pt x="0" y="23613"/>
                </a:moveTo>
                <a:lnTo>
                  <a:pt x="5651551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66" y="2504502"/>
            <a:ext cx="12568555" cy="535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  <a:tabLst>
                <a:tab pos="2802890" algn="l"/>
              </a:tabLst>
            </a:pP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myDict.</a:t>
            </a:r>
            <a:r>
              <a:rPr sz="3200" b="1" spc="-65" dirty="0">
                <a:solidFill>
                  <a:srgbClr val="3BE2EC"/>
                </a:solidFill>
                <a:latin typeface="Arial"/>
                <a:cs typeface="Arial"/>
              </a:rPr>
              <a:t>keys</a:t>
            </a: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#returns</a:t>
            </a:r>
            <a:r>
              <a:rPr sz="3200" spc="12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all</a:t>
            </a:r>
            <a:r>
              <a:rPr sz="3200" spc="12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keys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5"/>
              </a:spcBef>
            </a:pPr>
            <a:endParaRPr sz="3200">
              <a:latin typeface="Arial MT"/>
              <a:cs typeface="Arial MT"/>
            </a:endParaRPr>
          </a:p>
          <a:p>
            <a:pPr marL="75565">
              <a:lnSpc>
                <a:spcPct val="100000"/>
              </a:lnSpc>
              <a:spcBef>
                <a:spcPts val="5"/>
              </a:spcBef>
              <a:tabLst>
                <a:tab pos="3125470" algn="l"/>
              </a:tabLst>
            </a:pPr>
            <a:r>
              <a:rPr sz="3200" spc="-85" dirty="0">
                <a:solidFill>
                  <a:srgbClr val="FFFFFF"/>
                </a:solidFill>
                <a:latin typeface="Arial MT"/>
                <a:cs typeface="Arial MT"/>
              </a:rPr>
              <a:t>myDict.</a:t>
            </a:r>
            <a:r>
              <a:rPr sz="3200" b="1" spc="-85" dirty="0">
                <a:solidFill>
                  <a:srgbClr val="3BE2EC"/>
                </a:solidFill>
                <a:latin typeface="Arial"/>
                <a:cs typeface="Arial"/>
              </a:rPr>
              <a:t>values</a:t>
            </a:r>
            <a:r>
              <a:rPr sz="3200" b="1" spc="-85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#returns</a:t>
            </a:r>
            <a:r>
              <a:rPr sz="3200" spc="12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all</a:t>
            </a:r>
            <a:r>
              <a:rPr sz="3200" spc="12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values</a:t>
            </a:r>
            <a:endParaRPr sz="3200">
              <a:latin typeface="Arial MT"/>
              <a:cs typeface="Arial MT"/>
            </a:endParaRPr>
          </a:p>
          <a:p>
            <a:pPr marL="12700" marR="2601595" indent="62865">
              <a:lnSpc>
                <a:spcPct val="248200"/>
              </a:lnSpc>
              <a:tabLst>
                <a:tab pos="2972435" algn="l"/>
                <a:tab pos="3717290" algn="l"/>
              </a:tabLst>
            </a:pPr>
            <a:r>
              <a:rPr sz="3200" spc="-60" dirty="0">
                <a:solidFill>
                  <a:srgbClr val="FFFFFF"/>
                </a:solidFill>
                <a:latin typeface="Arial MT"/>
                <a:cs typeface="Arial MT"/>
              </a:rPr>
              <a:t>myDict.</a:t>
            </a:r>
            <a:r>
              <a:rPr sz="3200" b="1" spc="-60" dirty="0">
                <a:solidFill>
                  <a:srgbClr val="3BE2EC"/>
                </a:solidFill>
                <a:latin typeface="Arial"/>
                <a:cs typeface="Arial"/>
              </a:rPr>
              <a:t>items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#returns</a:t>
            </a:r>
            <a:r>
              <a:rPr sz="3200" spc="-8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all</a:t>
            </a:r>
            <a:r>
              <a:rPr sz="3200" spc="-6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i="1" spc="-30" dirty="0">
                <a:solidFill>
                  <a:srgbClr val="FFFFFF"/>
                </a:solidFill>
                <a:latin typeface="Arial"/>
                <a:cs typeface="Arial"/>
              </a:rPr>
              <a:t>(key,</a:t>
            </a:r>
            <a:r>
              <a:rPr sz="32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val)</a:t>
            </a:r>
            <a:r>
              <a:rPr sz="32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pairs</a:t>
            </a:r>
            <a:r>
              <a:rPr sz="3200" spc="-6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25" dirty="0">
                <a:solidFill>
                  <a:srgbClr val="32BD15"/>
                </a:solidFill>
                <a:latin typeface="Arial MT"/>
                <a:cs typeface="Arial MT"/>
              </a:rPr>
              <a:t>as</a:t>
            </a:r>
            <a:r>
              <a:rPr sz="3200" spc="-4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tuples 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myDict.</a:t>
            </a:r>
            <a:r>
              <a:rPr sz="3200" b="1" spc="-35" dirty="0">
                <a:solidFill>
                  <a:srgbClr val="3BE2EC"/>
                </a:solidFill>
                <a:latin typeface="Arial"/>
                <a:cs typeface="Arial"/>
              </a:rPr>
              <a:t>get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Arial MT"/>
                <a:cs typeface="Arial MT"/>
              </a:rPr>
              <a:t>“key““</a:t>
            </a:r>
            <a:r>
              <a:rPr sz="320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#returns</a:t>
            </a:r>
            <a:r>
              <a:rPr sz="3200" spc="-3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the</a:t>
            </a:r>
            <a:r>
              <a:rPr sz="3200" spc="-3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30" dirty="0">
                <a:solidFill>
                  <a:srgbClr val="32BD15"/>
                </a:solidFill>
                <a:latin typeface="Arial MT"/>
                <a:cs typeface="Arial MT"/>
              </a:rPr>
              <a:t>key </a:t>
            </a:r>
            <a:r>
              <a:rPr sz="3200" spc="-35" dirty="0">
                <a:solidFill>
                  <a:srgbClr val="32BD15"/>
                </a:solidFill>
                <a:latin typeface="Arial MT"/>
                <a:cs typeface="Arial MT"/>
              </a:rPr>
              <a:t>according </a:t>
            </a:r>
            <a:r>
              <a:rPr sz="3200" spc="55" dirty="0">
                <a:solidFill>
                  <a:srgbClr val="32BD15"/>
                </a:solidFill>
                <a:latin typeface="Arial MT"/>
                <a:cs typeface="Arial MT"/>
              </a:rPr>
              <a:t>to</a:t>
            </a:r>
            <a:r>
              <a:rPr sz="3200" spc="-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32BD15"/>
                </a:solidFill>
                <a:latin typeface="Arial MT"/>
                <a:cs typeface="Arial MT"/>
              </a:rPr>
              <a:t>value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5"/>
              </a:spcBef>
            </a:pPr>
            <a:endParaRPr sz="3200">
              <a:latin typeface="Arial MT"/>
              <a:cs typeface="Arial MT"/>
            </a:endParaRPr>
          </a:p>
          <a:p>
            <a:pPr marL="75565">
              <a:lnSpc>
                <a:spcPct val="100000"/>
              </a:lnSpc>
              <a:spcBef>
                <a:spcPts val="5"/>
              </a:spcBef>
              <a:tabLst>
                <a:tab pos="4757420" algn="l"/>
              </a:tabLst>
            </a:pP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myDict.</a:t>
            </a:r>
            <a:r>
              <a:rPr sz="3200" b="1" spc="-55" dirty="0">
                <a:solidFill>
                  <a:srgbClr val="3BE2EC"/>
                </a:solidFill>
                <a:latin typeface="Arial"/>
                <a:cs typeface="Arial"/>
              </a:rPr>
              <a:t>update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newDict</a:t>
            </a:r>
            <a:r>
              <a:rPr sz="32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#inserts</a:t>
            </a:r>
            <a:r>
              <a:rPr sz="3200" spc="-10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the</a:t>
            </a:r>
            <a:r>
              <a:rPr sz="3200" spc="-10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40" dirty="0">
                <a:solidFill>
                  <a:srgbClr val="32BD15"/>
                </a:solidFill>
                <a:latin typeface="Arial MT"/>
                <a:cs typeface="Arial MT"/>
              </a:rPr>
              <a:t>specified</a:t>
            </a:r>
            <a:r>
              <a:rPr sz="3200" spc="-9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32BD15"/>
                </a:solidFill>
                <a:latin typeface="Arial MT"/>
                <a:cs typeface="Arial MT"/>
              </a:rPr>
              <a:t>items</a:t>
            </a:r>
            <a:r>
              <a:rPr sz="3200" spc="-10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32BD15"/>
                </a:solidFill>
                <a:latin typeface="Arial MT"/>
                <a:cs typeface="Arial MT"/>
              </a:rPr>
              <a:t>to</a:t>
            </a:r>
            <a:r>
              <a:rPr sz="3200" spc="-10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the</a:t>
            </a:r>
            <a:r>
              <a:rPr sz="3200" spc="-9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dictionary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F1A2-1212-CAC1-7792-BE0997E7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14" dirty="0">
                <a:solidFill>
                  <a:srgbClr val="FFFFFF"/>
                </a:solidFill>
              </a:rPr>
              <a:t>Dictionary</a:t>
            </a:r>
            <a:r>
              <a:rPr lang="en-US" spc="-360" dirty="0">
                <a:solidFill>
                  <a:srgbClr val="FFFFFF"/>
                </a:solidFill>
              </a:rPr>
              <a:t> </a:t>
            </a:r>
            <a:r>
              <a:rPr lang="en-US" spc="-65" dirty="0"/>
              <a:t>Methods</a:t>
            </a:r>
            <a:endParaRPr lang="en-US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2FBB29C-EDDC-589A-C13A-AEFF782B0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0" t="11008" r="5251" b="6499"/>
          <a:stretch>
            <a:fillRect/>
          </a:stretch>
        </p:blipFill>
        <p:spPr>
          <a:xfrm>
            <a:off x="6786224" y="494581"/>
            <a:ext cx="10638694" cy="97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7420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Set</a:t>
            </a:r>
            <a:r>
              <a:rPr spc="-335" dirty="0"/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330" dirty="0">
                <a:solidFill>
                  <a:srgbClr val="FFFFFF"/>
                </a:solidFill>
              </a:rPr>
              <a:t> </a:t>
            </a:r>
            <a:r>
              <a:rPr spc="-114" dirty="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7572712"/>
            <a:ext cx="2738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null_set</a:t>
            </a:r>
            <a:r>
              <a:rPr sz="3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set(</a:t>
            </a:r>
            <a:r>
              <a:rPr sz="3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1817" y="7572712"/>
            <a:ext cx="3224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#empty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45" dirty="0">
                <a:solidFill>
                  <a:srgbClr val="32BD15"/>
                </a:solidFill>
                <a:latin typeface="Arial MT"/>
                <a:cs typeface="Arial MT"/>
              </a:rPr>
              <a:t>set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65" dirty="0">
                <a:solidFill>
                  <a:srgbClr val="32BD15"/>
                </a:solidFill>
                <a:latin typeface="Arial MT"/>
                <a:cs typeface="Arial MT"/>
              </a:rPr>
              <a:t>syntax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9578" y="1844188"/>
            <a:ext cx="3766185" cy="24130"/>
          </a:xfrm>
          <a:custGeom>
            <a:avLst/>
            <a:gdLst/>
            <a:ahLst/>
            <a:cxnLst/>
            <a:rect l="l" t="t" r="r" b="b"/>
            <a:pathLst>
              <a:path w="3766185" h="24130">
                <a:moveTo>
                  <a:pt x="0" y="23515"/>
                </a:moveTo>
                <a:lnTo>
                  <a:pt x="3765702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66" y="2048136"/>
            <a:ext cx="10615930" cy="463359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collection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unordered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items.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element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must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unique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immutable.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nums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1,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2,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3,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40"/>
              </a:spcBef>
            </a:pP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set2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1,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2,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2,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#repeated</a:t>
            </a:r>
            <a:r>
              <a:rPr sz="3200" spc="-12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60" dirty="0">
                <a:solidFill>
                  <a:srgbClr val="32BD15"/>
                </a:solidFill>
                <a:latin typeface="Arial MT"/>
                <a:cs typeface="Arial MT"/>
              </a:rPr>
              <a:t>elements</a:t>
            </a:r>
            <a:r>
              <a:rPr sz="3200" spc="-114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stored</a:t>
            </a:r>
            <a:r>
              <a:rPr sz="3200" spc="-114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only</a:t>
            </a:r>
            <a:r>
              <a:rPr sz="3200" spc="-1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once,</a:t>
            </a:r>
            <a:r>
              <a:rPr sz="3200" spc="-114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20" dirty="0">
                <a:solidFill>
                  <a:srgbClr val="32BD15"/>
                </a:solidFill>
                <a:latin typeface="Arial MT"/>
                <a:cs typeface="Arial MT"/>
              </a:rPr>
              <a:t>so</a:t>
            </a:r>
            <a:r>
              <a:rPr sz="3200" spc="-10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100" dirty="0">
                <a:solidFill>
                  <a:srgbClr val="32BD15"/>
                </a:solidFill>
                <a:latin typeface="Arial MT"/>
                <a:cs typeface="Arial MT"/>
              </a:rPr>
              <a:t>it</a:t>
            </a:r>
            <a:r>
              <a:rPr sz="3200" spc="-114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60" dirty="0">
                <a:solidFill>
                  <a:srgbClr val="32BD15"/>
                </a:solidFill>
                <a:latin typeface="Arial MT"/>
                <a:cs typeface="Arial MT"/>
              </a:rPr>
              <a:t>resolved</a:t>
            </a:r>
            <a:r>
              <a:rPr sz="3200" spc="-1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32BD15"/>
                </a:solidFill>
                <a:latin typeface="Arial MT"/>
                <a:cs typeface="Arial MT"/>
              </a:rPr>
              <a:t>to</a:t>
            </a:r>
            <a:r>
              <a:rPr sz="3200" spc="-114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{1,</a:t>
            </a:r>
            <a:r>
              <a:rPr sz="3200" spc="-1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32BD15"/>
                </a:solidFill>
                <a:latin typeface="Arial MT"/>
                <a:cs typeface="Arial MT"/>
              </a:rPr>
              <a:t>2}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Set</a:t>
            </a:r>
            <a:r>
              <a:rPr spc="-345" dirty="0">
                <a:solidFill>
                  <a:srgbClr val="FFFFFF"/>
                </a:solidFill>
              </a:rPr>
              <a:t> </a:t>
            </a:r>
            <a:r>
              <a:rPr spc="-8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989578" y="1844194"/>
            <a:ext cx="3597275" cy="24130"/>
          </a:xfrm>
          <a:custGeom>
            <a:avLst/>
            <a:gdLst/>
            <a:ahLst/>
            <a:cxnLst/>
            <a:rect l="l" t="t" r="r" b="b"/>
            <a:pathLst>
              <a:path w="3597275" h="24130">
                <a:moveTo>
                  <a:pt x="0" y="23501"/>
                </a:moveTo>
                <a:lnTo>
                  <a:pt x="3597213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2505138"/>
            <a:ext cx="6899275" cy="437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1080" algn="l"/>
              </a:tabLst>
            </a:pPr>
            <a:r>
              <a:rPr sz="3200" spc="-85" dirty="0">
                <a:solidFill>
                  <a:srgbClr val="FFFFFF"/>
                </a:solidFill>
                <a:latin typeface="Arial MT"/>
                <a:cs typeface="Arial MT"/>
              </a:rPr>
              <a:t>set.</a:t>
            </a:r>
            <a:r>
              <a:rPr sz="3200" b="1" spc="-85" dirty="0">
                <a:solidFill>
                  <a:srgbClr val="3BE2EC"/>
                </a:solidFill>
                <a:latin typeface="Arial"/>
                <a:cs typeface="Arial"/>
              </a:rPr>
              <a:t>add</a:t>
            </a:r>
            <a:r>
              <a:rPr sz="3200" spc="-8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#adds</a:t>
            </a:r>
            <a:r>
              <a:rPr sz="3200" spc="-17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32BD15"/>
                </a:solidFill>
                <a:latin typeface="Arial MT"/>
                <a:cs typeface="Arial MT"/>
              </a:rPr>
              <a:t>an</a:t>
            </a:r>
            <a:r>
              <a:rPr sz="3200" spc="-17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element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264200"/>
              </a:lnSpc>
              <a:tabLst>
                <a:tab pos="2092325" algn="l"/>
                <a:tab pos="2964180" algn="l"/>
              </a:tabLst>
            </a:pP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set.</a:t>
            </a:r>
            <a:r>
              <a:rPr sz="3200" b="1" spc="-105" dirty="0">
                <a:solidFill>
                  <a:srgbClr val="3BE2EC"/>
                </a:solidFill>
                <a:latin typeface="Arial"/>
                <a:cs typeface="Arial"/>
              </a:rPr>
              <a:t>remove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32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#removes</a:t>
            </a:r>
            <a:r>
              <a:rPr sz="3200" spc="-13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the</a:t>
            </a:r>
            <a:r>
              <a:rPr sz="3200" spc="-13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40" dirty="0">
                <a:solidFill>
                  <a:srgbClr val="32BD15"/>
                </a:solidFill>
                <a:latin typeface="Arial MT"/>
                <a:cs typeface="Arial MT"/>
              </a:rPr>
              <a:t>elem</a:t>
            </a:r>
            <a:r>
              <a:rPr sz="3200" spc="-13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32BD15"/>
                </a:solidFill>
                <a:latin typeface="Arial MT"/>
                <a:cs typeface="Arial MT"/>
              </a:rPr>
              <a:t>an </a:t>
            </a: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set.</a:t>
            </a:r>
            <a:r>
              <a:rPr sz="3200" b="1" spc="-75" dirty="0">
                <a:solidFill>
                  <a:srgbClr val="3BE2EC"/>
                </a:solidFill>
                <a:latin typeface="Arial"/>
                <a:cs typeface="Arial"/>
              </a:rPr>
              <a:t>clear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#empties</a:t>
            </a:r>
            <a:r>
              <a:rPr sz="3200" spc="-114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the</a:t>
            </a:r>
            <a:r>
              <a:rPr sz="3200" spc="-114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32BD15"/>
                </a:solidFill>
                <a:latin typeface="Arial MT"/>
                <a:cs typeface="Arial MT"/>
              </a:rPr>
              <a:t>set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05"/>
              </a:spcBef>
            </a:pP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93570" algn="l"/>
              </a:tabLst>
            </a:pP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set.</a:t>
            </a:r>
            <a:r>
              <a:rPr sz="3200" b="1" spc="-95" dirty="0">
                <a:solidFill>
                  <a:srgbClr val="3BE2EC"/>
                </a:solidFill>
                <a:latin typeface="Arial"/>
                <a:cs typeface="Arial"/>
              </a:rPr>
              <a:t>pop</a:t>
            </a:r>
            <a:r>
              <a:rPr sz="3200" b="1" spc="-9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#removes</a:t>
            </a:r>
            <a:r>
              <a:rPr sz="3200" spc="-204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80" dirty="0">
                <a:solidFill>
                  <a:srgbClr val="32BD15"/>
                </a:solidFill>
                <a:latin typeface="Arial MT"/>
                <a:cs typeface="Arial MT"/>
              </a:rPr>
              <a:t>a</a:t>
            </a:r>
            <a:r>
              <a:rPr sz="3200" spc="-4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random</a:t>
            </a:r>
            <a:r>
              <a:rPr sz="3200" spc="-15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value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461</Words>
  <Application>Microsoft Office PowerPoint</Application>
  <PresentationFormat>Custom</PresentationFormat>
  <Paragraphs>50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MT</vt:lpstr>
      <vt:lpstr>Arial Unicode MS</vt:lpstr>
      <vt:lpstr>Aptos</vt:lpstr>
      <vt:lpstr>Arial</vt:lpstr>
      <vt:lpstr>Calibri</vt:lpstr>
      <vt:lpstr>Tahoma</vt:lpstr>
      <vt:lpstr>Office Theme</vt:lpstr>
      <vt:lpstr>Lecture: 5 Data Structures or Data Types In Python [list],(tuple),{dict: dictionary},{set} </vt:lpstr>
      <vt:lpstr>Dictionary in Python</vt:lpstr>
      <vt:lpstr>PowerPoint Presentation</vt:lpstr>
      <vt:lpstr>Dictionary in Python</vt:lpstr>
      <vt:lpstr>PowerPoint Presentation</vt:lpstr>
      <vt:lpstr>Dictionary Methods</vt:lpstr>
      <vt:lpstr>Dictionary Methods</vt:lpstr>
      <vt:lpstr>Set in Python</vt:lpstr>
      <vt:lpstr>Set Methods</vt:lpstr>
      <vt:lpstr>Set Methods</vt:lpstr>
      <vt:lpstr>Set Methods</vt:lpstr>
      <vt:lpstr>Let‘s Practice</vt:lpstr>
      <vt:lpstr>Let‘s Practice</vt:lpstr>
      <vt:lpstr>Let‘s Practice</vt:lpstr>
      <vt:lpstr>PowerPoint Presentation</vt:lpstr>
      <vt:lpstr>Let‘s Practice</vt:lpstr>
      <vt:lpstr>Thank You So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Python4</dc:title>
  <dc:creator>Rahul Neha</dc:creator>
  <cp:keywords>DAF7ZXNOkBU,BAEHDsZUYOI</cp:keywords>
  <cp:lastModifiedBy>Sushil  Shrestha</cp:lastModifiedBy>
  <cp:revision>4</cp:revision>
  <dcterms:created xsi:type="dcterms:W3CDTF">2025-08-04T08:12:41Z</dcterms:created>
  <dcterms:modified xsi:type="dcterms:W3CDTF">2025-08-04T11:10:10Z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2024-01-31T00:00:00Z</vt:filetime>
  </property>
  <property fmtid="{D5CDD505-2E9C-101B-9397-08002B2CF9AE}" pid="3" name="Creator">
    <vt:lpwstr>Canva</vt:lpwstr>
  </property>
  <property fmtid="{D5CDD505-2E9C-101B-9397-08002B2CF9AE}" pid="4" name="LastSaved">
    <vt:filetime>2025-08-04T00:00:00Z</vt:filetime>
  </property>
  <property fmtid="{D5CDD505-2E9C-101B-9397-08002B2CF9AE}" pid="5" name="Producer">
    <vt:lpwstr>Canva</vt:lpwstr>
  </property>
</Properties>
</file>