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7" r:id="rId5"/>
    <p:sldId id="326" r:id="rId6"/>
    <p:sldId id="327" r:id="rId7"/>
    <p:sldId id="328" r:id="rId8"/>
    <p:sldId id="329" r:id="rId9"/>
    <p:sldId id="330" r:id="rId10"/>
    <p:sldId id="333" r:id="rId11"/>
    <p:sldId id="289" r:id="rId12"/>
    <p:sldId id="321" r:id="rId13"/>
    <p:sldId id="324" r:id="rId14"/>
    <p:sldId id="325" r:id="rId15"/>
    <p:sldId id="334" r:id="rId16"/>
    <p:sldId id="33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D8D3"/>
    <a:srgbClr val="002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308C4-BC13-E840-8A47-0BDB68EF0DD0}" v="7" dt="2021-08-03T01:48:07.215"/>
    <p1510:client id="{6CAD6DA4-683B-4AFC-B41F-6670B768910A}" v="75" dt="2021-08-02T23:21:31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/>
    <p:restoredTop sz="94686"/>
  </p:normalViewPr>
  <p:slideViewPr>
    <p:cSldViewPr snapToGrid="0">
      <p:cViewPr varScale="1">
        <p:scale>
          <a:sx n="68" d="100"/>
          <a:sy n="68" d="100"/>
        </p:scale>
        <p:origin x="-8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CFDD-3F63-4648-BE46-40B3FC986F54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FA796-354D-4EB3-9197-6D86BB069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6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A796-354D-4EB3-9197-6D86BB06960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9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A796-354D-4EB3-9197-6D86BB06960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9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FA796-354D-4EB3-9197-6D86BB0696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C12D6CB2-F910-4EEB-BC6C-F15934FDBD77}"/>
              </a:ext>
            </a:extLst>
          </p:cNvPr>
          <p:cNvSpPr txBox="1">
            <a:spLocks/>
          </p:cNvSpPr>
          <p:nvPr userDrawn="1"/>
        </p:nvSpPr>
        <p:spPr>
          <a:xfrm>
            <a:off x="1" y="0"/>
            <a:ext cx="12207151" cy="788692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defTabSz="1828709">
              <a:defRPr sz="3600">
                <a:solidFill>
                  <a:schemeClr val="lt1"/>
                </a:solidFill>
              </a:defRPr>
            </a:lvl1pPr>
            <a:lvl2pPr marL="914354" defTabSz="1828709">
              <a:defRPr sz="3600">
                <a:solidFill>
                  <a:schemeClr val="lt1"/>
                </a:solidFill>
              </a:defRPr>
            </a:lvl2pPr>
            <a:lvl3pPr marL="1828709" defTabSz="1828709">
              <a:defRPr sz="3600">
                <a:solidFill>
                  <a:schemeClr val="lt1"/>
                </a:solidFill>
              </a:defRPr>
            </a:lvl3pPr>
            <a:lvl4pPr marL="2743063" defTabSz="1828709">
              <a:defRPr sz="3600">
                <a:solidFill>
                  <a:schemeClr val="lt1"/>
                </a:solidFill>
              </a:defRPr>
            </a:lvl4pPr>
            <a:lvl5pPr marL="3657417" defTabSz="1828709">
              <a:defRPr sz="3600">
                <a:solidFill>
                  <a:schemeClr val="lt1"/>
                </a:solidFill>
              </a:defRPr>
            </a:lvl5pPr>
            <a:lvl6pPr marL="4571771" defTabSz="1828709">
              <a:defRPr sz="3600">
                <a:solidFill>
                  <a:schemeClr val="lt1"/>
                </a:solidFill>
              </a:defRPr>
            </a:lvl6pPr>
            <a:lvl7pPr marL="5486126" defTabSz="1828709">
              <a:defRPr sz="3600">
                <a:solidFill>
                  <a:schemeClr val="lt1"/>
                </a:solidFill>
              </a:defRPr>
            </a:lvl7pPr>
            <a:lvl8pPr marL="6400480" defTabSz="1828709">
              <a:defRPr sz="3600">
                <a:solidFill>
                  <a:schemeClr val="lt1"/>
                </a:solidFill>
              </a:defRPr>
            </a:lvl8pPr>
            <a:lvl9pPr marL="7314834" defTabSz="1828709">
              <a:defRPr sz="3600">
                <a:solidFill>
                  <a:schemeClr val="lt1"/>
                </a:solidFill>
              </a:defRPr>
            </a:lvl9pPr>
          </a:lstStyle>
          <a:p>
            <a:pPr lvl="0"/>
            <a:endParaRPr lang="ko-KR" altLang="en-US" sz="36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D44FB0E-23E3-45A2-8313-C6BBA1486A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18" y="6087855"/>
            <a:ext cx="1983655" cy="5624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8BAC68A-C005-413C-A414-77BA10B9753D}"/>
              </a:ext>
            </a:extLst>
          </p:cNvPr>
          <p:cNvSpPr/>
          <p:nvPr userDrawn="1"/>
        </p:nvSpPr>
        <p:spPr>
          <a:xfrm flipV="1">
            <a:off x="1692745" y="2971494"/>
            <a:ext cx="3425193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>
              <a:solidFill>
                <a:srgbClr val="00285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4B3E399-B074-44B9-A510-9C87F57FB3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152E4C"/>
              </a:clrFrom>
              <a:clrTo>
                <a:srgbClr val="152E4C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7" r="40413" b="41766"/>
          <a:stretch/>
        </p:blipFill>
        <p:spPr>
          <a:xfrm>
            <a:off x="11571889" y="67621"/>
            <a:ext cx="282024" cy="7447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042517-0AFD-4494-98BF-B45EDCC22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152E4C"/>
              </a:clrFrom>
              <a:clrTo>
                <a:srgbClr val="152E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7" r="41619" b="84760"/>
          <a:stretch/>
        </p:blipFill>
        <p:spPr>
          <a:xfrm rot="16200000">
            <a:off x="1425954" y="2870700"/>
            <a:ext cx="196092" cy="2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8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7151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49128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B53B71B-9405-4380-BA8D-E12F0281C3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" y="6524482"/>
            <a:ext cx="1194785" cy="154044"/>
          </a:xfrm>
          <a:prstGeom prst="rect">
            <a:avLst/>
          </a:prstGeom>
        </p:spPr>
      </p:pic>
      <p:cxnSp>
        <p:nvCxnSpPr>
          <p:cNvPr id="8" name="직선 연결선[R] 10">
            <a:extLst>
              <a:ext uri="{FF2B5EF4-FFF2-40B4-BE49-F238E27FC236}">
                <a16:creationId xmlns:a16="http://schemas.microsoft.com/office/drawing/2014/main" xmlns="" id="{2DDB8AE1-AD01-4D58-8108-236C7770A79F}"/>
              </a:ext>
            </a:extLst>
          </p:cNvPr>
          <p:cNvCxnSpPr/>
          <p:nvPr userDrawn="1"/>
        </p:nvCxnSpPr>
        <p:spPr>
          <a:xfrm>
            <a:off x="644526" y="6382254"/>
            <a:ext cx="10902949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41">
            <a:extLst>
              <a:ext uri="{FF2B5EF4-FFF2-40B4-BE49-F238E27FC236}">
                <a16:creationId xmlns:a16="http://schemas.microsoft.com/office/drawing/2014/main" xmlns="" id="{55C90001-174B-4EBB-BAC8-9E646BF35702}"/>
              </a:ext>
            </a:extLst>
          </p:cNvPr>
          <p:cNvCxnSpPr/>
          <p:nvPr userDrawn="1"/>
        </p:nvCxnSpPr>
        <p:spPr>
          <a:xfrm>
            <a:off x="953818" y="898639"/>
            <a:ext cx="1747341" cy="0"/>
          </a:xfrm>
          <a:prstGeom prst="line">
            <a:avLst/>
          </a:prstGeom>
          <a:ln w="28575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AA88D41-8923-4B54-A49E-3F5502CF80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152E4C"/>
              </a:clrFrom>
              <a:clrTo>
                <a:srgbClr val="152E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7" r="41619" b="84760"/>
          <a:stretch/>
        </p:blipFill>
        <p:spPr>
          <a:xfrm rot="16200000">
            <a:off x="753604" y="815706"/>
            <a:ext cx="129770" cy="17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6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41">
            <a:extLst>
              <a:ext uri="{FF2B5EF4-FFF2-40B4-BE49-F238E27FC236}">
                <a16:creationId xmlns:a16="http://schemas.microsoft.com/office/drawing/2014/main" xmlns="" id="{125360A5-3113-48DE-AD3A-809FD3B74955}"/>
              </a:ext>
            </a:extLst>
          </p:cNvPr>
          <p:cNvCxnSpPr/>
          <p:nvPr userDrawn="1"/>
        </p:nvCxnSpPr>
        <p:spPr>
          <a:xfrm>
            <a:off x="974838" y="2633746"/>
            <a:ext cx="1747341" cy="0"/>
          </a:xfrm>
          <a:prstGeom prst="line">
            <a:avLst/>
          </a:prstGeom>
          <a:ln w="28575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D145B43-DDFE-406E-B2D2-F680A6C03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152E4C"/>
              </a:clrFrom>
              <a:clrTo>
                <a:srgbClr val="152E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7" r="41619" b="84760"/>
          <a:stretch/>
        </p:blipFill>
        <p:spPr>
          <a:xfrm rot="16200000">
            <a:off x="774624" y="2550813"/>
            <a:ext cx="129770" cy="1719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8371AE0-3921-4845-90C3-8FC4CF4786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" y="6524482"/>
            <a:ext cx="1194785" cy="154044"/>
          </a:xfrm>
          <a:prstGeom prst="rect">
            <a:avLst/>
          </a:prstGeom>
        </p:spPr>
      </p:pic>
      <p:cxnSp>
        <p:nvCxnSpPr>
          <p:cNvPr id="10" name="직선 연결선[R] 10">
            <a:extLst>
              <a:ext uri="{FF2B5EF4-FFF2-40B4-BE49-F238E27FC236}">
                <a16:creationId xmlns:a16="http://schemas.microsoft.com/office/drawing/2014/main" xmlns="" id="{620DFC8A-4146-4D2C-B336-CB045594E3ED}"/>
              </a:ext>
            </a:extLst>
          </p:cNvPr>
          <p:cNvCxnSpPr/>
          <p:nvPr userDrawn="1"/>
        </p:nvCxnSpPr>
        <p:spPr>
          <a:xfrm>
            <a:off x="644526" y="6382254"/>
            <a:ext cx="10822261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1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F67EFFF-739B-40C6-BDB3-E5902020EC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" y="6524482"/>
            <a:ext cx="1194785" cy="154044"/>
          </a:xfrm>
          <a:prstGeom prst="rect">
            <a:avLst/>
          </a:prstGeom>
        </p:spPr>
      </p:pic>
      <p:cxnSp>
        <p:nvCxnSpPr>
          <p:cNvPr id="9" name="직선 연결선[R] 10">
            <a:extLst>
              <a:ext uri="{FF2B5EF4-FFF2-40B4-BE49-F238E27FC236}">
                <a16:creationId xmlns:a16="http://schemas.microsoft.com/office/drawing/2014/main" xmlns="" id="{20CCC75C-C6DE-4CFD-9578-1A7D87FDBFD2}"/>
              </a:ext>
            </a:extLst>
          </p:cNvPr>
          <p:cNvCxnSpPr/>
          <p:nvPr userDrawn="1"/>
        </p:nvCxnSpPr>
        <p:spPr>
          <a:xfrm>
            <a:off x="644526" y="6382254"/>
            <a:ext cx="10822261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570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9CC4B3-F24F-4FDD-8514-4428DC6C6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" y="6524482"/>
            <a:ext cx="1194785" cy="1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D0E376-9873-4F04-A88C-A02E4DDE29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6" y="6524482"/>
            <a:ext cx="1194785" cy="1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5132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6967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C3292-AE6D-4285-8629-D6F1346CD4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E9D52C0-319A-48EE-AAB2-BD85C0520010}"/>
              </a:ext>
            </a:extLst>
          </p:cNvPr>
          <p:cNvSpPr txBox="1">
            <a:spLocks/>
          </p:cNvSpPr>
          <p:nvPr userDrawn="1"/>
        </p:nvSpPr>
        <p:spPr>
          <a:xfrm>
            <a:off x="1" y="2518"/>
            <a:ext cx="12199575" cy="226082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defTabSz="1828709">
              <a:defRPr sz="3600">
                <a:solidFill>
                  <a:schemeClr val="lt1"/>
                </a:solidFill>
              </a:defRPr>
            </a:lvl1pPr>
            <a:lvl2pPr marL="914354" defTabSz="1828709">
              <a:defRPr sz="3600">
                <a:solidFill>
                  <a:schemeClr val="lt1"/>
                </a:solidFill>
              </a:defRPr>
            </a:lvl2pPr>
            <a:lvl3pPr marL="1828709" defTabSz="1828709">
              <a:defRPr sz="3600">
                <a:solidFill>
                  <a:schemeClr val="lt1"/>
                </a:solidFill>
              </a:defRPr>
            </a:lvl3pPr>
            <a:lvl4pPr marL="2743063" defTabSz="1828709">
              <a:defRPr sz="3600">
                <a:solidFill>
                  <a:schemeClr val="lt1"/>
                </a:solidFill>
              </a:defRPr>
            </a:lvl4pPr>
            <a:lvl5pPr marL="3657417" defTabSz="1828709">
              <a:defRPr sz="3600">
                <a:solidFill>
                  <a:schemeClr val="lt1"/>
                </a:solidFill>
              </a:defRPr>
            </a:lvl5pPr>
            <a:lvl6pPr marL="4571771" defTabSz="1828709">
              <a:defRPr sz="3600">
                <a:solidFill>
                  <a:schemeClr val="lt1"/>
                </a:solidFill>
              </a:defRPr>
            </a:lvl6pPr>
            <a:lvl7pPr marL="5486126" defTabSz="1828709">
              <a:defRPr sz="3600">
                <a:solidFill>
                  <a:schemeClr val="lt1"/>
                </a:solidFill>
              </a:defRPr>
            </a:lvl7pPr>
            <a:lvl8pPr marL="6400480" defTabSz="1828709">
              <a:defRPr sz="3600">
                <a:solidFill>
                  <a:schemeClr val="lt1"/>
                </a:solidFill>
              </a:defRPr>
            </a:lvl8pPr>
            <a:lvl9pPr marL="7314834" defTabSz="1828709">
              <a:defRPr sz="3600">
                <a:solidFill>
                  <a:schemeClr val="lt1"/>
                </a:solidFill>
              </a:defRPr>
            </a:lvl9pPr>
          </a:lstStyle>
          <a:p>
            <a:pPr lvl="0"/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0911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0894" y="1461247"/>
            <a:ext cx="9000565" cy="1431726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solidFill>
                  <a:srgbClr val="00285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보험 미팅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76682" y="4419600"/>
            <a:ext cx="4491318" cy="1524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송영석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Financial Engineering Lab</a:t>
            </a:r>
          </a:p>
          <a:p>
            <a:pPr algn="r">
              <a:lnSpc>
                <a:spcPct val="10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Department of Industrial Engineering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B2AA67-429B-D744-BEB7-C53578B7BCBC}"/>
              </a:ext>
            </a:extLst>
          </p:cNvPr>
          <p:cNvSpPr txBox="1"/>
          <p:nvPr/>
        </p:nvSpPr>
        <p:spPr>
          <a:xfrm>
            <a:off x="1550894" y="3167390"/>
            <a:ext cx="784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2021.08.04.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1E203F-F527-8F46-8FC1-27E46D1A534A}"/>
              </a:ext>
            </a:extLst>
          </p:cNvPr>
          <p:cNvSpPr txBox="1"/>
          <p:nvPr/>
        </p:nvSpPr>
        <p:spPr>
          <a:xfrm>
            <a:off x="168964" y="246840"/>
            <a:ext cx="230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2021 </a:t>
            </a:r>
            <a:r>
              <a:rPr kumimoji="1" lang="ko-KR" altLang="en-US" sz="1200" dirty="0">
                <a:solidFill>
                  <a:schemeClr val="bg1"/>
                </a:solidFill>
                <a:latin typeface="NanumSquareRound Light" panose="020B0600000101010101" pitchFamily="34" charset="-127"/>
                <a:ea typeface="NanumSquareRound Light" panose="020B0600000101010101" pitchFamily="34" charset="-127"/>
              </a:rPr>
              <a:t>보험 미팅</a:t>
            </a:r>
            <a:endParaRPr kumimoji="1" lang="x-none" altLang="en-US" sz="1200" dirty="0">
              <a:solidFill>
                <a:schemeClr val="bg1"/>
              </a:solidFill>
              <a:latin typeface="NanumSquareRound Light" panose="020B0600000101010101" pitchFamily="34" charset="-127"/>
              <a:ea typeface="NanumSquareRound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6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r>
              <a:rPr lang="ko-KR" altLang="en-US" sz="2800" dirty="0">
                <a:solidFill>
                  <a:srgbClr val="002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 </a:t>
            </a:r>
            <a:r>
              <a:rPr lang="en-US" altLang="ko-KR" sz="2800" dirty="0">
                <a:solidFill>
                  <a:srgbClr val="002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(Problem Refinement)</a:t>
            </a:r>
            <a:endParaRPr lang="x-none" sz="2800" dirty="0">
              <a:solidFill>
                <a:srgbClr val="0028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2C18A7-E1C3-9D48-815B-6FC49D1C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 (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다루는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)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질병 범위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Narrow Down</a:t>
            </a:r>
          </a:p>
          <a:p>
            <a:pPr marL="0" indent="0">
              <a:buNone/>
            </a:pP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0832E02-6F39-47A4-A3D2-02778546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653" y="1964988"/>
            <a:ext cx="5637965" cy="3405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5961432-59A1-493B-B0C7-42DB7DFEC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0" y="1889572"/>
            <a:ext cx="5489644" cy="34805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A2419E5-A5C9-48EE-9EDF-F03BC0B04A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4" y="5397399"/>
            <a:ext cx="4464377" cy="12726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42BC526-991E-415A-B5C4-AE17A43B43A6}"/>
              </a:ext>
            </a:extLst>
          </p:cNvPr>
          <p:cNvSpPr/>
          <p:nvPr/>
        </p:nvSpPr>
        <p:spPr>
          <a:xfrm>
            <a:off x="719010" y="1889571"/>
            <a:ext cx="770426" cy="306874"/>
          </a:xfrm>
          <a:prstGeom prst="rect">
            <a:avLst/>
          </a:prstGeom>
          <a:noFill/>
          <a:ln w="28575">
            <a:solidFill>
              <a:srgbClr val="46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84B7660-B306-40B8-BB47-31801DE14465}"/>
              </a:ext>
            </a:extLst>
          </p:cNvPr>
          <p:cNvSpPr/>
          <p:nvPr/>
        </p:nvSpPr>
        <p:spPr>
          <a:xfrm>
            <a:off x="6067720" y="5487759"/>
            <a:ext cx="945821" cy="240688"/>
          </a:xfrm>
          <a:prstGeom prst="rect">
            <a:avLst/>
          </a:prstGeom>
          <a:noFill/>
          <a:ln w="28575">
            <a:solidFill>
              <a:srgbClr val="46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246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r>
              <a:rPr lang="ko-KR" altLang="en-US" sz="2800" dirty="0">
                <a:solidFill>
                  <a:srgbClr val="002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 </a:t>
            </a:r>
            <a:r>
              <a:rPr lang="en-US" altLang="ko-KR" sz="2800" dirty="0">
                <a:solidFill>
                  <a:srgbClr val="002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(Problem Refinement)</a:t>
            </a:r>
            <a:endParaRPr lang="x-none" sz="2800" dirty="0">
              <a:solidFill>
                <a:srgbClr val="0028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2C18A7-E1C3-9D48-815B-6FC49D1C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 (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다루는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)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질병 범위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Narrow Down</a:t>
            </a:r>
          </a:p>
          <a:p>
            <a:pPr marL="0" indent="0">
              <a:buNone/>
            </a:pP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보험보장내용 분석을 먼저</a:t>
            </a: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MD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와 협력해서 </a:t>
            </a:r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질병코드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선별</a:t>
            </a: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데모데이터에서 </a:t>
            </a:r>
            <a:r>
              <a:rPr lang="ko-KR" altLang="en-US" sz="20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단일질병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실험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(767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개 중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  <a:p>
            <a:pPr marL="457200" lvl="1" indent="0">
              <a:buNone/>
            </a:pPr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DFD79B7-9F64-CA40-AC1C-1A28537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28" y="3174831"/>
            <a:ext cx="4245537" cy="318151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EF47873-3F26-4840-8915-AFAF2EBD5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65" y="2354263"/>
            <a:ext cx="4953000" cy="38227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C368811-5CBA-6640-9B5C-D569EECA977D}"/>
              </a:ext>
            </a:extLst>
          </p:cNvPr>
          <p:cNvSpPr/>
          <p:nvPr/>
        </p:nvSpPr>
        <p:spPr>
          <a:xfrm>
            <a:off x="1609928" y="3310759"/>
            <a:ext cx="1448582" cy="139261"/>
          </a:xfrm>
          <a:prstGeom prst="rect">
            <a:avLst/>
          </a:prstGeom>
          <a:noFill/>
          <a:ln w="28575">
            <a:solidFill>
              <a:srgbClr val="46D8D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8C48C1A-0431-2C4A-9810-49CB8D1070F5}"/>
              </a:ext>
            </a:extLst>
          </p:cNvPr>
          <p:cNvSpPr/>
          <p:nvPr/>
        </p:nvSpPr>
        <p:spPr>
          <a:xfrm>
            <a:off x="1609928" y="4126353"/>
            <a:ext cx="3876472" cy="139260"/>
          </a:xfrm>
          <a:prstGeom prst="rect">
            <a:avLst/>
          </a:prstGeom>
          <a:noFill/>
          <a:ln w="28575">
            <a:solidFill>
              <a:srgbClr val="46D8D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2D1F974-2334-B141-A674-BE75E0E98E82}"/>
              </a:ext>
            </a:extLst>
          </p:cNvPr>
          <p:cNvSpPr/>
          <p:nvPr/>
        </p:nvSpPr>
        <p:spPr>
          <a:xfrm>
            <a:off x="5811760" y="2668154"/>
            <a:ext cx="3479385" cy="141552"/>
          </a:xfrm>
          <a:prstGeom prst="rect">
            <a:avLst/>
          </a:prstGeom>
          <a:noFill/>
          <a:ln w="28575">
            <a:solidFill>
              <a:srgbClr val="46D8D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6D5C0A5-D9AC-284D-80A0-5A7C559D3434}"/>
              </a:ext>
            </a:extLst>
          </p:cNvPr>
          <p:cNvSpPr/>
          <p:nvPr/>
        </p:nvSpPr>
        <p:spPr>
          <a:xfrm>
            <a:off x="5899171" y="3661957"/>
            <a:ext cx="1773382" cy="141552"/>
          </a:xfrm>
          <a:prstGeom prst="rect">
            <a:avLst/>
          </a:prstGeom>
          <a:noFill/>
          <a:ln w="28575">
            <a:solidFill>
              <a:srgbClr val="46D8D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81CA2A8-5224-B247-B0E6-80E3EEA970AA}"/>
              </a:ext>
            </a:extLst>
          </p:cNvPr>
          <p:cNvSpPr/>
          <p:nvPr/>
        </p:nvSpPr>
        <p:spPr>
          <a:xfrm>
            <a:off x="5899169" y="5159681"/>
            <a:ext cx="3938513" cy="141552"/>
          </a:xfrm>
          <a:prstGeom prst="rect">
            <a:avLst/>
          </a:prstGeom>
          <a:noFill/>
          <a:ln w="28575">
            <a:solidFill>
              <a:srgbClr val="46D8D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5967621-9FCC-FB43-90FB-8103833F5D00}"/>
              </a:ext>
            </a:extLst>
          </p:cNvPr>
          <p:cNvSpPr/>
          <p:nvPr/>
        </p:nvSpPr>
        <p:spPr>
          <a:xfrm>
            <a:off x="5899168" y="5396622"/>
            <a:ext cx="728025" cy="83998"/>
          </a:xfrm>
          <a:prstGeom prst="rect">
            <a:avLst/>
          </a:prstGeom>
          <a:noFill/>
          <a:ln w="28575">
            <a:solidFill>
              <a:srgbClr val="46D8D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E41C4CF-0F5F-FC48-B8AC-542D55D5E94E}"/>
              </a:ext>
            </a:extLst>
          </p:cNvPr>
          <p:cNvSpPr txBox="1"/>
          <p:nvPr/>
        </p:nvSpPr>
        <p:spPr>
          <a:xfrm>
            <a:off x="7747676" y="3578844"/>
            <a:ext cx="342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고지혈증</a:t>
            </a: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-&gt;</a:t>
            </a: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동맥경화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심근경색 등 일으킴 </a:t>
            </a:r>
            <a:endParaRPr kumimoji="1" lang="x-none" altLang="en-US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47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pPr marL="457200" indent="-457200"/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연령과 성별에 따른 치료비 차이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98596" y="583514"/>
            <a:ext cx="45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질병</a:t>
            </a:r>
            <a:r>
              <a:rPr lang="en-US" altLang="ko-KR" dirty="0" smtClean="0"/>
              <a:t>(I11)</a:t>
            </a:r>
            <a:r>
              <a:rPr lang="ko-KR" altLang="en-US" dirty="0" smtClean="0"/>
              <a:t>의 치료비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0" y="1475014"/>
            <a:ext cx="84391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22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pPr marL="457200" indent="-457200"/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연령과 성별에 따른 치료비 차이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98596" y="583514"/>
            <a:ext cx="45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질병</a:t>
            </a:r>
            <a:r>
              <a:rPr lang="en-US" altLang="ko-KR" dirty="0" smtClean="0"/>
              <a:t>(E11)</a:t>
            </a:r>
            <a:r>
              <a:rPr lang="ko-KR" altLang="en-US" dirty="0" smtClean="0"/>
              <a:t>의 치료비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7" y="1315131"/>
            <a:ext cx="84010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24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x-none" sz="2800">
              <a:solidFill>
                <a:srgbClr val="0028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2C18A7-E1C3-9D48-815B-6FC49D1C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질병의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합 치료비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치료비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나이에 따른 치료비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다루는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) </a:t>
            </a:r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질병 범위 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Narrow </a:t>
            </a:r>
            <a:r>
              <a:rPr lang="en-US" altLang="ko-KR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Down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600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항 코드로 치료비 접근</a:t>
            </a:r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x-none" altLang="x-none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9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pPr marL="457200" indent="-45720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질병의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합 치료비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치료비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7299" y="1306285"/>
            <a:ext cx="53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질병의 방문기록 </a:t>
            </a:r>
            <a:r>
              <a:rPr lang="en-US" altLang="ko-KR" dirty="0" smtClean="0"/>
              <a:t>: I11(</a:t>
            </a:r>
            <a:r>
              <a:rPr lang="ko-KR" altLang="en-US" dirty="0" err="1" smtClean="0"/>
              <a:t>고혈압성</a:t>
            </a:r>
            <a:r>
              <a:rPr lang="ko-KR" altLang="en-US" dirty="0" smtClean="0"/>
              <a:t> 심장</a:t>
            </a:r>
            <a:r>
              <a:rPr lang="en-US" altLang="ko-KR" dirty="0" smtClean="0"/>
              <a:t>) ,E11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당뇨병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8" y="2464837"/>
            <a:ext cx="5182961" cy="355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19" y="2243906"/>
            <a:ext cx="5568724" cy="399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67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pPr marL="457200" indent="-45720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질병의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합 치료비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치료비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8" y="2287360"/>
            <a:ext cx="92868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4154" y="1273627"/>
            <a:ext cx="744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질병</a:t>
            </a:r>
            <a:r>
              <a:rPr lang="en-US" altLang="ko-KR" dirty="0" smtClean="0"/>
              <a:t>(E11)</a:t>
            </a:r>
            <a:r>
              <a:rPr lang="ko-KR" altLang="en-US" dirty="0" smtClean="0"/>
              <a:t>으로 첫 진단을 받고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간격으로 치료비를 합산한 것의 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24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pPr marL="457200" indent="-45720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질병의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합 치료비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치료비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4154" y="1273627"/>
            <a:ext cx="744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질병</a:t>
            </a:r>
            <a:r>
              <a:rPr lang="en-US" altLang="ko-KR" dirty="0" smtClean="0"/>
              <a:t>(I11)</a:t>
            </a:r>
            <a:r>
              <a:rPr lang="ko-KR" altLang="en-US" dirty="0" smtClean="0"/>
              <a:t>으로 첫 진단을 받고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간격으로 치료비를 합산한 것의 분포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54" y="1924095"/>
            <a:ext cx="6097360" cy="400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1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pPr marL="457200" indent="-457200"/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연령과 성별에 따른 치료비 차이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98596" y="583514"/>
            <a:ext cx="45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질병</a:t>
            </a:r>
            <a:r>
              <a:rPr lang="en-US" altLang="ko-KR" dirty="0" smtClean="0"/>
              <a:t>(I11)</a:t>
            </a:r>
            <a:r>
              <a:rPr lang="ko-KR" altLang="en-US" dirty="0" smtClean="0"/>
              <a:t>의 치료비 남녀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연령별 분포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4" y="1077276"/>
            <a:ext cx="4362335" cy="261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91" y="1140486"/>
            <a:ext cx="4202659" cy="24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84" y="3827535"/>
            <a:ext cx="4250191" cy="258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80" y="3717157"/>
            <a:ext cx="417754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2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pPr marL="457200" indent="-457200"/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연령과 성별에 따른 치료비 차이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98596" y="583514"/>
            <a:ext cx="45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질병</a:t>
            </a:r>
            <a:r>
              <a:rPr lang="en-US" altLang="ko-KR" dirty="0" smtClean="0"/>
              <a:t>(E11)</a:t>
            </a:r>
            <a:r>
              <a:rPr lang="ko-KR" altLang="en-US" dirty="0" smtClean="0"/>
              <a:t>의 치료비 남녀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연령별 분포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15" y="1173192"/>
            <a:ext cx="358299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51" y="1204543"/>
            <a:ext cx="370032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03" y="1155259"/>
            <a:ext cx="373732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27" y="3705128"/>
            <a:ext cx="422666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96" y="3705128"/>
            <a:ext cx="4186452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14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r>
              <a:rPr lang="ko-KR" altLang="en-US" sz="2800" dirty="0">
                <a:solidFill>
                  <a:srgbClr val="002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 </a:t>
            </a:r>
            <a:r>
              <a:rPr lang="en-US" altLang="ko-KR" sz="2800" dirty="0">
                <a:solidFill>
                  <a:srgbClr val="002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(Problem Refinement)</a:t>
            </a:r>
            <a:endParaRPr lang="x-none" sz="2800" dirty="0">
              <a:solidFill>
                <a:srgbClr val="0028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2C18A7-E1C3-9D48-815B-6FC49D1C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 (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다루는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)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질병 범위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Narrow Down</a:t>
            </a:r>
          </a:p>
          <a:p>
            <a:pPr marL="0" indent="0">
              <a:buNone/>
            </a:pP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대부분의 연구들이 질병을 추려서 연구</a:t>
            </a: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빈도수가 아닌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(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다빈도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X)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보험보장내역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한국인 사망원인 순위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등으로 질병을 추리는 것이 어떨까요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?</a:t>
            </a:r>
          </a:p>
          <a:p>
            <a:pPr lvl="1"/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사실 우리에게 필요한 것은 치명적인 질병의 치료에 대처할 수 있는 돈</a:t>
            </a:r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r>
              <a:rPr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사망률이 높다는 것은 그만큼 금액의 부담이 크다고 생각합니다</a:t>
            </a:r>
            <a:r>
              <a:rPr lang="en-US" altLang="ko-KR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lvl="1"/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xmlns="" id="{83B25C80-8C9C-884D-BFAB-D4296B2A6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84" y="3360965"/>
            <a:ext cx="3590305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F59D4-C61F-E442-96C6-2D09302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87"/>
            <a:ext cx="10515600" cy="441699"/>
          </a:xfrm>
        </p:spPr>
        <p:txBody>
          <a:bodyPr>
            <a:noAutofit/>
          </a:bodyPr>
          <a:lstStyle/>
          <a:p>
            <a:r>
              <a:rPr lang="ko-KR" altLang="en-US" sz="2800" dirty="0">
                <a:solidFill>
                  <a:srgbClr val="002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 </a:t>
            </a:r>
            <a:r>
              <a:rPr lang="en-US" altLang="ko-KR" sz="2800" dirty="0">
                <a:solidFill>
                  <a:srgbClr val="0028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(Problem Refinement)</a:t>
            </a:r>
            <a:endParaRPr lang="x-none" sz="2800" dirty="0">
              <a:solidFill>
                <a:srgbClr val="0028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2C18A7-E1C3-9D48-815B-6FC49D1C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 (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다루는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) </a:t>
            </a:r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질병 범위 </a:t>
            </a:r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Narrow Down</a:t>
            </a:r>
          </a:p>
          <a:p>
            <a:r>
              <a:rPr lang="en-US" altLang="ko-KR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2019</a:t>
            </a:r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년 사망원인통계 결과</a:t>
            </a:r>
            <a:r>
              <a:rPr lang="en-US" altLang="ko-KR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통계청</a:t>
            </a:r>
            <a:r>
              <a:rPr lang="en-US" altLang="ko-KR" sz="1800" dirty="0">
                <a:latin typeface="NanumSquare" panose="020B0600000101010101" pitchFamily="34" charset="-127"/>
                <a:ea typeface="NanumSquare" panose="020B0600000101010101" pitchFamily="34" charset="-127"/>
              </a:rPr>
              <a:t> (2020.9)</a:t>
            </a:r>
          </a:p>
          <a:p>
            <a:pPr marL="0" indent="0">
              <a:buNone/>
            </a:pP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1"/>
            <a:endParaRPr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6C9C0C-2C3A-3240-932F-494D198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UNIST Financial Engineering Lab.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4F6CB-1252-B644-892D-1BF7E014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292-AE6D-4285-8629-D6F1346CD46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7F3074D-DC9D-4CD3-A3AE-8E829F04C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4" y="1843776"/>
            <a:ext cx="5323469" cy="381772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9ACE37E-1F12-4893-A4D9-8140FC40D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1" y="1795496"/>
            <a:ext cx="5323469" cy="1045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3C04D96-D162-4188-B275-032FEF75D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1" y="3069054"/>
            <a:ext cx="5667791" cy="21254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C487EDC-8E80-4CD1-B04C-006DFB8C24EB}"/>
              </a:ext>
            </a:extLst>
          </p:cNvPr>
          <p:cNvSpPr/>
          <p:nvPr/>
        </p:nvSpPr>
        <p:spPr>
          <a:xfrm>
            <a:off x="6659252" y="2318440"/>
            <a:ext cx="1259263" cy="236223"/>
          </a:xfrm>
          <a:prstGeom prst="rect">
            <a:avLst/>
          </a:prstGeom>
          <a:noFill/>
          <a:ln w="28575">
            <a:solidFill>
              <a:srgbClr val="46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61EC069-B47F-448A-8C28-BA0F88E814CE}"/>
              </a:ext>
            </a:extLst>
          </p:cNvPr>
          <p:cNvSpPr/>
          <p:nvPr/>
        </p:nvSpPr>
        <p:spPr>
          <a:xfrm>
            <a:off x="1325252" y="3536285"/>
            <a:ext cx="1314253" cy="856606"/>
          </a:xfrm>
          <a:prstGeom prst="rect">
            <a:avLst/>
          </a:prstGeom>
          <a:noFill/>
          <a:ln w="28575">
            <a:solidFill>
              <a:srgbClr val="46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22CF6-5DD7-4EA5-8940-002246732F67}"/>
              </a:ext>
            </a:extLst>
          </p:cNvPr>
          <p:cNvSpPr/>
          <p:nvPr/>
        </p:nvSpPr>
        <p:spPr>
          <a:xfrm>
            <a:off x="6696960" y="3536285"/>
            <a:ext cx="1221556" cy="668070"/>
          </a:xfrm>
          <a:prstGeom prst="rect">
            <a:avLst/>
          </a:prstGeom>
          <a:noFill/>
          <a:ln w="28575">
            <a:solidFill>
              <a:srgbClr val="46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9292592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D857E1DFE090438B095FCF166C2136" ma:contentTypeVersion="2" ma:contentTypeDescription="새 문서를 만듭니다." ma:contentTypeScope="" ma:versionID="071142dc7919ce6738725bd52a8be690">
  <xsd:schema xmlns:xsd="http://www.w3.org/2001/XMLSchema" xmlns:xs="http://www.w3.org/2001/XMLSchema" xmlns:p="http://schemas.microsoft.com/office/2006/metadata/properties" xmlns:ns3="e50cbf4e-9eef-43a3-b868-63eb43fed2c8" targetNamespace="http://schemas.microsoft.com/office/2006/metadata/properties" ma:root="true" ma:fieldsID="8d43acbc11a9a9bb0dded8ea42be4c77" ns3:_="">
    <xsd:import namespace="e50cbf4e-9eef-43a3-b868-63eb43fed2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cbf4e-9eef-43a3-b868-63eb43fed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A1509-1941-44B8-9DC0-EDACEC3C99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E181E5-E8D3-4169-82EB-4ECFD1F39AD6}">
  <ds:schemaRefs>
    <ds:schemaRef ds:uri="http://www.w3.org/XML/1998/namespace"/>
    <ds:schemaRef ds:uri="http://schemas.microsoft.com/office/2006/documentManagement/types"/>
    <ds:schemaRef ds:uri="http://purl.org/dc/dcmitype/"/>
    <ds:schemaRef ds:uri="e50cbf4e-9eef-43a3-b868-63eb43fed2c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4D7C7B-F1EE-4CBA-8BAF-8458FBDA87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cbf4e-9eef-43a3-b868-63eb43fed2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377</Words>
  <Application>Microsoft Office PowerPoint</Application>
  <PresentationFormat>사용자 지정</PresentationFormat>
  <Paragraphs>79</Paragraphs>
  <Slides>13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1_디자인 사용자 지정</vt:lpstr>
      <vt:lpstr>보험 미팅</vt:lpstr>
      <vt:lpstr>Contents</vt:lpstr>
      <vt:lpstr>질병의 1년 합 치료비, 전체 치료비</vt:lpstr>
      <vt:lpstr>질병의 1년 합 치료비, 전체 치료비</vt:lpstr>
      <vt:lpstr>질병의 1년 합 치료비, 전체 치료비</vt:lpstr>
      <vt:lpstr>연령과 성별에 따른 치료비 차이</vt:lpstr>
      <vt:lpstr>연령과 성별에 따른 치료비 차이</vt:lpstr>
      <vt:lpstr>문제 정의 (Problem Refinement)</vt:lpstr>
      <vt:lpstr>문제 정의 (Problem Refinement)</vt:lpstr>
      <vt:lpstr>문제 정의 (Problem Refinement)</vt:lpstr>
      <vt:lpstr>문제 정의 (Problem Refinement)</vt:lpstr>
      <vt:lpstr>연령과 성별에 따른 치료비 차이</vt:lpstr>
      <vt:lpstr>연령과 성별에 따른 치료비 차이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보급확산 과제 Household – Medical 연구진행보고 (4월)</dc:title>
  <dc:creator>최 민주</dc:creator>
  <cp:lastModifiedBy>SEC</cp:lastModifiedBy>
  <cp:revision>13</cp:revision>
  <dcterms:created xsi:type="dcterms:W3CDTF">2021-04-11T05:15:42Z</dcterms:created>
  <dcterms:modified xsi:type="dcterms:W3CDTF">2021-08-16T09:02:59Z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0x01010082D857E1DFE090438B095FCF166C2136</vt:lpwstr>
  </property>
</Properties>
</file>