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DF027-6190-4029-9532-E17D2A2250C5}" type="datetimeFigureOut">
              <a:rPr lang="en-IN" smtClean="0"/>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530DA0-3780-4541-A3B6-328A778109B2}" type="slidenum">
              <a:rPr lang="en-IN" smtClean="0"/>
              <a:t>‹#›</a:t>
            </a:fld>
            <a:endParaRPr lang="en-IN"/>
          </a:p>
        </p:txBody>
      </p:sp>
    </p:spTree>
    <p:extLst>
      <p:ext uri="{BB962C8B-B14F-4D97-AF65-F5344CB8AC3E}">
        <p14:creationId xmlns:p14="http://schemas.microsoft.com/office/powerpoint/2010/main" val="79331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530DA0-3780-4541-A3B6-328A778109B2}" type="slidenum">
              <a:rPr lang="en-IN" smtClean="0"/>
              <a:t>5</a:t>
            </a:fld>
            <a:endParaRPr lang="en-IN"/>
          </a:p>
        </p:txBody>
      </p:sp>
    </p:spTree>
    <p:extLst>
      <p:ext uri="{BB962C8B-B14F-4D97-AF65-F5344CB8AC3E}">
        <p14:creationId xmlns:p14="http://schemas.microsoft.com/office/powerpoint/2010/main" val="3138006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42655-F0AC-DC75-D0EE-A4505811C9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3CA668-8234-AF46-2F4E-588332A15A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14C4B7-B06A-651C-777B-0FD4BC78FBD1}"/>
              </a:ext>
            </a:extLst>
          </p:cNvPr>
          <p:cNvSpPr>
            <a:spLocks noGrp="1"/>
          </p:cNvSpPr>
          <p:nvPr>
            <p:ph type="dt" sz="half" idx="10"/>
          </p:nvPr>
        </p:nvSpPr>
        <p:spPr/>
        <p:txBody>
          <a:bodyPr/>
          <a:lstStyle/>
          <a:p>
            <a:fld id="{16F94612-657C-423F-A6F1-995D76FF477A}" type="datetimeFigureOut">
              <a:rPr lang="en-IN" smtClean="0"/>
              <a:t>25-11-2024</a:t>
            </a:fld>
            <a:endParaRPr lang="en-IN"/>
          </a:p>
        </p:txBody>
      </p:sp>
      <p:sp>
        <p:nvSpPr>
          <p:cNvPr id="5" name="Footer Placeholder 4">
            <a:extLst>
              <a:ext uri="{FF2B5EF4-FFF2-40B4-BE49-F238E27FC236}">
                <a16:creationId xmlns:a16="http://schemas.microsoft.com/office/drawing/2014/main" id="{C19F984E-D48D-94FF-68F9-F6A8466E18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C5912D-106D-097A-321F-137C8CA98CA3}"/>
              </a:ext>
            </a:extLst>
          </p:cNvPr>
          <p:cNvSpPr>
            <a:spLocks noGrp="1"/>
          </p:cNvSpPr>
          <p:nvPr>
            <p:ph type="sldNum" sz="quarter" idx="12"/>
          </p:nvPr>
        </p:nvSpPr>
        <p:spPr/>
        <p:txBody>
          <a:bodyPr/>
          <a:lstStyle/>
          <a:p>
            <a:fld id="{9FA18B2A-983F-475E-8B59-B644DC77E65E}" type="slidenum">
              <a:rPr lang="en-IN" smtClean="0"/>
              <a:t>‹#›</a:t>
            </a:fld>
            <a:endParaRPr lang="en-IN"/>
          </a:p>
        </p:txBody>
      </p:sp>
    </p:spTree>
    <p:extLst>
      <p:ext uri="{BB962C8B-B14F-4D97-AF65-F5344CB8AC3E}">
        <p14:creationId xmlns:p14="http://schemas.microsoft.com/office/powerpoint/2010/main" val="135259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CFBA-BD00-FDFA-9770-D5B900A7D6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FFFCFA-7C39-7DFD-6F0A-562580A62B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BF3F82-0981-399D-F134-21C5178140C3}"/>
              </a:ext>
            </a:extLst>
          </p:cNvPr>
          <p:cNvSpPr>
            <a:spLocks noGrp="1"/>
          </p:cNvSpPr>
          <p:nvPr>
            <p:ph type="dt" sz="half" idx="10"/>
          </p:nvPr>
        </p:nvSpPr>
        <p:spPr/>
        <p:txBody>
          <a:bodyPr/>
          <a:lstStyle/>
          <a:p>
            <a:fld id="{16F94612-657C-423F-A6F1-995D76FF477A}" type="datetimeFigureOut">
              <a:rPr lang="en-IN" smtClean="0"/>
              <a:t>25-11-2024</a:t>
            </a:fld>
            <a:endParaRPr lang="en-IN"/>
          </a:p>
        </p:txBody>
      </p:sp>
      <p:sp>
        <p:nvSpPr>
          <p:cNvPr id="5" name="Footer Placeholder 4">
            <a:extLst>
              <a:ext uri="{FF2B5EF4-FFF2-40B4-BE49-F238E27FC236}">
                <a16:creationId xmlns:a16="http://schemas.microsoft.com/office/drawing/2014/main" id="{CAF7ECBB-6F21-F796-3DE7-4AA0B79223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625B25-7BEA-5EFE-D65C-A462C9940F66}"/>
              </a:ext>
            </a:extLst>
          </p:cNvPr>
          <p:cNvSpPr>
            <a:spLocks noGrp="1"/>
          </p:cNvSpPr>
          <p:nvPr>
            <p:ph type="sldNum" sz="quarter" idx="12"/>
          </p:nvPr>
        </p:nvSpPr>
        <p:spPr/>
        <p:txBody>
          <a:bodyPr/>
          <a:lstStyle/>
          <a:p>
            <a:fld id="{9FA18B2A-983F-475E-8B59-B644DC77E65E}" type="slidenum">
              <a:rPr lang="en-IN" smtClean="0"/>
              <a:t>‹#›</a:t>
            </a:fld>
            <a:endParaRPr lang="en-IN"/>
          </a:p>
        </p:txBody>
      </p:sp>
    </p:spTree>
    <p:extLst>
      <p:ext uri="{BB962C8B-B14F-4D97-AF65-F5344CB8AC3E}">
        <p14:creationId xmlns:p14="http://schemas.microsoft.com/office/powerpoint/2010/main" val="370154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ABD271-5E85-CADA-7A15-60532EA24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D31254-3E57-E183-5E67-0A4295058F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ED8452-2B1D-4103-B390-89E434A177F5}"/>
              </a:ext>
            </a:extLst>
          </p:cNvPr>
          <p:cNvSpPr>
            <a:spLocks noGrp="1"/>
          </p:cNvSpPr>
          <p:nvPr>
            <p:ph type="dt" sz="half" idx="10"/>
          </p:nvPr>
        </p:nvSpPr>
        <p:spPr/>
        <p:txBody>
          <a:bodyPr/>
          <a:lstStyle/>
          <a:p>
            <a:fld id="{16F94612-657C-423F-A6F1-995D76FF477A}" type="datetimeFigureOut">
              <a:rPr lang="en-IN" smtClean="0"/>
              <a:t>25-11-2024</a:t>
            </a:fld>
            <a:endParaRPr lang="en-IN"/>
          </a:p>
        </p:txBody>
      </p:sp>
      <p:sp>
        <p:nvSpPr>
          <p:cNvPr id="5" name="Footer Placeholder 4">
            <a:extLst>
              <a:ext uri="{FF2B5EF4-FFF2-40B4-BE49-F238E27FC236}">
                <a16:creationId xmlns:a16="http://schemas.microsoft.com/office/drawing/2014/main" id="{D2E6FF18-B82A-886C-999B-9FF058DA3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696655-3241-92D2-FF17-8696B193245E}"/>
              </a:ext>
            </a:extLst>
          </p:cNvPr>
          <p:cNvSpPr>
            <a:spLocks noGrp="1"/>
          </p:cNvSpPr>
          <p:nvPr>
            <p:ph type="sldNum" sz="quarter" idx="12"/>
          </p:nvPr>
        </p:nvSpPr>
        <p:spPr/>
        <p:txBody>
          <a:bodyPr/>
          <a:lstStyle/>
          <a:p>
            <a:fld id="{9FA18B2A-983F-475E-8B59-B644DC77E65E}" type="slidenum">
              <a:rPr lang="en-IN" smtClean="0"/>
              <a:t>‹#›</a:t>
            </a:fld>
            <a:endParaRPr lang="en-IN"/>
          </a:p>
        </p:txBody>
      </p:sp>
    </p:spTree>
    <p:extLst>
      <p:ext uri="{BB962C8B-B14F-4D97-AF65-F5344CB8AC3E}">
        <p14:creationId xmlns:p14="http://schemas.microsoft.com/office/powerpoint/2010/main" val="290564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5E9D-D63A-AB81-FAE8-5DA2BCD476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A27C6A-A2BA-ADD3-95BB-800BF3D48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4F919-027E-9D02-7CA4-489D6C498ACB}"/>
              </a:ext>
            </a:extLst>
          </p:cNvPr>
          <p:cNvSpPr>
            <a:spLocks noGrp="1"/>
          </p:cNvSpPr>
          <p:nvPr>
            <p:ph type="dt" sz="half" idx="10"/>
          </p:nvPr>
        </p:nvSpPr>
        <p:spPr/>
        <p:txBody>
          <a:bodyPr/>
          <a:lstStyle/>
          <a:p>
            <a:fld id="{16F94612-657C-423F-A6F1-995D76FF477A}" type="datetimeFigureOut">
              <a:rPr lang="en-IN" smtClean="0"/>
              <a:t>25-11-2024</a:t>
            </a:fld>
            <a:endParaRPr lang="en-IN"/>
          </a:p>
        </p:txBody>
      </p:sp>
      <p:sp>
        <p:nvSpPr>
          <p:cNvPr id="5" name="Footer Placeholder 4">
            <a:extLst>
              <a:ext uri="{FF2B5EF4-FFF2-40B4-BE49-F238E27FC236}">
                <a16:creationId xmlns:a16="http://schemas.microsoft.com/office/drawing/2014/main" id="{2557E7BE-BA99-B3CE-7D1D-8D96D1A504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AA5700-BFCF-1449-4F3F-38B7121331C6}"/>
              </a:ext>
            </a:extLst>
          </p:cNvPr>
          <p:cNvSpPr>
            <a:spLocks noGrp="1"/>
          </p:cNvSpPr>
          <p:nvPr>
            <p:ph type="sldNum" sz="quarter" idx="12"/>
          </p:nvPr>
        </p:nvSpPr>
        <p:spPr/>
        <p:txBody>
          <a:bodyPr/>
          <a:lstStyle/>
          <a:p>
            <a:fld id="{9FA18B2A-983F-475E-8B59-B644DC77E65E}" type="slidenum">
              <a:rPr lang="en-IN" smtClean="0"/>
              <a:t>‹#›</a:t>
            </a:fld>
            <a:endParaRPr lang="en-IN"/>
          </a:p>
        </p:txBody>
      </p:sp>
    </p:spTree>
    <p:extLst>
      <p:ext uri="{BB962C8B-B14F-4D97-AF65-F5344CB8AC3E}">
        <p14:creationId xmlns:p14="http://schemas.microsoft.com/office/powerpoint/2010/main" val="403076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3125-D98E-1718-BB99-3807AD18E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0CCE11-BD0C-8152-A023-7EF3D34AFA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FB6ABA-5940-5118-411B-816CA129DE5C}"/>
              </a:ext>
            </a:extLst>
          </p:cNvPr>
          <p:cNvSpPr>
            <a:spLocks noGrp="1"/>
          </p:cNvSpPr>
          <p:nvPr>
            <p:ph type="dt" sz="half" idx="10"/>
          </p:nvPr>
        </p:nvSpPr>
        <p:spPr/>
        <p:txBody>
          <a:bodyPr/>
          <a:lstStyle/>
          <a:p>
            <a:fld id="{16F94612-657C-423F-A6F1-995D76FF477A}" type="datetimeFigureOut">
              <a:rPr lang="en-IN" smtClean="0"/>
              <a:t>25-11-2024</a:t>
            </a:fld>
            <a:endParaRPr lang="en-IN"/>
          </a:p>
        </p:txBody>
      </p:sp>
      <p:sp>
        <p:nvSpPr>
          <p:cNvPr id="5" name="Footer Placeholder 4">
            <a:extLst>
              <a:ext uri="{FF2B5EF4-FFF2-40B4-BE49-F238E27FC236}">
                <a16:creationId xmlns:a16="http://schemas.microsoft.com/office/drawing/2014/main" id="{61F8639F-4ABE-2C25-ECAF-61B592A695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AD1D5-4235-EB12-7294-CE286F86B6A9}"/>
              </a:ext>
            </a:extLst>
          </p:cNvPr>
          <p:cNvSpPr>
            <a:spLocks noGrp="1"/>
          </p:cNvSpPr>
          <p:nvPr>
            <p:ph type="sldNum" sz="quarter" idx="12"/>
          </p:nvPr>
        </p:nvSpPr>
        <p:spPr/>
        <p:txBody>
          <a:bodyPr/>
          <a:lstStyle/>
          <a:p>
            <a:fld id="{9FA18B2A-983F-475E-8B59-B644DC77E65E}" type="slidenum">
              <a:rPr lang="en-IN" smtClean="0"/>
              <a:t>‹#›</a:t>
            </a:fld>
            <a:endParaRPr lang="en-IN"/>
          </a:p>
        </p:txBody>
      </p:sp>
    </p:spTree>
    <p:extLst>
      <p:ext uri="{BB962C8B-B14F-4D97-AF65-F5344CB8AC3E}">
        <p14:creationId xmlns:p14="http://schemas.microsoft.com/office/powerpoint/2010/main" val="18308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076A-FC47-DBFD-BAB7-30264C0298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178289-33D7-FE5C-A5B8-3DC8E4E5C9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66360B-DF14-8724-6304-4C562AC177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446BCE-6300-D633-E1EE-3D72363E5B7E}"/>
              </a:ext>
            </a:extLst>
          </p:cNvPr>
          <p:cNvSpPr>
            <a:spLocks noGrp="1"/>
          </p:cNvSpPr>
          <p:nvPr>
            <p:ph type="dt" sz="half" idx="10"/>
          </p:nvPr>
        </p:nvSpPr>
        <p:spPr/>
        <p:txBody>
          <a:bodyPr/>
          <a:lstStyle/>
          <a:p>
            <a:fld id="{16F94612-657C-423F-A6F1-995D76FF477A}" type="datetimeFigureOut">
              <a:rPr lang="en-IN" smtClean="0"/>
              <a:t>25-11-2024</a:t>
            </a:fld>
            <a:endParaRPr lang="en-IN"/>
          </a:p>
        </p:txBody>
      </p:sp>
      <p:sp>
        <p:nvSpPr>
          <p:cNvPr id="6" name="Footer Placeholder 5">
            <a:extLst>
              <a:ext uri="{FF2B5EF4-FFF2-40B4-BE49-F238E27FC236}">
                <a16:creationId xmlns:a16="http://schemas.microsoft.com/office/drawing/2014/main" id="{B4661A00-5776-62C0-5A0A-7AB78F98D0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937C1B-AF1E-D279-3003-FA8DB6DD62B0}"/>
              </a:ext>
            </a:extLst>
          </p:cNvPr>
          <p:cNvSpPr>
            <a:spLocks noGrp="1"/>
          </p:cNvSpPr>
          <p:nvPr>
            <p:ph type="sldNum" sz="quarter" idx="12"/>
          </p:nvPr>
        </p:nvSpPr>
        <p:spPr/>
        <p:txBody>
          <a:bodyPr/>
          <a:lstStyle/>
          <a:p>
            <a:fld id="{9FA18B2A-983F-475E-8B59-B644DC77E65E}" type="slidenum">
              <a:rPr lang="en-IN" smtClean="0"/>
              <a:t>‹#›</a:t>
            </a:fld>
            <a:endParaRPr lang="en-IN"/>
          </a:p>
        </p:txBody>
      </p:sp>
    </p:spTree>
    <p:extLst>
      <p:ext uri="{BB962C8B-B14F-4D97-AF65-F5344CB8AC3E}">
        <p14:creationId xmlns:p14="http://schemas.microsoft.com/office/powerpoint/2010/main" val="116134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DD1D-733C-1096-5BBF-7F350F4FE5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902FF9-22B7-F382-68D8-81763034B7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C711CD-FB42-8BBC-7033-521D7BAAC5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4008B5-229B-1A9F-D097-19EAF4380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78FB9A-BE0F-33AC-1971-D3277FFB9A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99293B-3674-8D25-D9EE-4A1DFE686B7D}"/>
              </a:ext>
            </a:extLst>
          </p:cNvPr>
          <p:cNvSpPr>
            <a:spLocks noGrp="1"/>
          </p:cNvSpPr>
          <p:nvPr>
            <p:ph type="dt" sz="half" idx="10"/>
          </p:nvPr>
        </p:nvSpPr>
        <p:spPr/>
        <p:txBody>
          <a:bodyPr/>
          <a:lstStyle/>
          <a:p>
            <a:fld id="{16F94612-657C-423F-A6F1-995D76FF477A}" type="datetimeFigureOut">
              <a:rPr lang="en-IN" smtClean="0"/>
              <a:t>25-11-2024</a:t>
            </a:fld>
            <a:endParaRPr lang="en-IN"/>
          </a:p>
        </p:txBody>
      </p:sp>
      <p:sp>
        <p:nvSpPr>
          <p:cNvPr id="8" name="Footer Placeholder 7">
            <a:extLst>
              <a:ext uri="{FF2B5EF4-FFF2-40B4-BE49-F238E27FC236}">
                <a16:creationId xmlns:a16="http://schemas.microsoft.com/office/drawing/2014/main" id="{FF0C02C1-A18D-AC05-EE7B-FFF97CF301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69CEF1-6995-6AC3-D421-C362FD9CB63B}"/>
              </a:ext>
            </a:extLst>
          </p:cNvPr>
          <p:cNvSpPr>
            <a:spLocks noGrp="1"/>
          </p:cNvSpPr>
          <p:nvPr>
            <p:ph type="sldNum" sz="quarter" idx="12"/>
          </p:nvPr>
        </p:nvSpPr>
        <p:spPr/>
        <p:txBody>
          <a:bodyPr/>
          <a:lstStyle/>
          <a:p>
            <a:fld id="{9FA18B2A-983F-475E-8B59-B644DC77E65E}" type="slidenum">
              <a:rPr lang="en-IN" smtClean="0"/>
              <a:t>‹#›</a:t>
            </a:fld>
            <a:endParaRPr lang="en-IN"/>
          </a:p>
        </p:txBody>
      </p:sp>
    </p:spTree>
    <p:extLst>
      <p:ext uri="{BB962C8B-B14F-4D97-AF65-F5344CB8AC3E}">
        <p14:creationId xmlns:p14="http://schemas.microsoft.com/office/powerpoint/2010/main" val="839002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0058-2A37-E7A1-E3A5-B8F4D01699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5DC540-52A8-3970-FAE1-90242F73B350}"/>
              </a:ext>
            </a:extLst>
          </p:cNvPr>
          <p:cNvSpPr>
            <a:spLocks noGrp="1"/>
          </p:cNvSpPr>
          <p:nvPr>
            <p:ph type="dt" sz="half" idx="10"/>
          </p:nvPr>
        </p:nvSpPr>
        <p:spPr/>
        <p:txBody>
          <a:bodyPr/>
          <a:lstStyle/>
          <a:p>
            <a:fld id="{16F94612-657C-423F-A6F1-995D76FF477A}" type="datetimeFigureOut">
              <a:rPr lang="en-IN" smtClean="0"/>
              <a:t>25-11-2024</a:t>
            </a:fld>
            <a:endParaRPr lang="en-IN"/>
          </a:p>
        </p:txBody>
      </p:sp>
      <p:sp>
        <p:nvSpPr>
          <p:cNvPr id="4" name="Footer Placeholder 3">
            <a:extLst>
              <a:ext uri="{FF2B5EF4-FFF2-40B4-BE49-F238E27FC236}">
                <a16:creationId xmlns:a16="http://schemas.microsoft.com/office/drawing/2014/main" id="{06F9920C-B616-CE35-5974-A4135049E9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CF9A6B-9EDD-E956-45A6-684C6208783E}"/>
              </a:ext>
            </a:extLst>
          </p:cNvPr>
          <p:cNvSpPr>
            <a:spLocks noGrp="1"/>
          </p:cNvSpPr>
          <p:nvPr>
            <p:ph type="sldNum" sz="quarter" idx="12"/>
          </p:nvPr>
        </p:nvSpPr>
        <p:spPr/>
        <p:txBody>
          <a:bodyPr/>
          <a:lstStyle/>
          <a:p>
            <a:fld id="{9FA18B2A-983F-475E-8B59-B644DC77E65E}" type="slidenum">
              <a:rPr lang="en-IN" smtClean="0"/>
              <a:t>‹#›</a:t>
            </a:fld>
            <a:endParaRPr lang="en-IN"/>
          </a:p>
        </p:txBody>
      </p:sp>
    </p:spTree>
    <p:extLst>
      <p:ext uri="{BB962C8B-B14F-4D97-AF65-F5344CB8AC3E}">
        <p14:creationId xmlns:p14="http://schemas.microsoft.com/office/powerpoint/2010/main" val="99745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FCCCB8-B20B-C5D7-32FB-5EE92C410565}"/>
              </a:ext>
            </a:extLst>
          </p:cNvPr>
          <p:cNvSpPr>
            <a:spLocks noGrp="1"/>
          </p:cNvSpPr>
          <p:nvPr>
            <p:ph type="dt" sz="half" idx="10"/>
          </p:nvPr>
        </p:nvSpPr>
        <p:spPr/>
        <p:txBody>
          <a:bodyPr/>
          <a:lstStyle/>
          <a:p>
            <a:fld id="{16F94612-657C-423F-A6F1-995D76FF477A}" type="datetimeFigureOut">
              <a:rPr lang="en-IN" smtClean="0"/>
              <a:t>25-11-2024</a:t>
            </a:fld>
            <a:endParaRPr lang="en-IN"/>
          </a:p>
        </p:txBody>
      </p:sp>
      <p:sp>
        <p:nvSpPr>
          <p:cNvPr id="3" name="Footer Placeholder 2">
            <a:extLst>
              <a:ext uri="{FF2B5EF4-FFF2-40B4-BE49-F238E27FC236}">
                <a16:creationId xmlns:a16="http://schemas.microsoft.com/office/drawing/2014/main" id="{BDC21A05-D8B7-3DA9-385D-12F210A117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16D621-39E3-3D14-9D79-785D7DEAFF81}"/>
              </a:ext>
            </a:extLst>
          </p:cNvPr>
          <p:cNvSpPr>
            <a:spLocks noGrp="1"/>
          </p:cNvSpPr>
          <p:nvPr>
            <p:ph type="sldNum" sz="quarter" idx="12"/>
          </p:nvPr>
        </p:nvSpPr>
        <p:spPr/>
        <p:txBody>
          <a:bodyPr/>
          <a:lstStyle/>
          <a:p>
            <a:fld id="{9FA18B2A-983F-475E-8B59-B644DC77E65E}" type="slidenum">
              <a:rPr lang="en-IN" smtClean="0"/>
              <a:t>‹#›</a:t>
            </a:fld>
            <a:endParaRPr lang="en-IN"/>
          </a:p>
        </p:txBody>
      </p:sp>
    </p:spTree>
    <p:extLst>
      <p:ext uri="{BB962C8B-B14F-4D97-AF65-F5344CB8AC3E}">
        <p14:creationId xmlns:p14="http://schemas.microsoft.com/office/powerpoint/2010/main" val="375332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8233-4CB5-AA8D-F596-8D0335E14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AEA11E-E265-8BC7-7155-53B388E5B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ADD561-FDDC-6AEE-7D98-4AE5BBCD1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B047A-507D-8398-517D-23E4C8B4FE2B}"/>
              </a:ext>
            </a:extLst>
          </p:cNvPr>
          <p:cNvSpPr>
            <a:spLocks noGrp="1"/>
          </p:cNvSpPr>
          <p:nvPr>
            <p:ph type="dt" sz="half" idx="10"/>
          </p:nvPr>
        </p:nvSpPr>
        <p:spPr/>
        <p:txBody>
          <a:bodyPr/>
          <a:lstStyle/>
          <a:p>
            <a:fld id="{16F94612-657C-423F-A6F1-995D76FF477A}" type="datetimeFigureOut">
              <a:rPr lang="en-IN" smtClean="0"/>
              <a:t>25-11-2024</a:t>
            </a:fld>
            <a:endParaRPr lang="en-IN"/>
          </a:p>
        </p:txBody>
      </p:sp>
      <p:sp>
        <p:nvSpPr>
          <p:cNvPr id="6" name="Footer Placeholder 5">
            <a:extLst>
              <a:ext uri="{FF2B5EF4-FFF2-40B4-BE49-F238E27FC236}">
                <a16:creationId xmlns:a16="http://schemas.microsoft.com/office/drawing/2014/main" id="{CD75E0F0-9729-8E0A-B66B-12B357DFB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F656D7-CC11-B23C-0B87-72D5D5E0F1CD}"/>
              </a:ext>
            </a:extLst>
          </p:cNvPr>
          <p:cNvSpPr>
            <a:spLocks noGrp="1"/>
          </p:cNvSpPr>
          <p:nvPr>
            <p:ph type="sldNum" sz="quarter" idx="12"/>
          </p:nvPr>
        </p:nvSpPr>
        <p:spPr/>
        <p:txBody>
          <a:bodyPr/>
          <a:lstStyle/>
          <a:p>
            <a:fld id="{9FA18B2A-983F-475E-8B59-B644DC77E65E}" type="slidenum">
              <a:rPr lang="en-IN" smtClean="0"/>
              <a:t>‹#›</a:t>
            </a:fld>
            <a:endParaRPr lang="en-IN"/>
          </a:p>
        </p:txBody>
      </p:sp>
    </p:spTree>
    <p:extLst>
      <p:ext uri="{BB962C8B-B14F-4D97-AF65-F5344CB8AC3E}">
        <p14:creationId xmlns:p14="http://schemas.microsoft.com/office/powerpoint/2010/main" val="363956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BE2E-F3DA-2452-E2AB-4F513CE85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CB3FDC-7812-4464-9E97-5C4AA76514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1D0A77-E498-EDDF-AF49-E31C2264F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249F76-838A-D925-A64A-0D817489975F}"/>
              </a:ext>
            </a:extLst>
          </p:cNvPr>
          <p:cNvSpPr>
            <a:spLocks noGrp="1"/>
          </p:cNvSpPr>
          <p:nvPr>
            <p:ph type="dt" sz="half" idx="10"/>
          </p:nvPr>
        </p:nvSpPr>
        <p:spPr/>
        <p:txBody>
          <a:bodyPr/>
          <a:lstStyle/>
          <a:p>
            <a:fld id="{16F94612-657C-423F-A6F1-995D76FF477A}" type="datetimeFigureOut">
              <a:rPr lang="en-IN" smtClean="0"/>
              <a:t>25-11-2024</a:t>
            </a:fld>
            <a:endParaRPr lang="en-IN"/>
          </a:p>
        </p:txBody>
      </p:sp>
      <p:sp>
        <p:nvSpPr>
          <p:cNvPr id="6" name="Footer Placeholder 5">
            <a:extLst>
              <a:ext uri="{FF2B5EF4-FFF2-40B4-BE49-F238E27FC236}">
                <a16:creationId xmlns:a16="http://schemas.microsoft.com/office/drawing/2014/main" id="{DC4CCC87-BA93-7547-D3A0-B6EACFF2B3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77A9C2-17AB-C0B9-BFCE-8E37FF64B495}"/>
              </a:ext>
            </a:extLst>
          </p:cNvPr>
          <p:cNvSpPr>
            <a:spLocks noGrp="1"/>
          </p:cNvSpPr>
          <p:nvPr>
            <p:ph type="sldNum" sz="quarter" idx="12"/>
          </p:nvPr>
        </p:nvSpPr>
        <p:spPr/>
        <p:txBody>
          <a:bodyPr/>
          <a:lstStyle/>
          <a:p>
            <a:fld id="{9FA18B2A-983F-475E-8B59-B644DC77E65E}" type="slidenum">
              <a:rPr lang="en-IN" smtClean="0"/>
              <a:t>‹#›</a:t>
            </a:fld>
            <a:endParaRPr lang="en-IN"/>
          </a:p>
        </p:txBody>
      </p:sp>
    </p:spTree>
    <p:extLst>
      <p:ext uri="{BB962C8B-B14F-4D97-AF65-F5344CB8AC3E}">
        <p14:creationId xmlns:p14="http://schemas.microsoft.com/office/powerpoint/2010/main" val="727531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0AFA24-34B3-D71E-1F32-5E0669E09D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0488B6-3A70-32EB-863C-B9253AD91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1C7319-961A-893B-AB58-38932803D8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94612-657C-423F-A6F1-995D76FF477A}" type="datetimeFigureOut">
              <a:rPr lang="en-IN" smtClean="0"/>
              <a:t>25-11-2024</a:t>
            </a:fld>
            <a:endParaRPr lang="en-IN"/>
          </a:p>
        </p:txBody>
      </p:sp>
      <p:sp>
        <p:nvSpPr>
          <p:cNvPr id="5" name="Footer Placeholder 4">
            <a:extLst>
              <a:ext uri="{FF2B5EF4-FFF2-40B4-BE49-F238E27FC236}">
                <a16:creationId xmlns:a16="http://schemas.microsoft.com/office/drawing/2014/main" id="{81E47D83-12F3-E07F-110F-16F5983B9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E91A82-EE19-8D84-AF73-062FFCE44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18B2A-983F-475E-8B59-B644DC77E65E}" type="slidenum">
              <a:rPr lang="en-IN" smtClean="0"/>
              <a:t>‹#›</a:t>
            </a:fld>
            <a:endParaRPr lang="en-IN"/>
          </a:p>
        </p:txBody>
      </p:sp>
    </p:spTree>
    <p:extLst>
      <p:ext uri="{BB962C8B-B14F-4D97-AF65-F5344CB8AC3E}">
        <p14:creationId xmlns:p14="http://schemas.microsoft.com/office/powerpoint/2010/main" val="4015645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82B9-ECAA-A767-CC82-FD5C6D18D04B}"/>
              </a:ext>
            </a:extLst>
          </p:cNvPr>
          <p:cNvSpPr>
            <a:spLocks noGrp="1"/>
          </p:cNvSpPr>
          <p:nvPr>
            <p:ph type="ctrTitle"/>
          </p:nvPr>
        </p:nvSpPr>
        <p:spPr/>
        <p:txBody>
          <a:bodyPr/>
          <a:lstStyle/>
          <a:p>
            <a:r>
              <a:rPr lang="en-IN" dirty="0"/>
              <a:t>Business Forecasting Project </a:t>
            </a:r>
          </a:p>
        </p:txBody>
      </p:sp>
      <p:sp>
        <p:nvSpPr>
          <p:cNvPr id="3" name="Subtitle 2">
            <a:extLst>
              <a:ext uri="{FF2B5EF4-FFF2-40B4-BE49-F238E27FC236}">
                <a16:creationId xmlns:a16="http://schemas.microsoft.com/office/drawing/2014/main" id="{A89641A6-E42C-3011-E40B-F3CEB394165F}"/>
              </a:ext>
            </a:extLst>
          </p:cNvPr>
          <p:cNvSpPr>
            <a:spLocks noGrp="1"/>
          </p:cNvSpPr>
          <p:nvPr>
            <p:ph type="subTitle" idx="1"/>
          </p:nvPr>
        </p:nvSpPr>
        <p:spPr/>
        <p:txBody>
          <a:bodyPr/>
          <a:lstStyle/>
          <a:p>
            <a:r>
              <a:rPr lang="en-IN" dirty="0"/>
              <a:t>By Tanush Bhaskar Shetty</a:t>
            </a:r>
          </a:p>
        </p:txBody>
      </p:sp>
    </p:spTree>
    <p:extLst>
      <p:ext uri="{BB962C8B-B14F-4D97-AF65-F5344CB8AC3E}">
        <p14:creationId xmlns:p14="http://schemas.microsoft.com/office/powerpoint/2010/main" val="811818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55A0-BEE2-AFA2-024C-97B980D7A3A3}"/>
              </a:ext>
            </a:extLst>
          </p:cNvPr>
          <p:cNvSpPr>
            <a:spLocks noGrp="1"/>
          </p:cNvSpPr>
          <p:nvPr>
            <p:ph type="title"/>
          </p:nvPr>
        </p:nvSpPr>
        <p:spPr/>
        <p:txBody>
          <a:bodyPr/>
          <a:lstStyle/>
          <a:p>
            <a:r>
              <a:rPr lang="en-IN" dirty="0"/>
              <a:t>Holt Winters method</a:t>
            </a:r>
            <a:br>
              <a:rPr lang="en-IN" dirty="0"/>
            </a:br>
            <a:endParaRPr lang="en-IN" dirty="0"/>
          </a:p>
        </p:txBody>
      </p:sp>
      <p:sp>
        <p:nvSpPr>
          <p:cNvPr id="3" name="Content Placeholder 2">
            <a:extLst>
              <a:ext uri="{FF2B5EF4-FFF2-40B4-BE49-F238E27FC236}">
                <a16:creationId xmlns:a16="http://schemas.microsoft.com/office/drawing/2014/main" id="{A147EDD1-2ADD-DD08-89AE-1605CF6FF142}"/>
              </a:ext>
            </a:extLst>
          </p:cNvPr>
          <p:cNvSpPr>
            <a:spLocks noGrp="1"/>
          </p:cNvSpPr>
          <p:nvPr>
            <p:ph idx="1"/>
          </p:nvPr>
        </p:nvSpPr>
        <p:spPr/>
        <p:txBody>
          <a:bodyPr>
            <a:normAutofit/>
          </a:bodyPr>
          <a:lstStyle/>
          <a:p>
            <a:pPr marL="0" indent="0">
              <a:buNone/>
            </a:pPr>
            <a:r>
              <a:rPr lang="en-IN" dirty="0"/>
              <a:t>The plot in previous slide displays a noticeable upward trend in the sales data over time, indicating that sales are generally increasing. This suggests a positive growth trend in your business.</a:t>
            </a:r>
          </a:p>
          <a:p>
            <a:pPr marL="0" indent="0">
              <a:buNone/>
            </a:pPr>
            <a:endParaRPr lang="en-IN" dirty="0"/>
          </a:p>
          <a:p>
            <a:pPr marL="0" indent="0">
              <a:buNone/>
            </a:pPr>
            <a:r>
              <a:rPr lang="en-US" dirty="0"/>
              <a:t>This forecast model might capture some trends, it may not be sufficiently accurate for precise forecasting.</a:t>
            </a:r>
          </a:p>
          <a:p>
            <a:endParaRPr lang="en-US" dirty="0"/>
          </a:p>
          <a:p>
            <a:pPr marL="0" indent="0">
              <a:buNone/>
            </a:pPr>
            <a:r>
              <a:rPr lang="en-US" dirty="0"/>
              <a:t>Also according to accuracy measures the model's forecasts deviate significantly from actual values by </a:t>
            </a:r>
            <a:r>
              <a:rPr lang="en-IN" sz="2800" dirty="0">
                <a:effectLst/>
                <a:latin typeface="Calibri" panose="020F0502020204030204" pitchFamily="34" charset="0"/>
                <a:ea typeface="Calibri" panose="020F0502020204030204" pitchFamily="34" charset="0"/>
                <a:cs typeface="Times New Roman" panose="02020603050405020304" pitchFamily="18" charset="0"/>
              </a:rPr>
              <a:t>73.38%</a:t>
            </a:r>
            <a:endParaRPr lang="en-US" dirty="0"/>
          </a:p>
          <a:p>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246514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ED9B6-CCDB-0812-5C51-CEFB4C21FCFB}"/>
              </a:ext>
            </a:extLst>
          </p:cNvPr>
          <p:cNvSpPr>
            <a:spLocks noGrp="1"/>
          </p:cNvSpPr>
          <p:nvPr>
            <p:ph type="title"/>
          </p:nvPr>
        </p:nvSpPr>
        <p:spPr/>
        <p:txBody>
          <a:bodyPr/>
          <a:lstStyle/>
          <a:p>
            <a:r>
              <a:rPr lang="en-IN" dirty="0"/>
              <a:t>Decision</a:t>
            </a:r>
          </a:p>
        </p:txBody>
      </p:sp>
      <p:sp>
        <p:nvSpPr>
          <p:cNvPr id="3" name="Content Placeholder 2">
            <a:extLst>
              <a:ext uri="{FF2B5EF4-FFF2-40B4-BE49-F238E27FC236}">
                <a16:creationId xmlns:a16="http://schemas.microsoft.com/office/drawing/2014/main" id="{C8F743C7-06A1-A6B8-C05F-93E3F6683E43}"/>
              </a:ext>
            </a:extLst>
          </p:cNvPr>
          <p:cNvSpPr>
            <a:spLocks noGrp="1"/>
          </p:cNvSpPr>
          <p:nvPr>
            <p:ph idx="1"/>
          </p:nvPr>
        </p:nvSpPr>
        <p:spPr/>
        <p:txBody>
          <a:bodyPr>
            <a:normAutofit fontScale="92500"/>
          </a:bodyPr>
          <a:lstStyle/>
          <a:p>
            <a:pPr marL="0" indent="0">
              <a:lnSpc>
                <a:spcPct val="107000"/>
              </a:lnSpc>
              <a:spcAft>
                <a:spcPts val="800"/>
              </a:spcAft>
              <a:buNone/>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Holt-Winters Seasonal Method</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The best method</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for this dataset. It accounts for both trends and seasonality, which are essential when forecasting Walmart sales. Retail sales tend to show strong seasonal patterns, especially around holidays or specific promotional periods. The Holt-Winters method’s ability to adjust for both trend and seasonality provides the most accurate and reliable forecasts.</a:t>
            </a:r>
          </a:p>
          <a:p>
            <a:pPr marL="0" lvl="0" indent="0">
              <a:lnSpc>
                <a:spcPct val="107000"/>
              </a:lnSpc>
              <a:spcAft>
                <a:spcPts val="800"/>
              </a:spcAft>
              <a:buSzPts val="1000"/>
              <a:buNone/>
              <a:tabLst>
                <a:tab pos="457200" algn="l"/>
              </a:tabLs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Decision</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This method is the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recommended choice</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for this dataset due to its flexibility and ability to capture both seasonal variations and trends.</a:t>
            </a:r>
          </a:p>
          <a:p>
            <a:pPr>
              <a:lnSpc>
                <a:spcPct val="107000"/>
              </a:lnSpc>
              <a:spcAft>
                <a:spcPts val="800"/>
              </a:spcAft>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60418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8672-7106-A03D-5ABF-9FBADAAC2EBC}"/>
              </a:ext>
            </a:extLst>
          </p:cNvPr>
          <p:cNvSpPr>
            <a:spLocks noGrp="1"/>
          </p:cNvSpPr>
          <p:nvPr>
            <p:ph type="title"/>
          </p:nvPr>
        </p:nvSpPr>
        <p:spPr/>
        <p:txBody>
          <a:bodyPr/>
          <a:lstStyle/>
          <a:p>
            <a:r>
              <a:rPr lang="en-IN" dirty="0"/>
              <a:t>Ideas to improve your forecasts</a:t>
            </a:r>
          </a:p>
        </p:txBody>
      </p:sp>
      <p:sp>
        <p:nvSpPr>
          <p:cNvPr id="3" name="Content Placeholder 2">
            <a:extLst>
              <a:ext uri="{FF2B5EF4-FFF2-40B4-BE49-F238E27FC236}">
                <a16:creationId xmlns:a16="http://schemas.microsoft.com/office/drawing/2014/main" id="{93D3FEEB-9355-91A4-39A0-A24295915A4C}"/>
              </a:ext>
            </a:extLst>
          </p:cNvPr>
          <p:cNvSpPr>
            <a:spLocks noGrp="1"/>
          </p:cNvSpPr>
          <p:nvPr>
            <p:ph idx="1"/>
          </p:nvPr>
        </p:nvSpPr>
        <p:spPr/>
        <p:txBody>
          <a:bodyPr>
            <a:normAutofit fontScale="77500" lnSpcReduction="20000"/>
          </a:bodyPr>
          <a:lstStyle/>
          <a:p>
            <a:pPr marL="0" indent="0">
              <a:buNone/>
            </a:pPr>
            <a:r>
              <a:rPr lang="en-US" dirty="0"/>
              <a:t>To improve the forecasts for Walmart sales, you can consider the following strategies</a:t>
            </a:r>
          </a:p>
          <a:p>
            <a:pPr marL="0" indent="0">
              <a:buNone/>
            </a:pPr>
            <a:endParaRPr lang="en-US" dirty="0"/>
          </a:p>
          <a:p>
            <a:pPr marL="0" indent="0">
              <a:buNone/>
            </a:pPr>
            <a:r>
              <a:rPr lang="en-US" dirty="0"/>
              <a:t>1. Decompose the Time Series Further</a:t>
            </a:r>
          </a:p>
          <a:p>
            <a:pPr marL="0" indent="0">
              <a:buNone/>
            </a:pPr>
            <a:r>
              <a:rPr lang="en-US" dirty="0"/>
              <a:t>Separate trend, seasonal, and residual components. By better understanding the individual components, you can apply different models to each component This helps isolate any unwanted components in the data, improving the forecast's overall accuracy.</a:t>
            </a:r>
          </a:p>
          <a:p>
            <a:pPr marL="0" indent="0">
              <a:buNone/>
            </a:pPr>
            <a:endParaRPr lang="en-US" dirty="0"/>
          </a:p>
          <a:p>
            <a:pPr marL="0" indent="0">
              <a:buNone/>
            </a:pPr>
            <a:r>
              <a:rPr lang="en-US" dirty="0"/>
              <a:t>2. Use Higher Frequency Data (Daily or Hourly)</a:t>
            </a:r>
          </a:p>
          <a:p>
            <a:pPr marL="0" indent="0">
              <a:buNone/>
            </a:pPr>
            <a:r>
              <a:rPr lang="en-US" dirty="0"/>
              <a:t>If feasible, one can consider using daily or even hourly data for your forecasts, rather than weekly data. This can provide more granular insights into sales patterns, especially during high-traffic periods like weekends, holidays, or special sales events.</a:t>
            </a:r>
          </a:p>
          <a:p>
            <a:endParaRPr lang="en-IN" dirty="0"/>
          </a:p>
        </p:txBody>
      </p:sp>
    </p:spTree>
    <p:extLst>
      <p:ext uri="{BB962C8B-B14F-4D97-AF65-F5344CB8AC3E}">
        <p14:creationId xmlns:p14="http://schemas.microsoft.com/office/powerpoint/2010/main" val="411010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1815E-44B4-2373-DF15-87A2979520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B19C4F-080A-6EC3-E801-8A74AC736BAC}"/>
              </a:ext>
            </a:extLst>
          </p:cNvPr>
          <p:cNvSpPr>
            <a:spLocks noGrp="1"/>
          </p:cNvSpPr>
          <p:nvPr>
            <p:ph idx="1"/>
          </p:nvPr>
        </p:nvSpPr>
        <p:spPr/>
        <p:txBody>
          <a:bodyPr>
            <a:normAutofit/>
          </a:bodyPr>
          <a:lstStyle/>
          <a:p>
            <a:pPr marL="0" indent="0" algn="ctr">
              <a:buNone/>
            </a:pPr>
            <a:endParaRPr lang="en-IN" sz="4800" dirty="0"/>
          </a:p>
          <a:p>
            <a:pPr marL="0" indent="0" algn="ctr">
              <a:buNone/>
            </a:pPr>
            <a:r>
              <a:rPr lang="en-IN" sz="4800" dirty="0"/>
              <a:t>Thank you</a:t>
            </a:r>
          </a:p>
        </p:txBody>
      </p:sp>
    </p:spTree>
    <p:extLst>
      <p:ext uri="{BB962C8B-B14F-4D97-AF65-F5344CB8AC3E}">
        <p14:creationId xmlns:p14="http://schemas.microsoft.com/office/powerpoint/2010/main" val="2355230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BADD-18D6-4020-445B-19F56B7A54EC}"/>
              </a:ext>
            </a:extLst>
          </p:cNvPr>
          <p:cNvSpPr>
            <a:spLocks noGrp="1"/>
          </p:cNvSpPr>
          <p:nvPr>
            <p:ph type="title"/>
          </p:nvPr>
        </p:nvSpPr>
        <p:spPr>
          <a:xfrm>
            <a:off x="838200" y="681037"/>
            <a:ext cx="10515600" cy="1325563"/>
          </a:xfrm>
        </p:spPr>
        <p:txBody>
          <a:bodyPr>
            <a:normAutofit fontScale="90000"/>
          </a:bodyPr>
          <a:lstStyle/>
          <a:p>
            <a:r>
              <a:rPr lang="en-IN" dirty="0"/>
              <a:t>State your forecasting question and its importance to you</a:t>
            </a:r>
            <a:br>
              <a:rPr lang="en-IN" b="1" u="sng" kern="100" dirty="0">
                <a:solidFill>
                  <a:srgbClr val="2F5496"/>
                </a:solidFill>
                <a:latin typeface="Monotype Corsiva" panose="03010101010201010101" pitchFamily="66"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83C2955-D037-9BFD-E8D0-A849D62569B4}"/>
              </a:ext>
            </a:extLst>
          </p:cNvPr>
          <p:cNvSpPr>
            <a:spLocks noGrp="1"/>
          </p:cNvSpPr>
          <p:nvPr>
            <p:ph idx="1"/>
          </p:nvPr>
        </p:nvSpPr>
        <p:spPr/>
        <p:txBody>
          <a:bodyPr/>
          <a:lstStyle/>
          <a:p>
            <a:pPr marL="0" indent="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What will be the total weekly sales across all given Walmart stores in dataset for the next 10 weeks, and how can this forecast inform better business decisions?</a:t>
            </a:r>
          </a:p>
          <a:p>
            <a:endParaRPr lang="en-IN" dirty="0"/>
          </a:p>
        </p:txBody>
      </p:sp>
    </p:spTree>
    <p:extLst>
      <p:ext uri="{BB962C8B-B14F-4D97-AF65-F5344CB8AC3E}">
        <p14:creationId xmlns:p14="http://schemas.microsoft.com/office/powerpoint/2010/main" val="3468521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FC61-D421-D97A-904E-CDA60F6CC247}"/>
              </a:ext>
            </a:extLst>
          </p:cNvPr>
          <p:cNvSpPr>
            <a:spLocks noGrp="1"/>
          </p:cNvSpPr>
          <p:nvPr>
            <p:ph type="title"/>
          </p:nvPr>
        </p:nvSpPr>
        <p:spPr/>
        <p:txBody>
          <a:bodyPr/>
          <a:lstStyle/>
          <a:p>
            <a:r>
              <a:rPr lang="en-IN" b="0" i="0" dirty="0">
                <a:solidFill>
                  <a:srgbClr val="2D3B45"/>
                </a:solidFill>
                <a:effectLst/>
                <a:latin typeface="v-sans"/>
              </a:rPr>
              <a:t>Describe the data</a:t>
            </a:r>
            <a:br>
              <a:rPr lang="en-IN" b="0" i="0" dirty="0">
                <a:solidFill>
                  <a:srgbClr val="2D3B45"/>
                </a:solidFill>
                <a:effectLst/>
                <a:latin typeface="v-sans"/>
              </a:rPr>
            </a:br>
            <a:endParaRPr lang="en-IN" dirty="0"/>
          </a:p>
        </p:txBody>
      </p:sp>
      <p:sp>
        <p:nvSpPr>
          <p:cNvPr id="3" name="Content Placeholder 2">
            <a:extLst>
              <a:ext uri="{FF2B5EF4-FFF2-40B4-BE49-F238E27FC236}">
                <a16:creationId xmlns:a16="http://schemas.microsoft.com/office/drawing/2014/main" id="{227E481F-780F-85B0-3E9B-702CEED28BE0}"/>
              </a:ext>
            </a:extLst>
          </p:cNvPr>
          <p:cNvSpPr>
            <a:spLocks noGrp="1"/>
          </p:cNvSpPr>
          <p:nvPr>
            <p:ph idx="1"/>
          </p:nvPr>
        </p:nvSpPr>
        <p:spPr/>
        <p:txBody>
          <a:bodyPr>
            <a:normAutofit lnSpcReduction="1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dataset contains weekly sales data for Walmart stores across the United States.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Structure of the Dataset</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Store: Unique identifier for each Walmart store.</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Date: The week-ending date for the sales data.</a:t>
            </a:r>
          </a:p>
          <a:p>
            <a:pPr marL="342900" lvl="0" indent="-342900">
              <a:lnSpc>
                <a:spcPct val="107000"/>
              </a:lnSpc>
              <a:buFont typeface="Wingdings" panose="05000000000000000000" pitchFamily="2" charset="2"/>
              <a:buChar char=""/>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Weekly_Sales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Total sales for the store in a specific week.</a:t>
            </a:r>
          </a:p>
          <a:p>
            <a:pPr marL="342900" lvl="0" indent="-342900">
              <a:lnSpc>
                <a:spcPct val="107000"/>
              </a:lnSpc>
              <a:buFont typeface="Wingdings" panose="05000000000000000000" pitchFamily="2" charset="2"/>
              <a:buChar char=""/>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Holiday_Flag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Binary indicator (1 if the week includes a major holiday; 0 otherwise).</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Temperature: Average temperature (in Fahrenheit) for the week.</a:t>
            </a:r>
          </a:p>
          <a:p>
            <a:pPr marL="342900" lvl="0" indent="-342900">
              <a:lnSpc>
                <a:spcPct val="107000"/>
              </a:lnSpc>
              <a:buFont typeface="Wingdings" panose="05000000000000000000" pitchFamily="2" charset="2"/>
              <a:buChar char=""/>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Fuel_Price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Weekly average fuel price (in dollars per gallon).</a:t>
            </a:r>
          </a:p>
          <a:p>
            <a:pPr marL="342900" lvl="0" indent="-342900">
              <a:lnSpc>
                <a:spcPct val="107000"/>
              </a:lnSpc>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CPI: Consumer Price Index, indicating changes in the cost of goods and services.</a:t>
            </a:r>
          </a:p>
          <a:p>
            <a:pPr marL="342900" lvl="0" indent="-342900">
              <a:lnSpc>
                <a:spcPct val="107000"/>
              </a:lnSpc>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Unemployment: Unemployment rate for the region.</a:t>
            </a:r>
          </a:p>
          <a:p>
            <a:endParaRPr lang="en-IN" dirty="0"/>
          </a:p>
        </p:txBody>
      </p:sp>
    </p:spTree>
    <p:extLst>
      <p:ext uri="{BB962C8B-B14F-4D97-AF65-F5344CB8AC3E}">
        <p14:creationId xmlns:p14="http://schemas.microsoft.com/office/powerpoint/2010/main" val="62281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1CDE-6A3B-82DB-FF76-A50DDD668CDE}"/>
              </a:ext>
            </a:extLst>
          </p:cNvPr>
          <p:cNvSpPr>
            <a:spLocks noGrp="1"/>
          </p:cNvSpPr>
          <p:nvPr>
            <p:ph type="title"/>
          </p:nvPr>
        </p:nvSpPr>
        <p:spPr>
          <a:xfrm>
            <a:off x="702136" y="94211"/>
            <a:ext cx="9975696" cy="1600200"/>
          </a:xfrm>
        </p:spPr>
        <p:txBody>
          <a:bodyPr>
            <a:normAutofit/>
          </a:bodyPr>
          <a:lstStyle/>
          <a:p>
            <a:r>
              <a:rPr lang="en-US" b="0" i="0" dirty="0">
                <a:solidFill>
                  <a:srgbClr val="2D3B45"/>
                </a:solidFill>
                <a:effectLst/>
                <a:latin typeface="v-sans"/>
              </a:rPr>
              <a:t>Insights from Exploratory Data Analysis</a:t>
            </a:r>
            <a:br>
              <a:rPr lang="en-US" b="0" i="0" dirty="0">
                <a:solidFill>
                  <a:srgbClr val="2D3B45"/>
                </a:solidFill>
                <a:effectLst/>
                <a:latin typeface="v-sans"/>
              </a:rPr>
            </a:br>
            <a:endParaRPr lang="en-IN" dirty="0"/>
          </a:p>
        </p:txBody>
      </p:sp>
      <p:pic>
        <p:nvPicPr>
          <p:cNvPr id="4" name="Content Placeholder 3">
            <a:extLst>
              <a:ext uri="{FF2B5EF4-FFF2-40B4-BE49-F238E27FC236}">
                <a16:creationId xmlns:a16="http://schemas.microsoft.com/office/drawing/2014/main" id="{F5C8870B-2FE6-30BC-26E7-38C2ECEA8E21}"/>
              </a:ext>
            </a:extLst>
          </p:cNvPr>
          <p:cNvPicPr>
            <a:picLocks noGrp="1" noChangeAspect="1"/>
          </p:cNvPicPr>
          <p:nvPr>
            <p:ph idx="1"/>
          </p:nvPr>
        </p:nvPicPr>
        <p:blipFill rotWithShape="1">
          <a:blip r:embed="rId2"/>
          <a:srcRect r="26856"/>
          <a:stretch/>
        </p:blipFill>
        <p:spPr bwMode="auto">
          <a:xfrm>
            <a:off x="5403670" y="1694411"/>
            <a:ext cx="5635472" cy="4309590"/>
          </a:xfrm>
          <a:prstGeom prst="rect">
            <a:avLst/>
          </a:prstGeom>
          <a:ln>
            <a:noFill/>
          </a:ln>
          <a:extLst>
            <a:ext uri="{53640926-AAD7-44D8-BBD7-CCE9431645EC}">
              <a14:shadowObscured xmlns:a14="http://schemas.microsoft.com/office/drawing/2010/main"/>
            </a:ext>
          </a:extLst>
        </p:spPr>
      </p:pic>
      <p:sp>
        <p:nvSpPr>
          <p:cNvPr id="5" name="Text Placeholder 4">
            <a:extLst>
              <a:ext uri="{FF2B5EF4-FFF2-40B4-BE49-F238E27FC236}">
                <a16:creationId xmlns:a16="http://schemas.microsoft.com/office/drawing/2014/main" id="{206C4D0E-EBFC-9DBC-F311-9C612A5A3498}"/>
              </a:ext>
            </a:extLst>
          </p:cNvPr>
          <p:cNvSpPr>
            <a:spLocks noGrp="1"/>
          </p:cNvSpPr>
          <p:nvPr>
            <p:ph type="body" sz="half" idx="2"/>
          </p:nvPr>
        </p:nvSpPr>
        <p:spPr>
          <a:xfrm>
            <a:off x="800459" y="1821426"/>
            <a:ext cx="3932237" cy="3811588"/>
          </a:xfrm>
        </p:spPr>
        <p:txBody>
          <a:bodyPr>
            <a:normAutofit lnSpcReduction="10000"/>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Overall Trend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graph shows a general upward trend in sales over time. This indicates that, despite the weekly fluctuations, there has been an overall increase in sales from 2010 to mid-2012.</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Seasonal Patterns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There appear to be recurring peaks and troughs, suggesting seasonal patterns. These could correspond to specific times of the year when sales typically increase or decrease.</a:t>
            </a:r>
          </a:p>
          <a:p>
            <a:endParaRPr lang="en-IN" dirty="0"/>
          </a:p>
        </p:txBody>
      </p:sp>
    </p:spTree>
    <p:extLst>
      <p:ext uri="{BB962C8B-B14F-4D97-AF65-F5344CB8AC3E}">
        <p14:creationId xmlns:p14="http://schemas.microsoft.com/office/powerpoint/2010/main" val="302310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A1F779-AC66-1EFE-6788-A807BC3C6FB5}"/>
              </a:ext>
            </a:extLst>
          </p:cNvPr>
          <p:cNvSpPr>
            <a:spLocks noGrp="1"/>
          </p:cNvSpPr>
          <p:nvPr>
            <p:ph type="title"/>
          </p:nvPr>
        </p:nvSpPr>
        <p:spPr/>
        <p:txBody>
          <a:bodyPr>
            <a:normAutofit fontScale="90000"/>
          </a:bodyPr>
          <a:lstStyle/>
          <a:p>
            <a:pPr>
              <a:lnSpc>
                <a:spcPct val="107000"/>
              </a:lnSpc>
              <a:spcBef>
                <a:spcPts val="1200"/>
              </a:spcBef>
            </a:pPr>
            <a:r>
              <a:rPr lang="en-IN" dirty="0"/>
              <a:t>Insights from different forecasting methods and their residual analysis</a:t>
            </a:r>
          </a:p>
        </p:txBody>
      </p:sp>
      <p:pic>
        <p:nvPicPr>
          <p:cNvPr id="9" name="Content Placeholder 8">
            <a:extLst>
              <a:ext uri="{FF2B5EF4-FFF2-40B4-BE49-F238E27FC236}">
                <a16:creationId xmlns:a16="http://schemas.microsoft.com/office/drawing/2014/main" id="{B1740BA3-8710-A337-C5C4-4578C74E0458}"/>
              </a:ext>
            </a:extLst>
          </p:cNvPr>
          <p:cNvPicPr>
            <a:picLocks noGrp="1" noChangeAspect="1"/>
          </p:cNvPicPr>
          <p:nvPr>
            <p:ph idx="1"/>
          </p:nvPr>
        </p:nvPicPr>
        <p:blipFill rotWithShape="1">
          <a:blip r:embed="rId3"/>
          <a:srcRect t="42684"/>
          <a:stretch/>
        </p:blipFill>
        <p:spPr bwMode="auto">
          <a:xfrm>
            <a:off x="6095999" y="457200"/>
            <a:ext cx="4992113" cy="3042854"/>
          </a:xfrm>
          <a:prstGeom prst="rect">
            <a:avLst/>
          </a:prstGeom>
          <a:ln>
            <a:noFill/>
          </a:ln>
          <a:extLst>
            <a:ext uri="{53640926-AAD7-44D8-BBD7-CCE9431645EC}">
              <a14:shadowObscured xmlns:a14="http://schemas.microsoft.com/office/drawing/2010/main"/>
            </a:ext>
          </a:extLst>
        </p:spPr>
      </p:pic>
      <p:sp>
        <p:nvSpPr>
          <p:cNvPr id="10" name="Text Placeholder 9">
            <a:extLst>
              <a:ext uri="{FF2B5EF4-FFF2-40B4-BE49-F238E27FC236}">
                <a16:creationId xmlns:a16="http://schemas.microsoft.com/office/drawing/2014/main" id="{C83BD76A-48E9-0C51-DFB1-7813C29D4108}"/>
              </a:ext>
            </a:extLst>
          </p:cNvPr>
          <p:cNvSpPr>
            <a:spLocks noGrp="1"/>
          </p:cNvSpPr>
          <p:nvPr>
            <p:ph type="body" sz="half" idx="2"/>
          </p:nvPr>
        </p:nvSpPr>
        <p:spPr>
          <a:xfrm>
            <a:off x="839788" y="2214717"/>
            <a:ext cx="3932237" cy="3811588"/>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Sales data shows strong and predictable seasonal patterns.</a:t>
            </a: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residuals fluctuate around the zero line, suggesting that the Naive method produces unbiased forecasts on average. This means there isn't a consistent overestimation or underestimation of the sales data.</a:t>
            </a:r>
          </a:p>
          <a:p>
            <a:endParaRPr lang="en-IN" dirty="0"/>
          </a:p>
        </p:txBody>
      </p:sp>
      <p:pic>
        <p:nvPicPr>
          <p:cNvPr id="15" name="Picture 14">
            <a:extLst>
              <a:ext uri="{FF2B5EF4-FFF2-40B4-BE49-F238E27FC236}">
                <a16:creationId xmlns:a16="http://schemas.microsoft.com/office/drawing/2014/main" id="{11306F72-A3AF-8A81-8918-45CAC1472702}"/>
              </a:ext>
            </a:extLst>
          </p:cNvPr>
          <p:cNvPicPr>
            <a:picLocks noChangeAspect="1"/>
          </p:cNvPicPr>
          <p:nvPr/>
        </p:nvPicPr>
        <p:blipFill rotWithShape="1">
          <a:blip r:embed="rId4"/>
          <a:srcRect t="25913" r="21975" b="1297"/>
          <a:stretch/>
        </p:blipFill>
        <p:spPr bwMode="auto">
          <a:xfrm>
            <a:off x="5971564" y="3642592"/>
            <a:ext cx="5116548" cy="30428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128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78A3-84F7-F254-844B-79F36AD4420E}"/>
              </a:ext>
            </a:extLst>
          </p:cNvPr>
          <p:cNvSpPr>
            <a:spLocks noGrp="1"/>
          </p:cNvSpPr>
          <p:nvPr>
            <p:ph type="title"/>
          </p:nvPr>
        </p:nvSpPr>
        <p:spPr/>
        <p:txBody>
          <a:bodyPr>
            <a:normAutofit fontScale="90000"/>
          </a:bodyPr>
          <a:lstStyle/>
          <a:p>
            <a:r>
              <a:rPr lang="en-IN" dirty="0"/>
              <a:t>Exponential Smoothing (ETS) method</a:t>
            </a:r>
            <a:br>
              <a:rPr lang="en-IN" dirty="0"/>
            </a:br>
            <a:endParaRPr lang="en-IN" dirty="0"/>
          </a:p>
        </p:txBody>
      </p:sp>
      <p:sp>
        <p:nvSpPr>
          <p:cNvPr id="4" name="Text Placeholder 3">
            <a:extLst>
              <a:ext uri="{FF2B5EF4-FFF2-40B4-BE49-F238E27FC236}">
                <a16:creationId xmlns:a16="http://schemas.microsoft.com/office/drawing/2014/main" id="{617634AE-9C12-207E-811A-0F04DCDCFFF7}"/>
              </a:ext>
            </a:extLst>
          </p:cNvPr>
          <p:cNvSpPr>
            <a:spLocks noGrp="1"/>
          </p:cNvSpPr>
          <p:nvPr>
            <p:ph type="body" sz="half" idx="2"/>
          </p:nvPr>
        </p:nvSpPr>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level (or trend) component reveals an overall downward trend. This indicates that the underlying trend in sales data is decreasing over time, even though there are fluctuations.</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residuals fluctuate around the zero line, indicating that the ES model produces forecasts that are unbiased on average. This means there's no systematic overestimation or underestimation in the forecasts.</a:t>
            </a:r>
          </a:p>
          <a:p>
            <a:endParaRPr lang="en-IN" dirty="0"/>
          </a:p>
        </p:txBody>
      </p:sp>
      <p:pic>
        <p:nvPicPr>
          <p:cNvPr id="5" name="Content Placeholder 4">
            <a:extLst>
              <a:ext uri="{FF2B5EF4-FFF2-40B4-BE49-F238E27FC236}">
                <a16:creationId xmlns:a16="http://schemas.microsoft.com/office/drawing/2014/main" id="{38034764-B700-F2B7-80C3-E45FD56A6234}"/>
              </a:ext>
            </a:extLst>
          </p:cNvPr>
          <p:cNvPicPr>
            <a:picLocks noGrp="1" noChangeAspect="1"/>
          </p:cNvPicPr>
          <p:nvPr>
            <p:ph idx="1"/>
          </p:nvPr>
        </p:nvPicPr>
        <p:blipFill>
          <a:blip r:embed="rId2"/>
          <a:srcRect r="23033"/>
          <a:stretch/>
        </p:blipFill>
        <p:spPr>
          <a:xfrm>
            <a:off x="6091337" y="309716"/>
            <a:ext cx="4458676" cy="3119284"/>
          </a:xfrm>
          <a:prstGeom prst="rect">
            <a:avLst/>
          </a:prstGeom>
        </p:spPr>
      </p:pic>
      <p:pic>
        <p:nvPicPr>
          <p:cNvPr id="6" name="Picture 5">
            <a:extLst>
              <a:ext uri="{FF2B5EF4-FFF2-40B4-BE49-F238E27FC236}">
                <a16:creationId xmlns:a16="http://schemas.microsoft.com/office/drawing/2014/main" id="{4EE59133-7A0B-A449-BFB3-A017F6D7733F}"/>
              </a:ext>
            </a:extLst>
          </p:cNvPr>
          <p:cNvPicPr>
            <a:picLocks noChangeAspect="1"/>
          </p:cNvPicPr>
          <p:nvPr/>
        </p:nvPicPr>
        <p:blipFill>
          <a:blip r:embed="rId3"/>
          <a:srcRect t="24278"/>
          <a:stretch/>
        </p:blipFill>
        <p:spPr>
          <a:xfrm>
            <a:off x="6198485" y="3429000"/>
            <a:ext cx="4561829" cy="3119284"/>
          </a:xfrm>
          <a:prstGeom prst="rect">
            <a:avLst/>
          </a:prstGeom>
        </p:spPr>
      </p:pic>
    </p:spTree>
    <p:extLst>
      <p:ext uri="{BB962C8B-B14F-4D97-AF65-F5344CB8AC3E}">
        <p14:creationId xmlns:p14="http://schemas.microsoft.com/office/powerpoint/2010/main" val="331121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410B-28E0-21F1-B249-6B8933685C1E}"/>
              </a:ext>
            </a:extLst>
          </p:cNvPr>
          <p:cNvSpPr>
            <a:spLocks noGrp="1"/>
          </p:cNvSpPr>
          <p:nvPr>
            <p:ph type="title"/>
          </p:nvPr>
        </p:nvSpPr>
        <p:spPr/>
        <p:txBody>
          <a:bodyPr/>
          <a:lstStyle/>
          <a:p>
            <a:r>
              <a:rPr lang="en-IN" dirty="0"/>
              <a:t>Holt Winters method</a:t>
            </a:r>
            <a:br>
              <a:rPr lang="en-IN" dirty="0"/>
            </a:br>
            <a:endParaRPr lang="en-IN" dirty="0"/>
          </a:p>
        </p:txBody>
      </p:sp>
      <p:sp>
        <p:nvSpPr>
          <p:cNvPr id="4" name="Text Placeholder 3">
            <a:extLst>
              <a:ext uri="{FF2B5EF4-FFF2-40B4-BE49-F238E27FC236}">
                <a16:creationId xmlns:a16="http://schemas.microsoft.com/office/drawing/2014/main" id="{002D98EB-5698-8387-2F9E-A9D9D4A61592}"/>
              </a:ext>
            </a:extLst>
          </p:cNvPr>
          <p:cNvSpPr>
            <a:spLocks noGrp="1"/>
          </p:cNvSpPr>
          <p:nvPr>
            <p:ph type="body" sz="half" idx="2"/>
          </p:nvPr>
        </p:nvSpPr>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plot displays a noticeable upward trend in the sales data over time, indicating that sales are generally increasing. This suggests a positive growth trend in your business.</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residuals fluctuate around the zero line, suggesting that the Holt-Winters method produces unbiased forecasts on average. This means there isn't a consistent overestimation or underestimation of the sales data.</a:t>
            </a:r>
          </a:p>
          <a:p>
            <a:endParaRPr lang="en-IN" dirty="0"/>
          </a:p>
        </p:txBody>
      </p:sp>
      <p:pic>
        <p:nvPicPr>
          <p:cNvPr id="5" name="Content Placeholder 4">
            <a:extLst>
              <a:ext uri="{FF2B5EF4-FFF2-40B4-BE49-F238E27FC236}">
                <a16:creationId xmlns:a16="http://schemas.microsoft.com/office/drawing/2014/main" id="{8FBEC6D1-F97A-E842-CC94-2B6EEA736CF2}"/>
              </a:ext>
            </a:extLst>
          </p:cNvPr>
          <p:cNvPicPr>
            <a:picLocks noGrp="1" noChangeAspect="1"/>
          </p:cNvPicPr>
          <p:nvPr>
            <p:ph idx="1"/>
          </p:nvPr>
        </p:nvPicPr>
        <p:blipFill>
          <a:blip r:embed="rId2"/>
          <a:stretch>
            <a:fillRect/>
          </a:stretch>
        </p:blipFill>
        <p:spPr>
          <a:xfrm>
            <a:off x="6372891" y="286239"/>
            <a:ext cx="4009973" cy="3011380"/>
          </a:xfrm>
          <a:prstGeom prst="rect">
            <a:avLst/>
          </a:prstGeom>
        </p:spPr>
      </p:pic>
      <p:pic>
        <p:nvPicPr>
          <p:cNvPr id="6" name="Picture 5">
            <a:extLst>
              <a:ext uri="{FF2B5EF4-FFF2-40B4-BE49-F238E27FC236}">
                <a16:creationId xmlns:a16="http://schemas.microsoft.com/office/drawing/2014/main" id="{16D08A24-152B-959F-6FE1-C6B1B14A8103}"/>
              </a:ext>
            </a:extLst>
          </p:cNvPr>
          <p:cNvPicPr>
            <a:picLocks noChangeAspect="1"/>
          </p:cNvPicPr>
          <p:nvPr/>
        </p:nvPicPr>
        <p:blipFill>
          <a:blip r:embed="rId3"/>
          <a:srcRect t="25206"/>
          <a:stretch/>
        </p:blipFill>
        <p:spPr>
          <a:xfrm>
            <a:off x="6009865" y="3377381"/>
            <a:ext cx="5835650" cy="3344104"/>
          </a:xfrm>
          <a:prstGeom prst="rect">
            <a:avLst/>
          </a:prstGeom>
        </p:spPr>
      </p:pic>
    </p:spTree>
    <p:extLst>
      <p:ext uri="{BB962C8B-B14F-4D97-AF65-F5344CB8AC3E}">
        <p14:creationId xmlns:p14="http://schemas.microsoft.com/office/powerpoint/2010/main" val="194369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2036DC-F4CE-FE9B-8CA5-2ED2F5A640A2}"/>
              </a:ext>
            </a:extLst>
          </p:cNvPr>
          <p:cNvSpPr>
            <a:spLocks noGrp="1"/>
          </p:cNvSpPr>
          <p:nvPr>
            <p:ph type="title"/>
          </p:nvPr>
        </p:nvSpPr>
        <p:spPr/>
        <p:txBody>
          <a:bodyPr>
            <a:normAutofit fontScale="90000"/>
          </a:bodyPr>
          <a:lstStyle/>
          <a:p>
            <a:br>
              <a:rPr lang="en-IN" dirty="0"/>
            </a:br>
            <a:r>
              <a:rPr lang="en-IN" dirty="0"/>
              <a:t>Prediction and Accuracy summary from different forecasting methods</a:t>
            </a:r>
            <a:br>
              <a:rPr lang="en-IN" dirty="0"/>
            </a:br>
            <a:endParaRPr lang="en-IN" dirty="0"/>
          </a:p>
        </p:txBody>
      </p:sp>
      <p:sp>
        <p:nvSpPr>
          <p:cNvPr id="6" name="Content Placeholder 5">
            <a:extLst>
              <a:ext uri="{FF2B5EF4-FFF2-40B4-BE49-F238E27FC236}">
                <a16:creationId xmlns:a16="http://schemas.microsoft.com/office/drawing/2014/main" id="{799AEF7D-3B0A-73AB-82C5-ECF6F09706BC}"/>
              </a:ext>
            </a:extLst>
          </p:cNvPr>
          <p:cNvSpPr>
            <a:spLocks noGrp="1"/>
          </p:cNvSpPr>
          <p:nvPr>
            <p:ph idx="1"/>
          </p:nvPr>
        </p:nvSpPr>
        <p:spPr/>
        <p:txBody>
          <a:bodyPr>
            <a:normAutofit lnSpcReduction="10000"/>
          </a:bodyPr>
          <a:lstStyle/>
          <a:p>
            <a:pPr marL="0" indent="0">
              <a:buNone/>
            </a:pPr>
            <a:r>
              <a:rPr lang="en-US" b="1" dirty="0"/>
              <a:t>Naive method</a:t>
            </a:r>
          </a:p>
          <a:p>
            <a:pPr marL="0" indent="0">
              <a:buNone/>
            </a:pPr>
            <a:r>
              <a:rPr lang="en-US" dirty="0"/>
              <a:t>The forecast assumes no change; the last observed value is repeated. </a:t>
            </a:r>
          </a:p>
          <a:p>
            <a:pPr marL="0" indent="0">
              <a:buNone/>
            </a:pPr>
            <a:endParaRPr lang="en-US" dirty="0"/>
          </a:p>
          <a:p>
            <a:pPr marL="0" indent="0">
              <a:buNone/>
            </a:pPr>
            <a:r>
              <a:rPr lang="en-US" dirty="0"/>
              <a:t>High values of RMSE and MAE suggest that the forecast errors are significant. This indicates that while the Naive model might capture some trends, it may not be sufficiently accurate for precise forecasting.</a:t>
            </a:r>
          </a:p>
          <a:p>
            <a:pPr marL="0" indent="0">
              <a:buNone/>
            </a:pPr>
            <a:endParaRPr lang="en-US" dirty="0"/>
          </a:p>
          <a:p>
            <a:pPr marL="0" indent="0">
              <a:buNone/>
            </a:pPr>
            <a:r>
              <a:rPr lang="en-US" dirty="0"/>
              <a:t>A MAPE value over 100% indicates substantial errors in percentage terms, implying that the model's forecasts deviate significantly from actual values.</a:t>
            </a:r>
          </a:p>
          <a:p>
            <a:endParaRPr lang="en-IN" dirty="0"/>
          </a:p>
        </p:txBody>
      </p:sp>
    </p:spTree>
    <p:extLst>
      <p:ext uri="{BB962C8B-B14F-4D97-AF65-F5344CB8AC3E}">
        <p14:creationId xmlns:p14="http://schemas.microsoft.com/office/powerpoint/2010/main" val="744407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814A-6C22-D3E1-4B4E-BDE5231C5BEB}"/>
              </a:ext>
            </a:extLst>
          </p:cNvPr>
          <p:cNvSpPr>
            <a:spLocks noGrp="1"/>
          </p:cNvSpPr>
          <p:nvPr>
            <p:ph type="title"/>
          </p:nvPr>
        </p:nvSpPr>
        <p:spPr/>
        <p:txBody>
          <a:bodyPr/>
          <a:lstStyle/>
          <a:p>
            <a:r>
              <a:rPr lang="en-IN" dirty="0"/>
              <a:t>Simple Exponential Smoothing method</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3B33AA0-5DB9-0707-3A01-AD8D74D368B4}"/>
              </a:ext>
            </a:extLst>
          </p:cNvPr>
          <p:cNvSpPr>
            <a:spLocks noGrp="1"/>
          </p:cNvSpPr>
          <p:nvPr>
            <p:ph idx="1"/>
          </p:nvPr>
        </p:nvSpPr>
        <p:spPr/>
        <p:txBody>
          <a:bodyPr>
            <a:normAutofit/>
          </a:bodyPr>
          <a:lstStyle/>
          <a:p>
            <a:pPr marL="0" indent="0">
              <a:buNone/>
            </a:pPr>
            <a:r>
              <a:rPr lang="en-US" dirty="0"/>
              <a:t>This forecast model might capture some trends, it may not be sufficiently accurate for precise forecasting.</a:t>
            </a:r>
          </a:p>
          <a:p>
            <a:endParaRPr lang="en-US" dirty="0"/>
          </a:p>
          <a:p>
            <a:pPr marL="0" indent="0">
              <a:buNone/>
            </a:pPr>
            <a:r>
              <a:rPr lang="en-US" dirty="0"/>
              <a:t>Also according to accuracy measures the model's forecasts deviate significantly from actual values by 80%</a:t>
            </a:r>
          </a:p>
          <a:p>
            <a:endParaRPr lang="en-IN" dirty="0"/>
          </a:p>
        </p:txBody>
      </p:sp>
    </p:spTree>
    <p:extLst>
      <p:ext uri="{BB962C8B-B14F-4D97-AF65-F5344CB8AC3E}">
        <p14:creationId xmlns:p14="http://schemas.microsoft.com/office/powerpoint/2010/main" val="1767319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847</Words>
  <Application>Microsoft Office PowerPoint</Application>
  <PresentationFormat>Widescreen</PresentationFormat>
  <Paragraphs>62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Monotype Corsiva</vt:lpstr>
      <vt:lpstr>v-sans</vt:lpstr>
      <vt:lpstr>Wingdings</vt:lpstr>
      <vt:lpstr>Office Theme</vt:lpstr>
      <vt:lpstr>Business Forecasting Project </vt:lpstr>
      <vt:lpstr>State your forecasting question and its importance to you </vt:lpstr>
      <vt:lpstr>Describe the data </vt:lpstr>
      <vt:lpstr>Insights from Exploratory Data Analysis </vt:lpstr>
      <vt:lpstr>Insights from different forecasting methods and their residual analysis</vt:lpstr>
      <vt:lpstr>Exponential Smoothing (ETS) method </vt:lpstr>
      <vt:lpstr>Holt Winters method </vt:lpstr>
      <vt:lpstr> Prediction and Accuracy summary from different forecasting methods </vt:lpstr>
      <vt:lpstr>Simple Exponential Smoothing method </vt:lpstr>
      <vt:lpstr>Holt Winters method </vt:lpstr>
      <vt:lpstr>Decision</vt:lpstr>
      <vt:lpstr>Ideas to improve your forecasts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Tanush Shetty</dc:creator>
  <cp:lastModifiedBy>Tanush Shetty</cp:lastModifiedBy>
  <cp:revision>1</cp:revision>
  <dcterms:created xsi:type="dcterms:W3CDTF">2024-11-26T04:42:33Z</dcterms:created>
  <dcterms:modified xsi:type="dcterms:W3CDTF">2024-11-26T04:53:51Z</dcterms:modified>
</cp:coreProperties>
</file>