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71" r:id="rId4"/>
    <p:sldId id="273" r:id="rId5"/>
    <p:sldId id="272" r:id="rId6"/>
    <p:sldId id="275" r:id="rId7"/>
    <p:sldId id="276" r:id="rId8"/>
    <p:sldId id="274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C0F71-20ED-487B-BEE6-BDE58A4857B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ED71C-431B-451C-9CAE-AF214D90A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65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19566-18F1-44F1-A1E8-63886A015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3CB7D-D73A-4C49-B601-0D2EC5A09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869BC-A3B7-4323-BA7C-E0A58C29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5609-03F3-42D5-9017-FDAD52574A6B}" type="datetime2">
              <a:rPr lang="en-US" smtClean="0"/>
              <a:t>Monday, September 30,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24D67-8104-47DC-86FB-B74997BA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Mohammadreza Tarkhan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2CBE-8FF7-456C-BEE3-C53432DA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1C68-A893-4B3A-8FF8-F865E59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0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1069-C765-48B5-8C65-550A7DD6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E196F-46A6-4559-88C9-76DB460C1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88DD9-19EA-4649-8BEE-8C844C49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F9BA-1D68-4612-95C1-1A9C44D58676}" type="datetime2">
              <a:rPr lang="en-US" smtClean="0"/>
              <a:t>Monday, September 30,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3F782-7C95-4BA4-9FB0-64471733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Mohammadreza Tarkhan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F3CEB-8AA3-450D-AE81-F60DB2A5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1C68-A893-4B3A-8FF8-F865E59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3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E2C49-6B50-4979-B66D-D822046E4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61008-160E-4CF4-A756-1C05F6AB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2A810-CB93-43B0-9109-8B5EABDB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C9B3-4130-48A5-BCF1-EA9EB1647BF1}" type="datetime2">
              <a:rPr lang="en-US" smtClean="0"/>
              <a:t>Monday, September 30,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5A62E-381F-4741-AD6C-FBB511D8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Mohammadreza Tarkhan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4097B-78F7-477F-9B0D-5D019C7B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1C68-A893-4B3A-8FF8-F865E59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2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4CFA-1669-4DA9-9835-D465C3DB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E205C-370F-42CF-B919-AEC0C447A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29C6-4052-4C85-BD75-A18060F4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B6FD-80E2-48F9-93DC-51077B166D08}" type="datetime2">
              <a:rPr lang="en-US" smtClean="0"/>
              <a:t>Monday, September 30,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4351B-79C5-4E00-A209-0F44CF0C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Mohammadreza Tarkhan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1D3F4-DB77-4577-979D-47C5F11F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1C68-A893-4B3A-8FF8-F865E59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7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34E27-0A80-4E22-8B52-43DEF4B7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FCBBF-4655-4F2F-87AB-786FF81EE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00612-9E4F-4D41-9968-7CAEB2D8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0144-878F-4004-A69A-92F46A4499F3}" type="datetime2">
              <a:rPr lang="en-US" smtClean="0"/>
              <a:t>Monday, September 30,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09151-31F5-4FA1-A05E-A0EEA452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Mohammadreza Tarkhan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607DE-825B-4790-8A2D-7936906F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1C68-A893-4B3A-8FF8-F865E59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6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A60C-D473-4C30-BEA0-D6B7CDA8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A9472-FA24-4EC4-8BE3-5B9B5B7AD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308FA-09D9-4613-A426-8B28E2AEC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46AED-6664-40A7-8755-658931ED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FBDF-6AF0-4330-A58B-8C274E4CD631}" type="datetime2">
              <a:rPr lang="en-US" smtClean="0"/>
              <a:t>Monday, September 30,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20406-9D59-472B-AF9F-9676B728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Mohammadreza Tarkhan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7820B-E980-4777-94E2-90F87BDA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1C68-A893-4B3A-8FF8-F865E59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4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8C1F-34AE-4920-A397-5A9B78D7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62789-C81E-4840-8CAB-C56812318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3CD23-1F0C-4873-BFF9-D4AD2BFC6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59364-CAAF-44AD-A602-17B5356EB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C7788-DF25-4DF3-B726-31322DF11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4E34D-85F0-4049-95D9-57991421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A964-4B74-45F0-9DB4-8550EDE65088}" type="datetime2">
              <a:rPr lang="en-US" smtClean="0"/>
              <a:t>Monday, September 30, 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DC94F-177E-4FB9-860E-4B9F65A9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Mohammadreza Tarkhan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65F9B6-63D5-40CD-A9D7-002F3EB2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1C68-A893-4B3A-8FF8-F865E59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3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686B-FCBB-4847-A1D8-5C46B93B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E486D-58E5-48CD-B3F0-A72744A0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C37C-E54B-42E1-8753-D4D186443233}" type="datetime2">
              <a:rPr lang="en-US" smtClean="0"/>
              <a:t>Monday, September 30, 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44FC7-783B-46BE-BF2D-662532EF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Mohammadreza Tarkhan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29EE9-7C41-47DE-9BBC-3635E8FD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1C68-A893-4B3A-8FF8-F865E59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1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F44871-A97E-4CBD-9AFF-EAF2E5D0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313E-57F7-4331-8C78-B904A01351AB}" type="datetime2">
              <a:rPr lang="en-US" smtClean="0"/>
              <a:t>Monday, September 30, 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5A9C8-E697-404F-8B8A-9B604B3E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Mohammadreza Tarkhan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AD1B-5FC8-469B-8908-5909E616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1C68-A893-4B3A-8FF8-F865E59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6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B3E5-2A5B-4883-80E1-B196AA9F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CCF16-D0ED-468A-9290-71D003D1C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90785-39AE-4A14-8C3A-C8967BED6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EE560-7B96-4C2A-98C0-B6ECB328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C8D6-7E25-43D9-8489-889CB20C3455}" type="datetime2">
              <a:rPr lang="en-US" smtClean="0"/>
              <a:t>Monday, September 30,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89043-0A23-4B68-817E-7AAA3AB5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Mohammadreza Tarkhan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14CED-EC97-4D72-AA03-FDD13ACA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1C68-A893-4B3A-8FF8-F865E59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6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2848-81C2-4B63-8372-3293E818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FEDD1-68B7-478B-9976-91579A069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E43AD-E524-49BE-BFD3-EFDC653AE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830B6-BA52-46B0-9D95-CD84CE4D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3276-46D6-45C1-8E3C-E0D4BE6D7AB7}" type="datetime2">
              <a:rPr lang="en-US" smtClean="0"/>
              <a:t>Monday, September 30,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D2C18-613E-46D2-92ED-AFFF71D0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Mohammadreza Tarkhan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B3869-51C2-4CAA-AF23-0C9316C7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1C68-A893-4B3A-8FF8-F865E59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4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A052C-968E-4BF8-B394-0EAF6B27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B5027-0DED-4B35-B796-52DE86343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E892D-FACD-421A-85D3-C4729A802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1C724-C20C-4923-9DCC-5A6B5DE3464F}" type="datetime2">
              <a:rPr lang="en-US" smtClean="0"/>
              <a:t>Monday, September 30,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5F008-4F53-45CD-8827-368CEABB8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Mohammadreza Tarkhan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47E17-881D-45CF-8C62-AF12BED81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1C68-A893-4B3A-8FF8-F865E5909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8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7A7A-94CE-4D7F-B70A-E73B347B7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71DB6-10B0-4616-9724-B41008AAE7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Mohammadreza Tarkhan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24650-CAAA-407D-9C7F-1990EFCF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1C68-A893-4B3A-8FF8-F865E5909326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0C256-8537-49C4-8409-416471295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9F01-17AC-43A2-8CB3-29512AB281CB}" type="datetime2">
              <a:rPr lang="en-US" smtClean="0"/>
              <a:t>Monday, September 30,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03836-2F81-45CB-A4BC-BDF29750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Mohammadreza Tarkhan</a:t>
            </a:r>
          </a:p>
        </p:txBody>
      </p:sp>
    </p:spTree>
    <p:extLst>
      <p:ext uri="{BB962C8B-B14F-4D97-AF65-F5344CB8AC3E}">
        <p14:creationId xmlns:p14="http://schemas.microsoft.com/office/powerpoint/2010/main" val="375426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B61D-0679-4581-95C7-758DB673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Proxy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45A76B4-856C-4EB1-923E-AC5F463DC3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access to an object should be controlled.</a:t>
            </a:r>
          </a:p>
          <a:p>
            <a:r>
              <a:rPr lang="en-US" sz="2000" dirty="0"/>
              <a:t>Additional functionality should be provided when accessing an object.</a:t>
            </a:r>
          </a:p>
          <a:p>
            <a:endParaRPr lang="en-US" sz="2000" dirty="0"/>
          </a:p>
          <a:p>
            <a:r>
              <a:rPr lang="en-US" sz="2000" dirty="0"/>
              <a:t>Solution:</a:t>
            </a:r>
          </a:p>
          <a:p>
            <a:r>
              <a:rPr lang="en-US" sz="2000" dirty="0"/>
              <a:t>can be used as substitute for another object (Subject) and</a:t>
            </a:r>
          </a:p>
          <a:p>
            <a:r>
              <a:rPr lang="en-US" sz="2000" dirty="0"/>
              <a:t>implements additional functionality to control the access to this subject.</a:t>
            </a: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1B316117-2AB0-4FDB-9A3D-406357B0B239}"/>
              </a:ext>
            </a:extLst>
          </p:cNvPr>
          <p:cNvSpPr/>
          <p:nvPr/>
        </p:nvSpPr>
        <p:spPr>
          <a:xfrm>
            <a:off x="10622541" y="681037"/>
            <a:ext cx="493568" cy="42602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DB915008-5668-4BA2-82BD-BEE9ED7FA239}"/>
              </a:ext>
            </a:extLst>
          </p:cNvPr>
          <p:cNvSpPr/>
          <p:nvPr/>
        </p:nvSpPr>
        <p:spPr>
          <a:xfrm>
            <a:off x="11220885" y="681036"/>
            <a:ext cx="493568" cy="42602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8766EE-3454-45CA-B7B2-6D854CFA829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2" y="2834481"/>
            <a:ext cx="418147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CDA55-2758-44A2-8DFC-580E96DE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1C68-A893-4B3A-8FF8-F865E5909326}" type="slidenum">
              <a:rPr lang="en-US" smtClean="0"/>
              <a:t>10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E06C9-5D02-49C6-A973-C9A65F9A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920A-7A96-4FCD-B7FC-C1A3E626ADC4}" type="datetime2">
              <a:rPr lang="en-US" smtClean="0"/>
              <a:t>Monday, September 30,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523F3-1F79-485B-91FA-7FEE736D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Mohammadreza Tarkhan</a:t>
            </a:r>
          </a:p>
        </p:txBody>
      </p:sp>
    </p:spTree>
    <p:extLst>
      <p:ext uri="{BB962C8B-B14F-4D97-AF65-F5344CB8AC3E}">
        <p14:creationId xmlns:p14="http://schemas.microsoft.com/office/powerpoint/2010/main" val="98386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90A37D-E2A3-46CF-9287-FD9525B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Facade vs Adapter vs Decorator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3A9A6A0-F88F-49B8-89EC-1E3F97CB6B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688786"/>
              </p:ext>
            </p:extLst>
          </p:nvPr>
        </p:nvGraphicFramePr>
        <p:xfrm>
          <a:off x="838200" y="2556163"/>
          <a:ext cx="10515600" cy="3148444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1904099">
                  <a:extLst>
                    <a:ext uri="{9D8B030D-6E8A-4147-A177-3AD203B41FA5}">
                      <a16:colId xmlns:a16="http://schemas.microsoft.com/office/drawing/2014/main" val="2177700369"/>
                    </a:ext>
                  </a:extLst>
                </a:gridCol>
                <a:gridCol w="8611501">
                  <a:extLst>
                    <a:ext uri="{9D8B030D-6E8A-4147-A177-3AD203B41FA5}">
                      <a16:colId xmlns:a16="http://schemas.microsoft.com/office/drawing/2014/main" val="3408251866"/>
                    </a:ext>
                  </a:extLst>
                </a:gridCol>
              </a:tblGrid>
              <a:tr h="78711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Intent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489930"/>
                  </a:ext>
                </a:extLst>
              </a:tr>
              <a:tr h="787111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effectLst/>
                        </a:rPr>
                        <a:t>Adapter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Converts one interface to another so that it matches what the client is expecting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318461"/>
                  </a:ext>
                </a:extLst>
              </a:tr>
              <a:tr h="787111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effectLst/>
                        </a:rPr>
                        <a:t>Decorator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Dynamically adds responsibility to the interface by wrapping the original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8635783"/>
                  </a:ext>
                </a:extLst>
              </a:tr>
              <a:tr h="78711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Facade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Provides a simplified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30751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1FB1B7-D31C-492C-9207-BDE6B490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1C68-A893-4B3A-8FF8-F865E5909326}" type="slidenum">
              <a:rPr lang="en-US" smtClean="0"/>
              <a:t>11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697D4-D465-48FA-820F-4B14251F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2C06-A7B4-4FB9-BE36-32B0C33FE22E}" type="datetime2">
              <a:rPr lang="en-US" smtClean="0"/>
              <a:t>Monday, September 30, 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8BB9D-314E-4307-8DBC-0235BDE1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Mohammadreza Tarkhan</a:t>
            </a:r>
          </a:p>
        </p:txBody>
      </p:sp>
    </p:spTree>
    <p:extLst>
      <p:ext uri="{BB962C8B-B14F-4D97-AF65-F5344CB8AC3E}">
        <p14:creationId xmlns:p14="http://schemas.microsoft.com/office/powerpoint/2010/main" val="385112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240B-DDE3-4200-B886-C6FFE052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463FE-D5AA-4AE1-A6B5-DD536BB9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36D49-B010-4230-BD2D-4E77BCE6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1C68-A893-4B3A-8FF8-F865E5909326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84E1C-4434-4530-BFD1-9A947072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D203-CFB4-4154-9AE4-D6AD50774261}" type="datetime2">
              <a:rPr lang="en-US" smtClean="0"/>
              <a:t>Monday, September 30,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D111A-6AED-4939-B24F-455856C4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Mohammadreza Tarkhan</a:t>
            </a:r>
          </a:p>
        </p:txBody>
      </p:sp>
    </p:spTree>
    <p:extLst>
      <p:ext uri="{BB962C8B-B14F-4D97-AF65-F5344CB8AC3E}">
        <p14:creationId xmlns:p14="http://schemas.microsoft.com/office/powerpoint/2010/main" val="311185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Creational patterns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Structural patterns</a:t>
            </a:r>
          </a:p>
          <a:p>
            <a:r>
              <a:rPr lang="en-US" sz="3200" b="1" dirty="0"/>
              <a:t>Behavioral patterns</a:t>
            </a:r>
          </a:p>
          <a:p>
            <a:r>
              <a:rPr lang="en-US" sz="3200" b="1" dirty="0"/>
              <a:t>Architectural pattern</a:t>
            </a:r>
          </a:p>
        </p:txBody>
      </p:sp>
    </p:spTree>
    <p:extLst>
      <p:ext uri="{BB962C8B-B14F-4D97-AF65-F5344CB8AC3E}">
        <p14:creationId xmlns:p14="http://schemas.microsoft.com/office/powerpoint/2010/main" val="195290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  <a:p>
            <a:r>
              <a:rPr lang="en-US" dirty="0"/>
              <a:t>Adapter</a:t>
            </a:r>
          </a:p>
          <a:p>
            <a:r>
              <a:rPr lang="en-US" dirty="0"/>
              <a:t>Bridge</a:t>
            </a:r>
          </a:p>
          <a:p>
            <a:r>
              <a:rPr lang="en-US" dirty="0"/>
              <a:t>Composite</a:t>
            </a:r>
          </a:p>
          <a:p>
            <a:r>
              <a:rPr lang="en-US" dirty="0"/>
              <a:t>Facade</a:t>
            </a:r>
          </a:p>
          <a:p>
            <a:r>
              <a:rPr lang="en-US" dirty="0"/>
              <a:t>Flyweight</a:t>
            </a:r>
          </a:p>
          <a:p>
            <a:r>
              <a:rPr lang="en-US" dirty="0"/>
              <a:t>Proxy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98CE7-C6AC-4F2D-901F-89E82BF9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1C68-A893-4B3A-8FF8-F865E5909326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8F32D-A9E8-4AF6-8996-C32B1137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E8C6-CAB8-4BE5-B886-BBBFAB9CD4F2}" type="datetime2">
              <a:rPr lang="en-US" smtClean="0"/>
              <a:t>Monday, September 30,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48837-EB71-4237-9889-23CC0D5A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Mohammadreza Tarkhan</a:t>
            </a:r>
          </a:p>
        </p:txBody>
      </p:sp>
    </p:spTree>
    <p:extLst>
      <p:ext uri="{BB962C8B-B14F-4D97-AF65-F5344CB8AC3E}">
        <p14:creationId xmlns:p14="http://schemas.microsoft.com/office/powerpoint/2010/main" val="326049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3C83-460D-439D-B292-51D769B4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73F06-9B63-4E2E-AA05-872E412842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Responsibilities should be added to (and removed from) an object dynamically at run-time</a:t>
            </a:r>
          </a:p>
          <a:p>
            <a:pPr algn="just"/>
            <a:r>
              <a:rPr lang="en-US" sz="2000" dirty="0"/>
              <a:t>A flexible alternative to </a:t>
            </a:r>
            <a:r>
              <a:rPr lang="en-US" sz="2000" dirty="0" err="1"/>
              <a:t>subclassing</a:t>
            </a:r>
            <a:r>
              <a:rPr lang="en-US" sz="2000" dirty="0"/>
              <a:t> for extending functionality should be provided.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Solution:</a:t>
            </a:r>
          </a:p>
          <a:p>
            <a:r>
              <a:rPr lang="en-US" sz="2000" dirty="0"/>
              <a:t>implement the interface of the extended (decorated) object (Component) transparently by forwarding all requests to it and perform additional functionality before/after forwarding a request.</a:t>
            </a:r>
          </a:p>
        </p:txBody>
      </p:sp>
      <p:pic>
        <p:nvPicPr>
          <p:cNvPr id="9" name="Picture 2" descr="Decorator Pattern UML Diagram">
            <a:extLst>
              <a:ext uri="{FF2B5EF4-FFF2-40B4-BE49-F238E27FC236}">
                <a16:creationId xmlns:a16="http://schemas.microsoft.com/office/drawing/2014/main" id="{89D56D09-C6E4-4677-8264-4229DD52A37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43715"/>
            <a:ext cx="5181600" cy="331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tar: 5 Points 9">
            <a:extLst>
              <a:ext uri="{FF2B5EF4-FFF2-40B4-BE49-F238E27FC236}">
                <a16:creationId xmlns:a16="http://schemas.microsoft.com/office/drawing/2014/main" id="{82270630-1EFC-484D-A5E2-D5F7EC7458B9}"/>
              </a:ext>
            </a:extLst>
          </p:cNvPr>
          <p:cNvSpPr/>
          <p:nvPr/>
        </p:nvSpPr>
        <p:spPr>
          <a:xfrm>
            <a:off x="10028528" y="681037"/>
            <a:ext cx="493568" cy="42602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FBBAE8E0-104C-4EFE-B056-A7EB143F9471}"/>
              </a:ext>
            </a:extLst>
          </p:cNvPr>
          <p:cNvSpPr/>
          <p:nvPr/>
        </p:nvSpPr>
        <p:spPr>
          <a:xfrm>
            <a:off x="10622541" y="681037"/>
            <a:ext cx="493568" cy="42602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E054F2F1-73D0-4B84-9B1A-4BDFA629BA3C}"/>
              </a:ext>
            </a:extLst>
          </p:cNvPr>
          <p:cNvSpPr/>
          <p:nvPr/>
        </p:nvSpPr>
        <p:spPr>
          <a:xfrm>
            <a:off x="11220885" y="681036"/>
            <a:ext cx="493568" cy="42602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A6F87D59-05D2-49B7-A391-836B8CB8478F}"/>
              </a:ext>
            </a:extLst>
          </p:cNvPr>
          <p:cNvSpPr/>
          <p:nvPr/>
        </p:nvSpPr>
        <p:spPr>
          <a:xfrm>
            <a:off x="9432350" y="681035"/>
            <a:ext cx="493568" cy="42602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7EDF9-6388-4597-A657-A9285553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1C68-A893-4B3A-8FF8-F865E5909326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C46C7-C317-4592-8448-34B65071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7F9D-61BF-4E32-8523-7470BD9AE1E0}" type="datetime2">
              <a:rPr lang="en-US" smtClean="0"/>
              <a:t>Monday, September 30,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9567F-E70D-45A2-98E2-7943C3B6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Mohammadreza Tarkhan</a:t>
            </a:r>
          </a:p>
        </p:txBody>
      </p:sp>
    </p:spTree>
    <p:extLst>
      <p:ext uri="{BB962C8B-B14F-4D97-AF65-F5344CB8AC3E}">
        <p14:creationId xmlns:p14="http://schemas.microsoft.com/office/powerpoint/2010/main" val="293560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F8AD-DB96-4338-BFDB-E1AFC906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BE6D15A-803C-44EF-BE56-53ED18470C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How can a class be reused that does not have an interface that a client requires?</a:t>
            </a:r>
          </a:p>
          <a:p>
            <a:pPr algn="just"/>
            <a:r>
              <a:rPr lang="en-US" dirty="0"/>
              <a:t>How can classes that have incompatible interfaces work together?</a:t>
            </a:r>
          </a:p>
          <a:p>
            <a:pPr algn="just"/>
            <a:r>
              <a:rPr lang="en-US" dirty="0"/>
              <a:t>How can an alternative interface be provided for a class?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Solution: </a:t>
            </a:r>
          </a:p>
          <a:p>
            <a:r>
              <a:rPr lang="en-US" dirty="0"/>
              <a:t>Define a separate adapter class that converts the (incompatible) interface of a class (</a:t>
            </a:r>
            <a:r>
              <a:rPr lang="en-US" dirty="0" err="1"/>
              <a:t>adaptee</a:t>
            </a:r>
            <a:r>
              <a:rPr lang="en-US" dirty="0"/>
              <a:t>) into another interface (target) clients require.</a:t>
            </a:r>
          </a:p>
          <a:p>
            <a:r>
              <a:rPr lang="en-US" dirty="0"/>
              <a:t>Work through an adapter to work with (reuse) classes that do not have the required interface.</a:t>
            </a: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270C58F9-5E1A-4AB4-83A9-B2AEAD954AAD}"/>
              </a:ext>
            </a:extLst>
          </p:cNvPr>
          <p:cNvSpPr/>
          <p:nvPr/>
        </p:nvSpPr>
        <p:spPr>
          <a:xfrm>
            <a:off x="10028528" y="681037"/>
            <a:ext cx="493568" cy="42602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242F7DE2-2ECD-4150-9B4B-8046BC7E7131}"/>
              </a:ext>
            </a:extLst>
          </p:cNvPr>
          <p:cNvSpPr/>
          <p:nvPr/>
        </p:nvSpPr>
        <p:spPr>
          <a:xfrm>
            <a:off x="10622541" y="681037"/>
            <a:ext cx="493568" cy="42602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7BDBDF2F-1FF4-403F-96C8-49CE1C2F65E8}"/>
              </a:ext>
            </a:extLst>
          </p:cNvPr>
          <p:cNvSpPr/>
          <p:nvPr/>
        </p:nvSpPr>
        <p:spPr>
          <a:xfrm>
            <a:off x="11220885" y="681036"/>
            <a:ext cx="493568" cy="42602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adapter pattern">
            <a:extLst>
              <a:ext uri="{FF2B5EF4-FFF2-40B4-BE49-F238E27FC236}">
                <a16:creationId xmlns:a16="http://schemas.microsoft.com/office/drawing/2014/main" id="{6E292463-2797-4E45-91A2-F47A13050F6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227" y="2348346"/>
            <a:ext cx="5093889" cy="296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1CF916-1D9B-4D13-A96B-294E40D0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1C68-A893-4B3A-8FF8-F865E5909326}" type="slidenum">
              <a:rPr lang="en-US" smtClean="0"/>
              <a:t>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A9078-61D7-4F2A-B43D-354D8ADB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1A2B-B8C6-432F-9482-12D82E7C63DD}" type="datetime2">
              <a:rPr lang="en-US" smtClean="0"/>
              <a:t>Monday, September 30,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12EEB-873B-4779-9C28-48FA622F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Mohammadreza Tarkhan</a:t>
            </a:r>
          </a:p>
        </p:txBody>
      </p:sp>
    </p:spTree>
    <p:extLst>
      <p:ext uri="{BB962C8B-B14F-4D97-AF65-F5344CB8AC3E}">
        <p14:creationId xmlns:p14="http://schemas.microsoft.com/office/powerpoint/2010/main" val="195116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C69A-E82D-48E4-90A4-A5577D04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767D1A0-9DCF-461D-B0A9-BCD4EC9DB7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An abstraction and its implementation should be defined and extended independently from each other.</a:t>
            </a:r>
          </a:p>
          <a:p>
            <a:r>
              <a:rPr lang="en-US" sz="1800" dirty="0"/>
              <a:t>A compile-time binding between an abstraction and its implementation should be avoided so that an implementation can be selected at run-time.</a:t>
            </a:r>
          </a:p>
          <a:p>
            <a:endParaRPr lang="en-US" sz="1400" dirty="0"/>
          </a:p>
          <a:p>
            <a:r>
              <a:rPr lang="en-US" sz="2000" dirty="0"/>
              <a:t>Solution: </a:t>
            </a:r>
          </a:p>
          <a:p>
            <a:r>
              <a:rPr lang="en-US" sz="1800" dirty="0"/>
              <a:t>Separate an abstraction from its implementation by putting them in separate class hierarchies.</a:t>
            </a:r>
          </a:p>
          <a:p>
            <a:r>
              <a:rPr lang="en-US" sz="1800" dirty="0"/>
              <a:t>Implement the Abstraction in terms of (by delegating to) an Implementor object.</a:t>
            </a:r>
          </a:p>
          <a:p>
            <a:r>
              <a:rPr lang="en-US" sz="1800" dirty="0"/>
              <a:t>Bridge also differs from </a:t>
            </a:r>
            <a:r>
              <a:rPr lang="en-US" sz="1800" b="1" dirty="0"/>
              <a:t>Adapter</a:t>
            </a:r>
            <a:r>
              <a:rPr lang="en-US" sz="1800" dirty="0"/>
              <a:t> in that Bridge is used when </a:t>
            </a:r>
            <a:r>
              <a:rPr lang="en-US" sz="1800" b="1" dirty="0"/>
              <a:t>designing new systems </a:t>
            </a:r>
            <a:r>
              <a:rPr lang="en-US" sz="1800" dirty="0"/>
              <a:t>while Adapter is used to </a:t>
            </a:r>
            <a:r>
              <a:rPr lang="en-US" sz="1800" b="1" dirty="0"/>
              <a:t>adapt old systems to new ones</a:t>
            </a:r>
            <a:r>
              <a:rPr lang="en-US" sz="1800" dirty="0"/>
              <a:t>.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65F2128C-0468-4459-8DC6-548C22036865}"/>
              </a:ext>
            </a:extLst>
          </p:cNvPr>
          <p:cNvSpPr/>
          <p:nvPr/>
        </p:nvSpPr>
        <p:spPr>
          <a:xfrm>
            <a:off x="11220885" y="681036"/>
            <a:ext cx="493568" cy="42602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69266BE-3A92-430A-8589-D84C1C70877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810669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EDC9EC-6397-491B-AFD3-251AD3A0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1C68-A893-4B3A-8FF8-F865E5909326}" type="slidenum">
              <a:rPr lang="en-US" smtClean="0"/>
              <a:t>6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D438-DA96-4DF6-AD82-653E282E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FB7C-5F4E-4443-9219-F5C8F0A79CA3}" type="datetime2">
              <a:rPr lang="en-US" smtClean="0"/>
              <a:t>Monday, September 30,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4516C-0113-49A3-89BB-491D8785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Mohammadreza Tarkhan</a:t>
            </a:r>
          </a:p>
        </p:txBody>
      </p:sp>
    </p:spTree>
    <p:extLst>
      <p:ext uri="{BB962C8B-B14F-4D97-AF65-F5344CB8AC3E}">
        <p14:creationId xmlns:p14="http://schemas.microsoft.com/office/powerpoint/2010/main" val="214537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82DC-7B01-4328-B586-F3EF195E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6AA0B26-B31C-40CA-9999-05BB71FC1F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000" dirty="0"/>
              <a:t>A part-whole hierarchy should be represented so that clients can treat part and whole objects uniformly.</a:t>
            </a:r>
          </a:p>
          <a:p>
            <a:pPr algn="just"/>
            <a:r>
              <a:rPr lang="en-US" sz="2000" dirty="0"/>
              <a:t>A part-whole hierarchy should be represented as tree structure.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Solution:</a:t>
            </a:r>
          </a:p>
          <a:p>
            <a:pPr algn="just"/>
            <a:r>
              <a:rPr lang="en-US" sz="2000" dirty="0"/>
              <a:t>Define a unified Component interface for both part (Leaf) objects and whole (Composite) objects.</a:t>
            </a:r>
          </a:p>
          <a:p>
            <a:pPr algn="just"/>
            <a:r>
              <a:rPr lang="en-US" sz="2000" dirty="0"/>
              <a:t>Individual Leaf objects implement the Component interface directly, and Composite objects forward requests to their child components.</a:t>
            </a: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18DCA66E-086E-4E33-A124-2013A35D37C7}"/>
              </a:ext>
            </a:extLst>
          </p:cNvPr>
          <p:cNvSpPr/>
          <p:nvPr/>
        </p:nvSpPr>
        <p:spPr>
          <a:xfrm>
            <a:off x="10028528" y="681037"/>
            <a:ext cx="493568" cy="42602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997F4294-2987-44B3-8BF1-8FA9733205D8}"/>
              </a:ext>
            </a:extLst>
          </p:cNvPr>
          <p:cNvSpPr/>
          <p:nvPr/>
        </p:nvSpPr>
        <p:spPr>
          <a:xfrm>
            <a:off x="10622541" y="681037"/>
            <a:ext cx="493568" cy="42602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BF2D14DF-1F2D-42BB-8E36-8C0C0E01B5EF}"/>
              </a:ext>
            </a:extLst>
          </p:cNvPr>
          <p:cNvSpPr/>
          <p:nvPr/>
        </p:nvSpPr>
        <p:spPr>
          <a:xfrm>
            <a:off x="11220885" y="681036"/>
            <a:ext cx="493568" cy="42602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5C5F3ED0-F3BA-44BD-B03D-519EEE7E8871}"/>
              </a:ext>
            </a:extLst>
          </p:cNvPr>
          <p:cNvSpPr/>
          <p:nvPr/>
        </p:nvSpPr>
        <p:spPr>
          <a:xfrm>
            <a:off x="9432350" y="681035"/>
            <a:ext cx="493568" cy="42602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2985C99-B443-4B48-A7FE-E1A87AEC6CF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25910"/>
            <a:ext cx="5181600" cy="335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71A8AB-4983-4E76-83C4-5A49E2CE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1C68-A893-4B3A-8FF8-F865E5909326}" type="slidenum">
              <a:rPr lang="en-US" smtClean="0"/>
              <a:t>7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4715D-9FA5-4685-8EA6-5735AC69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BF25-10F4-4CA1-AA92-6FB86B6AD658}" type="datetime2">
              <a:rPr lang="en-US" smtClean="0"/>
              <a:t>Monday, September 30,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F420B-010C-433C-99CB-15D2FC17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Mohammadreza Tarkhan</a:t>
            </a:r>
          </a:p>
        </p:txBody>
      </p:sp>
    </p:spTree>
    <p:extLst>
      <p:ext uri="{BB962C8B-B14F-4D97-AF65-F5344CB8AC3E}">
        <p14:creationId xmlns:p14="http://schemas.microsoft.com/office/powerpoint/2010/main" val="222738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3EBD-C1CE-499F-8A66-B53D4130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Facade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78464ED-4331-4507-A450-9773EF2D5A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make a complex subsystem easier to use, a simple interface should be provided for a set of interfaces in the subsystem.</a:t>
            </a:r>
          </a:p>
          <a:p>
            <a:r>
              <a:rPr lang="en-US" sz="2000" dirty="0"/>
              <a:t>The dependencies on a subsystem should be minimized.</a:t>
            </a:r>
          </a:p>
          <a:p>
            <a:endParaRPr lang="en-US" sz="2000" dirty="0"/>
          </a:p>
          <a:p>
            <a:r>
              <a:rPr lang="en-US" sz="2000" dirty="0"/>
              <a:t>Solution: </a:t>
            </a:r>
          </a:p>
          <a:p>
            <a:r>
              <a:rPr lang="en-US" sz="2000" dirty="0"/>
              <a:t>implements a simple interface in terms of (by delegating to) the interfaces in the subsystem and may perform additional functionality before/after forwarding a request.</a:t>
            </a: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EDD6D51F-6D65-4385-B7FC-ED131BEC5A89}"/>
              </a:ext>
            </a:extLst>
          </p:cNvPr>
          <p:cNvSpPr/>
          <p:nvPr/>
        </p:nvSpPr>
        <p:spPr>
          <a:xfrm>
            <a:off x="10028528" y="681037"/>
            <a:ext cx="493568" cy="42602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B4AF530D-1A1D-48A3-B351-A2516023AE39}"/>
              </a:ext>
            </a:extLst>
          </p:cNvPr>
          <p:cNvSpPr/>
          <p:nvPr/>
        </p:nvSpPr>
        <p:spPr>
          <a:xfrm>
            <a:off x="10622541" y="681037"/>
            <a:ext cx="493568" cy="42602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02123445-D195-4E7C-B879-0F21F4D56EFA}"/>
              </a:ext>
            </a:extLst>
          </p:cNvPr>
          <p:cNvSpPr/>
          <p:nvPr/>
        </p:nvSpPr>
        <p:spPr>
          <a:xfrm>
            <a:off x="11220885" y="681036"/>
            <a:ext cx="493568" cy="42602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C4F3E038-68DF-4FD4-9D66-A933AFAF7B26}"/>
              </a:ext>
            </a:extLst>
          </p:cNvPr>
          <p:cNvSpPr/>
          <p:nvPr/>
        </p:nvSpPr>
        <p:spPr>
          <a:xfrm>
            <a:off x="9432350" y="681035"/>
            <a:ext cx="493568" cy="42602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E4E98E7B-6420-40C6-B7F9-9ED444021079}"/>
              </a:ext>
            </a:extLst>
          </p:cNvPr>
          <p:cNvSpPr/>
          <p:nvPr/>
        </p:nvSpPr>
        <p:spPr>
          <a:xfrm>
            <a:off x="8836172" y="681035"/>
            <a:ext cx="493568" cy="42602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Image result for facade pattern">
            <a:extLst>
              <a:ext uri="{FF2B5EF4-FFF2-40B4-BE49-F238E27FC236}">
                <a16:creationId xmlns:a16="http://schemas.microsoft.com/office/drawing/2014/main" id="{A7EA7CC9-3E31-4D6E-9DCE-4F4E1AE7F28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2582069"/>
            <a:ext cx="46101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0810B-14F9-4CC6-89DA-1B080658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1C68-A893-4B3A-8FF8-F865E5909326}" type="slidenum">
              <a:rPr lang="en-US" smtClean="0"/>
              <a:t>8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C65BC-3763-4251-B3CC-E830C7AA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1EE6-D4C4-4145-A18F-C7FFCC0F9232}" type="datetime2">
              <a:rPr lang="en-US" smtClean="0"/>
              <a:t>Monday, September 30,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5BC3E-68DB-4D3D-B532-E9AA30F9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Mohammadreza Tarkhan</a:t>
            </a:r>
          </a:p>
        </p:txBody>
      </p:sp>
    </p:spTree>
    <p:extLst>
      <p:ext uri="{BB962C8B-B14F-4D97-AF65-F5344CB8AC3E}">
        <p14:creationId xmlns:p14="http://schemas.microsoft.com/office/powerpoint/2010/main" val="147758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23A9-7292-4A79-9FE0-D3C09C49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110C978-7365-49AC-ADC1-448FC4BE20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Large numbers of objects should be supported efficiently.</a:t>
            </a:r>
          </a:p>
          <a:p>
            <a:r>
              <a:rPr lang="en-US" sz="2000" dirty="0"/>
              <a:t>Creating large numbers of objects should be avoided.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Solution: </a:t>
            </a:r>
          </a:p>
          <a:p>
            <a:r>
              <a:rPr lang="en-US" sz="2000" dirty="0"/>
              <a:t>store intrinsic (invariant) state that can be shared and provide an interface through which extrinsic (variant) state can be passed in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E120DB56-05F6-4F9A-B269-1D0332DCA70D}"/>
              </a:ext>
            </a:extLst>
          </p:cNvPr>
          <p:cNvSpPr/>
          <p:nvPr/>
        </p:nvSpPr>
        <p:spPr>
          <a:xfrm>
            <a:off x="11220885" y="681036"/>
            <a:ext cx="493568" cy="42602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8C35F5-7EFA-4B98-885E-9BB520BF367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61"/>
          <a:stretch/>
        </p:blipFill>
        <p:spPr bwMode="auto">
          <a:xfrm>
            <a:off x="6172199" y="1996210"/>
            <a:ext cx="5205425" cy="333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879443-CC7B-4150-B750-0569E075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1C68-A893-4B3A-8FF8-F865E5909326}" type="slidenum">
              <a:rPr lang="en-US" smtClean="0"/>
              <a:t>9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0DE9-4D46-48CF-8879-DECB1ADF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A7-A3A4-4C1E-97F8-5E3A3667A672}" type="datetime2">
              <a:rPr lang="en-US" smtClean="0"/>
              <a:t>Monday, September 30,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FF0D9-C585-4B4F-A33A-0F8ACFD4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Mohammadreza Tarkhan</a:t>
            </a:r>
          </a:p>
        </p:txBody>
      </p:sp>
    </p:spTree>
    <p:extLst>
      <p:ext uri="{BB962C8B-B14F-4D97-AF65-F5344CB8AC3E}">
        <p14:creationId xmlns:p14="http://schemas.microsoft.com/office/powerpoint/2010/main" val="3537978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576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Design Patterns</vt:lpstr>
      <vt:lpstr>Design Patterns classification</vt:lpstr>
      <vt:lpstr>Structural patterns</vt:lpstr>
      <vt:lpstr>Decorator </vt:lpstr>
      <vt:lpstr>Adapter</vt:lpstr>
      <vt:lpstr>Bridge</vt:lpstr>
      <vt:lpstr>Composite</vt:lpstr>
      <vt:lpstr>Facade</vt:lpstr>
      <vt:lpstr>Flyweight</vt:lpstr>
      <vt:lpstr>Proxy</vt:lpstr>
      <vt:lpstr>Facade vs Adapter vs Decorator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mohammadreza tarkhan</dc:creator>
  <cp:lastModifiedBy>mohammadreza tarkhan</cp:lastModifiedBy>
  <cp:revision>27</cp:revision>
  <dcterms:created xsi:type="dcterms:W3CDTF">2019-05-15T20:41:20Z</dcterms:created>
  <dcterms:modified xsi:type="dcterms:W3CDTF">2019-09-30T00:41:21Z</dcterms:modified>
</cp:coreProperties>
</file>