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4" r:id="rId3"/>
    <p:sldId id="265" r:id="rId4"/>
    <p:sldId id="266" r:id="rId5"/>
    <p:sldId id="267" r:id="rId6"/>
    <p:sldId id="272" r:id="rId7"/>
    <p:sldId id="273" r:id="rId8"/>
    <p:sldId id="268"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A29A1-D1D7-43FB-8188-1060057D8486}" type="datetimeFigureOut">
              <a:rPr lang="en-US" smtClean="0"/>
              <a:t>12/15/2017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3C751-D309-4762-A7AE-01B715676DEC}" type="slidenum">
              <a:rPr lang="en-US" smtClean="0"/>
              <a:t>‹#›</a:t>
            </a:fld>
            <a:endParaRPr lang="en-US"/>
          </a:p>
        </p:txBody>
      </p:sp>
    </p:spTree>
    <p:extLst>
      <p:ext uri="{BB962C8B-B14F-4D97-AF65-F5344CB8AC3E}">
        <p14:creationId xmlns:p14="http://schemas.microsoft.com/office/powerpoint/2010/main" val="49709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8EE261-4BFE-4FA9-922A-7C7A42AF105B}" type="datetimeFigureOut">
              <a:rPr lang="en-US" smtClean="0"/>
              <a:t>12/15/2017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61AA83-6DC6-4BB5-A2A7-ACA431FDB5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8EE261-4BFE-4FA9-922A-7C7A42AF105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8EE261-4BFE-4FA9-922A-7C7A42AF105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8EE261-4BFE-4FA9-922A-7C7A42AF105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8EE261-4BFE-4FA9-922A-7C7A42AF105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AA83-6DC6-4BB5-A2A7-ACA431FDB5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8EE261-4BFE-4FA9-922A-7C7A42AF105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8EE261-4BFE-4FA9-922A-7C7A42AF105B}"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8EE261-4BFE-4FA9-922A-7C7A42AF105B}"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EE261-4BFE-4FA9-922A-7C7A42AF105B}"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8EE261-4BFE-4FA9-922A-7C7A42AF105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AA83-6DC6-4BB5-A2A7-ACA431FDB5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8EE261-4BFE-4FA9-922A-7C7A42AF105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61AA83-6DC6-4BB5-A2A7-ACA431FDB5D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8EE261-4BFE-4FA9-922A-7C7A42AF105B}" type="datetimeFigureOut">
              <a:rPr lang="en-US" smtClean="0"/>
              <a:t>12/15/2017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61AA83-6DC6-4BB5-A2A7-ACA431FDB5D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400D SAWS </a:t>
            </a:r>
            <a:br>
              <a:rPr lang="en-US" dirty="0"/>
            </a:br>
            <a:r>
              <a:rPr lang="en-US" dirty="0"/>
              <a:t>Final Presentation</a:t>
            </a:r>
          </a:p>
        </p:txBody>
      </p:sp>
      <p:sp>
        <p:nvSpPr>
          <p:cNvPr id="3" name="Subtitle 2"/>
          <p:cNvSpPr>
            <a:spLocks noGrp="1"/>
          </p:cNvSpPr>
          <p:nvPr>
            <p:ph type="subTitle" idx="1"/>
          </p:nvPr>
        </p:nvSpPr>
        <p:spPr/>
        <p:txBody>
          <a:bodyPr/>
          <a:lstStyle/>
          <a:p>
            <a:pPr algn="l"/>
            <a:endParaRPr lang="en-US" dirty="0"/>
          </a:p>
          <a:p>
            <a:pPr algn="l"/>
            <a:r>
              <a:rPr lang="en-US" dirty="0"/>
              <a:t>Presented by </a:t>
            </a:r>
          </a:p>
          <a:p>
            <a:pPr algn="l"/>
            <a:r>
              <a:rPr lang="en-US" dirty="0"/>
              <a:t>12/18/17</a:t>
            </a:r>
          </a:p>
          <a:p>
            <a:pPr algn="l"/>
            <a:endParaRPr lang="en-US" dirty="0"/>
          </a:p>
        </p:txBody>
      </p:sp>
    </p:spTree>
    <p:extLst>
      <p:ext uri="{BB962C8B-B14F-4D97-AF65-F5344CB8AC3E}">
        <p14:creationId xmlns:p14="http://schemas.microsoft.com/office/powerpoint/2010/main" val="106699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8D65-58F2-4010-B026-B98EAD81792C}"/>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F70B33B0-5086-43D0-85CD-7D1CB55136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482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0137-44B5-4688-9521-0BD3FC381E2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2F2E75-FA80-4DB6-AC5F-3A13C27B11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538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8E84-E9F1-4EE7-9593-13AD96AE2F7E}"/>
              </a:ext>
            </a:extLst>
          </p:cNvPr>
          <p:cNvSpPr>
            <a:spLocks noGrp="1"/>
          </p:cNvSpPr>
          <p:nvPr>
            <p:ph type="title"/>
          </p:nvPr>
        </p:nvSpPr>
        <p:spPr>
          <a:xfrm>
            <a:off x="457200" y="152400"/>
            <a:ext cx="8229600" cy="1143000"/>
          </a:xfrm>
        </p:spPr>
        <p:txBody>
          <a:bodyPr/>
          <a:lstStyle/>
          <a:p>
            <a:r>
              <a:rPr lang="en-US" dirty="0"/>
              <a:t>Team Members</a:t>
            </a:r>
          </a:p>
        </p:txBody>
      </p:sp>
      <p:sp>
        <p:nvSpPr>
          <p:cNvPr id="3" name="Content Placeholder 2">
            <a:extLst>
              <a:ext uri="{FF2B5EF4-FFF2-40B4-BE49-F238E27FC236}">
                <a16:creationId xmlns:a16="http://schemas.microsoft.com/office/drawing/2014/main" id="{6A27B7AF-F9F6-408D-94D4-292138A9423F}"/>
              </a:ext>
            </a:extLst>
          </p:cNvPr>
          <p:cNvSpPr>
            <a:spLocks noGrp="1"/>
          </p:cNvSpPr>
          <p:nvPr>
            <p:ph idx="1"/>
          </p:nvPr>
        </p:nvSpPr>
        <p:spPr>
          <a:xfrm>
            <a:off x="471268" y="1447800"/>
            <a:ext cx="8229600" cy="4389120"/>
          </a:xfrm>
        </p:spPr>
        <p:txBody>
          <a:bodyPr/>
          <a:lstStyle/>
          <a:p>
            <a:r>
              <a:rPr lang="en-US" dirty="0"/>
              <a:t>Matt Rosales (Project Manager)</a:t>
            </a:r>
          </a:p>
          <a:p>
            <a:pPr lvl="1"/>
            <a:r>
              <a:rPr lang="en-US" dirty="0"/>
              <a:t>Developed project schedules and responsibilities </a:t>
            </a:r>
          </a:p>
          <a:p>
            <a:pPr lvl="1"/>
            <a:r>
              <a:rPr lang="en-US" dirty="0"/>
              <a:t>Procured cost estimates and budget constraints</a:t>
            </a:r>
          </a:p>
          <a:p>
            <a:pPr lvl="1"/>
            <a:r>
              <a:rPr lang="en-US" dirty="0"/>
              <a:t>Coordinated team meetings</a:t>
            </a:r>
          </a:p>
          <a:p>
            <a:pPr lvl="1"/>
            <a:r>
              <a:rPr lang="en-US" dirty="0"/>
              <a:t>Assisted with power requirements, power connections</a:t>
            </a:r>
          </a:p>
          <a:p>
            <a:r>
              <a:rPr lang="en-US" dirty="0"/>
              <a:t>Jordan Hsu (Power/Design Engineer)</a:t>
            </a:r>
          </a:p>
          <a:p>
            <a:pPr lvl="1"/>
            <a:r>
              <a:rPr lang="en-US" dirty="0"/>
              <a:t>Developed power requirements</a:t>
            </a:r>
          </a:p>
          <a:p>
            <a:pPr lvl="1"/>
            <a:r>
              <a:rPr lang="en-US" dirty="0"/>
              <a:t>Designed power distribution System</a:t>
            </a:r>
          </a:p>
          <a:p>
            <a:pPr lvl="1"/>
            <a:r>
              <a:rPr lang="en-US" dirty="0"/>
              <a:t>Built power connections</a:t>
            </a:r>
          </a:p>
          <a:p>
            <a:pPr lvl="1"/>
            <a:endParaRPr lang="en-US" dirty="0"/>
          </a:p>
        </p:txBody>
      </p:sp>
    </p:spTree>
    <p:extLst>
      <p:ext uri="{BB962C8B-B14F-4D97-AF65-F5344CB8AC3E}">
        <p14:creationId xmlns:p14="http://schemas.microsoft.com/office/powerpoint/2010/main" val="117932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6658-D314-4954-8C0D-0B01DF193F6A}"/>
              </a:ext>
            </a:extLst>
          </p:cNvPr>
          <p:cNvSpPr>
            <a:spLocks noGrp="1"/>
          </p:cNvSpPr>
          <p:nvPr>
            <p:ph type="title"/>
          </p:nvPr>
        </p:nvSpPr>
        <p:spPr>
          <a:xfrm>
            <a:off x="457200" y="152400"/>
            <a:ext cx="8229600" cy="1143000"/>
          </a:xfrm>
        </p:spPr>
        <p:txBody>
          <a:bodyPr/>
          <a:lstStyle/>
          <a:p>
            <a:r>
              <a:rPr lang="en-US" dirty="0"/>
              <a:t>Team Members</a:t>
            </a:r>
          </a:p>
        </p:txBody>
      </p:sp>
      <p:sp>
        <p:nvSpPr>
          <p:cNvPr id="3" name="Content Placeholder 2">
            <a:extLst>
              <a:ext uri="{FF2B5EF4-FFF2-40B4-BE49-F238E27FC236}">
                <a16:creationId xmlns:a16="http://schemas.microsoft.com/office/drawing/2014/main" id="{74706363-18DC-42E1-A857-9CDA58A47D7F}"/>
              </a:ext>
            </a:extLst>
          </p:cNvPr>
          <p:cNvSpPr>
            <a:spLocks noGrp="1"/>
          </p:cNvSpPr>
          <p:nvPr>
            <p:ph idx="1"/>
          </p:nvPr>
        </p:nvSpPr>
        <p:spPr>
          <a:xfrm>
            <a:off x="457200" y="1676400"/>
            <a:ext cx="8229600" cy="4389120"/>
          </a:xfrm>
        </p:spPr>
        <p:txBody>
          <a:bodyPr/>
          <a:lstStyle/>
          <a:p>
            <a:r>
              <a:rPr lang="en-US" dirty="0"/>
              <a:t>Garrett Bondoc (Software Engineer)</a:t>
            </a:r>
          </a:p>
          <a:p>
            <a:pPr lvl="1"/>
            <a:r>
              <a:rPr lang="en-US" dirty="0"/>
              <a:t>Programming solar tracking algorithms</a:t>
            </a:r>
          </a:p>
          <a:p>
            <a:pPr lvl="1"/>
            <a:r>
              <a:rPr lang="en-US" dirty="0"/>
              <a:t>Integrating separate program functions</a:t>
            </a:r>
          </a:p>
          <a:p>
            <a:pPr lvl="1"/>
            <a:r>
              <a:rPr lang="en-US" dirty="0"/>
              <a:t>Building the hub</a:t>
            </a:r>
          </a:p>
          <a:p>
            <a:r>
              <a:rPr lang="en-US" dirty="0"/>
              <a:t>James Donahue (Hardware/Design Engineer)</a:t>
            </a:r>
          </a:p>
          <a:p>
            <a:pPr lvl="1"/>
            <a:r>
              <a:rPr lang="en-US" dirty="0"/>
              <a:t>Designing the hub</a:t>
            </a:r>
          </a:p>
          <a:p>
            <a:pPr lvl="1"/>
            <a:r>
              <a:rPr lang="en-US" dirty="0"/>
              <a:t>Building the hub</a:t>
            </a:r>
          </a:p>
          <a:p>
            <a:pPr lvl="1"/>
            <a:r>
              <a:rPr lang="en-US" dirty="0"/>
              <a:t>Constructing the gantry</a:t>
            </a:r>
          </a:p>
          <a:p>
            <a:pPr lvl="1"/>
            <a:r>
              <a:rPr lang="en-US" dirty="0"/>
              <a:t>Developing Solar tracking algorithm</a:t>
            </a:r>
          </a:p>
          <a:p>
            <a:pPr lvl="1"/>
            <a:endParaRPr lang="en-US" dirty="0"/>
          </a:p>
          <a:p>
            <a:pPr lvl="1"/>
            <a:endParaRPr lang="en-US" dirty="0"/>
          </a:p>
        </p:txBody>
      </p:sp>
    </p:spTree>
    <p:extLst>
      <p:ext uri="{BB962C8B-B14F-4D97-AF65-F5344CB8AC3E}">
        <p14:creationId xmlns:p14="http://schemas.microsoft.com/office/powerpoint/2010/main" val="110031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F84F-9158-4869-AD28-F9D258F95E4F}"/>
              </a:ext>
            </a:extLst>
          </p:cNvPr>
          <p:cNvSpPr>
            <a:spLocks noGrp="1"/>
          </p:cNvSpPr>
          <p:nvPr>
            <p:ph type="title"/>
          </p:nvPr>
        </p:nvSpPr>
        <p:spPr>
          <a:xfrm>
            <a:off x="457200" y="304800"/>
            <a:ext cx="8229600" cy="1143000"/>
          </a:xfrm>
        </p:spPr>
        <p:txBody>
          <a:bodyPr>
            <a:normAutofit/>
          </a:bodyPr>
          <a:lstStyle/>
          <a:p>
            <a:r>
              <a:rPr lang="en-US" dirty="0"/>
              <a:t>Team Members</a:t>
            </a:r>
          </a:p>
        </p:txBody>
      </p:sp>
      <p:sp>
        <p:nvSpPr>
          <p:cNvPr id="3" name="Content Placeholder 2">
            <a:extLst>
              <a:ext uri="{FF2B5EF4-FFF2-40B4-BE49-F238E27FC236}">
                <a16:creationId xmlns:a16="http://schemas.microsoft.com/office/drawing/2014/main" id="{DFC21645-C84A-4715-B789-86CE0C92388B}"/>
              </a:ext>
            </a:extLst>
          </p:cNvPr>
          <p:cNvSpPr>
            <a:spLocks noGrp="1"/>
          </p:cNvSpPr>
          <p:nvPr>
            <p:ph idx="1"/>
          </p:nvPr>
        </p:nvSpPr>
        <p:spPr/>
        <p:txBody>
          <a:bodyPr/>
          <a:lstStyle/>
          <a:p>
            <a:r>
              <a:rPr lang="en-US" dirty="0" err="1"/>
              <a:t>Sakib</a:t>
            </a:r>
            <a:r>
              <a:rPr lang="en-US" dirty="0"/>
              <a:t> Karim (Systems Engineer)</a:t>
            </a:r>
          </a:p>
          <a:p>
            <a:pPr lvl="1"/>
            <a:r>
              <a:rPr lang="en-US" dirty="0"/>
              <a:t>Developed system requirements</a:t>
            </a:r>
          </a:p>
          <a:p>
            <a:pPr lvl="1"/>
            <a:r>
              <a:rPr lang="en-US" dirty="0"/>
              <a:t>System testing</a:t>
            </a:r>
          </a:p>
          <a:p>
            <a:pPr lvl="1"/>
            <a:r>
              <a:rPr lang="en-US" dirty="0"/>
              <a:t>Gantry Design</a:t>
            </a:r>
          </a:p>
          <a:p>
            <a:pPr lvl="1"/>
            <a:r>
              <a:rPr lang="en-US" dirty="0"/>
              <a:t>Bluetooth connection</a:t>
            </a:r>
          </a:p>
        </p:txBody>
      </p:sp>
    </p:spTree>
    <p:extLst>
      <p:ext uri="{BB962C8B-B14F-4D97-AF65-F5344CB8AC3E}">
        <p14:creationId xmlns:p14="http://schemas.microsoft.com/office/powerpoint/2010/main" val="7768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B237-575E-42E4-B478-E2D09DADCBE4}"/>
              </a:ext>
            </a:extLst>
          </p:cNvPr>
          <p:cNvSpPr>
            <a:spLocks noGrp="1"/>
          </p:cNvSpPr>
          <p:nvPr>
            <p:ph type="title"/>
          </p:nvPr>
        </p:nvSpPr>
        <p:spPr>
          <a:xfrm>
            <a:off x="457200" y="228600"/>
            <a:ext cx="8229600" cy="1143000"/>
          </a:xfrm>
        </p:spPr>
        <p:txBody>
          <a:bodyPr/>
          <a:lstStyle/>
          <a:p>
            <a:r>
              <a:rPr lang="en-US" dirty="0"/>
              <a:t>Concept</a:t>
            </a:r>
          </a:p>
        </p:txBody>
      </p:sp>
      <p:sp>
        <p:nvSpPr>
          <p:cNvPr id="3" name="Content Placeholder 2">
            <a:extLst>
              <a:ext uri="{FF2B5EF4-FFF2-40B4-BE49-F238E27FC236}">
                <a16:creationId xmlns:a16="http://schemas.microsoft.com/office/drawing/2014/main" id="{7C0269D5-9A3A-4265-9BB5-54E86F2FB975}"/>
              </a:ext>
            </a:extLst>
          </p:cNvPr>
          <p:cNvSpPr>
            <a:spLocks noGrp="1"/>
          </p:cNvSpPr>
          <p:nvPr>
            <p:ph idx="1"/>
          </p:nvPr>
        </p:nvSpPr>
        <p:spPr>
          <a:xfrm>
            <a:off x="442823" y="1676400"/>
            <a:ext cx="8229600" cy="4389120"/>
          </a:xfrm>
        </p:spPr>
        <p:txBody>
          <a:bodyPr>
            <a:normAutofit lnSpcReduction="10000"/>
          </a:bodyPr>
          <a:lstStyle/>
          <a:p>
            <a:pPr marL="514350" indent="-285750">
              <a:spcAft>
                <a:spcPts val="1000"/>
              </a:spcAft>
            </a:pPr>
            <a:r>
              <a:rPr lang="en" sz="2800" dirty="0"/>
              <a:t>Tracks remote weather changes. For use in </a:t>
            </a:r>
            <a:br>
              <a:rPr lang="en" sz="2800" dirty="0"/>
            </a:br>
            <a:r>
              <a:rPr lang="en" sz="2800" dirty="0"/>
              <a:t>outdoor safety, maritime shipping, forestry, etc</a:t>
            </a:r>
          </a:p>
          <a:p>
            <a:pPr marL="514350" indent="-285750">
              <a:spcAft>
                <a:spcPts val="1000"/>
              </a:spcAft>
            </a:pPr>
            <a:r>
              <a:rPr lang="en" sz="2800" dirty="0"/>
              <a:t>Records temperature, humidity, pressure, and UV intensity measurements.</a:t>
            </a:r>
          </a:p>
          <a:p>
            <a:pPr marL="514350" indent="-285750">
              <a:spcAft>
                <a:spcPts val="1000"/>
              </a:spcAft>
            </a:pPr>
            <a:r>
              <a:rPr lang="en" sz="2800" dirty="0"/>
              <a:t>Powered by a 10 watt tracking solar array.</a:t>
            </a:r>
          </a:p>
          <a:p>
            <a:pPr marL="514350" indent="-285750">
              <a:spcAft>
                <a:spcPts val="1000"/>
              </a:spcAft>
            </a:pPr>
            <a:r>
              <a:rPr lang="en" sz="2800" dirty="0"/>
              <a:t>It is portable and can be transported or relocated</a:t>
            </a:r>
          </a:p>
          <a:p>
            <a:pPr marL="514350" indent="-285750">
              <a:spcAft>
                <a:spcPts val="1000"/>
              </a:spcAft>
            </a:pPr>
            <a:r>
              <a:rPr lang="en" sz="2800" dirty="0"/>
              <a:t>Easily deployed in remote areas with no infrastructure</a:t>
            </a:r>
          </a:p>
          <a:p>
            <a:endParaRPr lang="en-US" dirty="0"/>
          </a:p>
        </p:txBody>
      </p:sp>
    </p:spTree>
    <p:extLst>
      <p:ext uri="{BB962C8B-B14F-4D97-AF65-F5344CB8AC3E}">
        <p14:creationId xmlns:p14="http://schemas.microsoft.com/office/powerpoint/2010/main" val="56466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25DC-D1CB-495D-BBA8-BFF3603CAC22}"/>
              </a:ext>
            </a:extLst>
          </p:cNvPr>
          <p:cNvSpPr>
            <a:spLocks noGrp="1"/>
          </p:cNvSpPr>
          <p:nvPr>
            <p:ph type="title"/>
          </p:nvPr>
        </p:nvSpPr>
        <p:spPr>
          <a:xfrm>
            <a:off x="457200" y="152400"/>
            <a:ext cx="8229600" cy="1143000"/>
          </a:xfrm>
        </p:spPr>
        <p:txBody>
          <a:bodyPr/>
          <a:lstStyle/>
          <a:p>
            <a:r>
              <a:rPr lang="en-US" dirty="0"/>
              <a:t>Concept Diagram</a:t>
            </a:r>
          </a:p>
        </p:txBody>
      </p:sp>
      <p:pic>
        <p:nvPicPr>
          <p:cNvPr id="11" name="Content Placeholder 10">
            <a:extLst>
              <a:ext uri="{FF2B5EF4-FFF2-40B4-BE49-F238E27FC236}">
                <a16:creationId xmlns:a16="http://schemas.microsoft.com/office/drawing/2014/main" id="{5651408C-0C69-4936-A58A-4B38A6C2B7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08289" y="1766468"/>
            <a:ext cx="3378135" cy="2533601"/>
          </a:xfrm>
        </p:spPr>
      </p:pic>
      <p:pic>
        <p:nvPicPr>
          <p:cNvPr id="5" name="Shape 76" descr="AWS_1.jpg">
            <a:extLst>
              <a:ext uri="{FF2B5EF4-FFF2-40B4-BE49-F238E27FC236}">
                <a16:creationId xmlns:a16="http://schemas.microsoft.com/office/drawing/2014/main" id="{767A7F5F-78F9-45BE-B8C3-FFBDD7037B7E}"/>
              </a:ext>
            </a:extLst>
          </p:cNvPr>
          <p:cNvPicPr preferRelativeResize="0"/>
          <p:nvPr/>
        </p:nvPicPr>
        <p:blipFill>
          <a:blip r:embed="rId3">
            <a:alphaModFix/>
          </a:blip>
          <a:stretch>
            <a:fillRect/>
          </a:stretch>
        </p:blipFill>
        <p:spPr>
          <a:xfrm>
            <a:off x="3083926" y="2517075"/>
            <a:ext cx="2533601" cy="1368249"/>
          </a:xfrm>
          <a:prstGeom prst="rect">
            <a:avLst/>
          </a:prstGeom>
          <a:noFill/>
          <a:ln>
            <a:noFill/>
          </a:ln>
        </p:spPr>
      </p:pic>
      <p:sp>
        <p:nvSpPr>
          <p:cNvPr id="7" name="Shape 78">
            <a:extLst>
              <a:ext uri="{FF2B5EF4-FFF2-40B4-BE49-F238E27FC236}">
                <a16:creationId xmlns:a16="http://schemas.microsoft.com/office/drawing/2014/main" id="{25044AA6-1ED8-41FF-82F9-76E839D07CDB}"/>
              </a:ext>
            </a:extLst>
          </p:cNvPr>
          <p:cNvSpPr/>
          <p:nvPr/>
        </p:nvSpPr>
        <p:spPr>
          <a:xfrm>
            <a:off x="2881576" y="2955730"/>
            <a:ext cx="404700" cy="417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79">
            <a:extLst>
              <a:ext uri="{FF2B5EF4-FFF2-40B4-BE49-F238E27FC236}">
                <a16:creationId xmlns:a16="http://schemas.microsoft.com/office/drawing/2014/main" id="{8D08C267-53FA-43AA-910D-6CF14018A06C}"/>
              </a:ext>
            </a:extLst>
          </p:cNvPr>
          <p:cNvSpPr/>
          <p:nvPr/>
        </p:nvSpPr>
        <p:spPr>
          <a:xfrm>
            <a:off x="5676798" y="2955730"/>
            <a:ext cx="641700" cy="417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TextBox 8">
            <a:extLst>
              <a:ext uri="{FF2B5EF4-FFF2-40B4-BE49-F238E27FC236}">
                <a16:creationId xmlns:a16="http://schemas.microsoft.com/office/drawing/2014/main" id="{9779E4F0-E545-474E-A1EA-E3549FB45950}"/>
              </a:ext>
            </a:extLst>
          </p:cNvPr>
          <p:cNvSpPr txBox="1"/>
          <p:nvPr/>
        </p:nvSpPr>
        <p:spPr>
          <a:xfrm>
            <a:off x="381000" y="4713833"/>
            <a:ext cx="8763000" cy="830997"/>
          </a:xfrm>
          <a:prstGeom prst="rect">
            <a:avLst/>
          </a:prstGeom>
          <a:noFill/>
        </p:spPr>
        <p:txBody>
          <a:bodyPr wrap="square" rtlCol="0">
            <a:spAutoFit/>
          </a:bodyPr>
          <a:lstStyle/>
          <a:p>
            <a:r>
              <a:rPr lang="en-US" sz="1600" b="1" dirty="0">
                <a:cs typeface="Times New Roman" panose="02020603050405020304" pitchFamily="18" charset="0"/>
              </a:rPr>
              <a:t>Figure 1. Concept Diagram  </a:t>
            </a:r>
          </a:p>
          <a:p>
            <a:r>
              <a:rPr lang="en-US" sz="1600" dirty="0">
                <a:cs typeface="Times New Roman" panose="02020603050405020304" pitchFamily="18" charset="0"/>
              </a:rPr>
              <a:t>This is a visual representation of the system at its highest level which consists of the solar panel segment, the hub, and the user console </a:t>
            </a:r>
          </a:p>
        </p:txBody>
      </p:sp>
      <p:pic>
        <p:nvPicPr>
          <p:cNvPr id="12" name="Content Placeholder 4">
            <a:extLst>
              <a:ext uri="{FF2B5EF4-FFF2-40B4-BE49-F238E27FC236}">
                <a16:creationId xmlns:a16="http://schemas.microsoft.com/office/drawing/2014/main" id="{03FDD5F4-E53B-4DBA-AF74-90F748B241E0}"/>
              </a:ext>
            </a:extLst>
          </p:cNvPr>
          <p:cNvPicPr>
            <a:picLocks noChangeAspect="1"/>
          </p:cNvPicPr>
          <p:nvPr/>
        </p:nvPicPr>
        <p:blipFill>
          <a:blip r:embed="rId4"/>
          <a:stretch>
            <a:fillRect/>
          </a:stretch>
        </p:blipFill>
        <p:spPr>
          <a:xfrm>
            <a:off x="6356632" y="2328367"/>
            <a:ext cx="2787368" cy="2090526"/>
          </a:xfrm>
          <a:prstGeom prst="rect">
            <a:avLst/>
          </a:prstGeom>
        </p:spPr>
      </p:pic>
    </p:spTree>
    <p:extLst>
      <p:ext uri="{BB962C8B-B14F-4D97-AF65-F5344CB8AC3E}">
        <p14:creationId xmlns:p14="http://schemas.microsoft.com/office/powerpoint/2010/main" val="321005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838C-0587-4B0C-9751-D2EB7E437F9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DA75221-0307-4B01-A819-B7E0CA91B2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
            <a:ext cx="8229600" cy="4953000"/>
          </a:xfrm>
        </p:spPr>
      </p:pic>
      <p:sp>
        <p:nvSpPr>
          <p:cNvPr id="6" name="TextBox 5">
            <a:extLst>
              <a:ext uri="{FF2B5EF4-FFF2-40B4-BE49-F238E27FC236}">
                <a16:creationId xmlns:a16="http://schemas.microsoft.com/office/drawing/2014/main" id="{46458382-6B1E-43FD-8967-C0F811ABC4BD}"/>
              </a:ext>
            </a:extLst>
          </p:cNvPr>
          <p:cNvSpPr txBox="1"/>
          <p:nvPr/>
        </p:nvSpPr>
        <p:spPr>
          <a:xfrm>
            <a:off x="157748" y="5310054"/>
            <a:ext cx="8948738" cy="1384995"/>
          </a:xfrm>
          <a:prstGeom prst="rect">
            <a:avLst/>
          </a:prstGeom>
          <a:noFill/>
        </p:spPr>
        <p:txBody>
          <a:bodyPr wrap="square" rtlCol="0">
            <a:spAutoFit/>
          </a:bodyPr>
          <a:lstStyle/>
          <a:p>
            <a:r>
              <a:rPr lang="en-US" sz="1400" b="1" dirty="0">
                <a:ea typeface="Calibri"/>
              </a:rPr>
              <a:t>Figure 2. Mid-Level System. </a:t>
            </a:r>
            <a:r>
              <a:rPr lang="en-US" sz="1400" dirty="0">
                <a:ea typeface="Calibri"/>
              </a:rPr>
              <a:t>The diagram provides a more in depth look at each component of the high level system. The solar panel charges the battery; the battery provides power to the power distribution system of the hub, which then feeds power to the rest of the hub. The various sensors each read data to the hub’s microcontroller. All that real time data flows to both the data storage system and transceiver. The transceiver transmits the data to the user console. The hub’s microcontroller provides instructions to the motor controller; the hub’s motor controller then sends instructions to the motors on the gantry.</a:t>
            </a:r>
            <a:endParaRPr lang="en-US" sz="1400" dirty="0">
              <a:effectLst/>
              <a:ea typeface="Calibri"/>
            </a:endParaRPr>
          </a:p>
        </p:txBody>
      </p:sp>
    </p:spTree>
    <p:extLst>
      <p:ext uri="{BB962C8B-B14F-4D97-AF65-F5344CB8AC3E}">
        <p14:creationId xmlns:p14="http://schemas.microsoft.com/office/powerpoint/2010/main" val="332039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5856-270B-41AD-B909-EB8E12E341E1}"/>
              </a:ext>
            </a:extLst>
          </p:cNvPr>
          <p:cNvSpPr>
            <a:spLocks noGrp="1"/>
          </p:cNvSpPr>
          <p:nvPr>
            <p:ph type="title"/>
          </p:nvPr>
        </p:nvSpPr>
        <p:spPr>
          <a:xfrm>
            <a:off x="457200" y="304800"/>
            <a:ext cx="8229600" cy="1143000"/>
          </a:xfrm>
        </p:spPr>
        <p:txBody>
          <a:bodyPr/>
          <a:lstStyle/>
          <a:p>
            <a:r>
              <a:rPr lang="en-US" dirty="0"/>
              <a:t>Acceptance Testing Results</a:t>
            </a:r>
          </a:p>
        </p:txBody>
      </p:sp>
      <p:sp>
        <p:nvSpPr>
          <p:cNvPr id="3" name="Content Placeholder 2">
            <a:extLst>
              <a:ext uri="{FF2B5EF4-FFF2-40B4-BE49-F238E27FC236}">
                <a16:creationId xmlns:a16="http://schemas.microsoft.com/office/drawing/2014/main" id="{F7387E07-63C5-4735-AFF6-AB90184488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98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9C92-1E6B-4673-897B-6B5E25A9324B}"/>
              </a:ext>
            </a:extLst>
          </p:cNvPr>
          <p:cNvSpPr>
            <a:spLocks noGrp="1"/>
          </p:cNvSpPr>
          <p:nvPr>
            <p:ph type="title"/>
          </p:nvPr>
        </p:nvSpPr>
        <p:spPr>
          <a:xfrm>
            <a:off x="228600" y="24618"/>
            <a:ext cx="8229600" cy="1143000"/>
          </a:xfrm>
        </p:spPr>
        <p:txBody>
          <a:bodyPr/>
          <a:lstStyle/>
          <a:p>
            <a:r>
              <a:rPr lang="en-US" dirty="0"/>
              <a:t>Final Parts List Cost</a:t>
            </a:r>
          </a:p>
        </p:txBody>
      </p:sp>
      <p:sp>
        <p:nvSpPr>
          <p:cNvPr id="3" name="Content Placeholder 2">
            <a:extLst>
              <a:ext uri="{FF2B5EF4-FFF2-40B4-BE49-F238E27FC236}">
                <a16:creationId xmlns:a16="http://schemas.microsoft.com/office/drawing/2014/main" id="{B01F42D9-842A-4115-AB9E-4F59980AEEC9}"/>
              </a:ext>
            </a:extLst>
          </p:cNvPr>
          <p:cNvSpPr>
            <a:spLocks noGrp="1"/>
          </p:cNvSpPr>
          <p:nvPr>
            <p:ph idx="1"/>
          </p:nvPr>
        </p:nvSpPr>
        <p:spPr>
          <a:xfrm>
            <a:off x="228600" y="1234440"/>
            <a:ext cx="8229600" cy="5623560"/>
          </a:xfrm>
        </p:spPr>
        <p:txBody>
          <a:bodyPr>
            <a:normAutofit fontScale="62500" lnSpcReduction="20000"/>
          </a:bodyPr>
          <a:lstStyle/>
          <a:p>
            <a:r>
              <a:rPr lang="en-US" dirty="0"/>
              <a:t>Arduino Mega 2560 Rev3………………………………………………………………………………..  $38.50</a:t>
            </a:r>
          </a:p>
          <a:p>
            <a:r>
              <a:rPr lang="en-US" u="sng" dirty="0"/>
              <a:t>BME280 sensor</a:t>
            </a:r>
            <a:r>
              <a:rPr lang="en-US" dirty="0"/>
              <a:t> ………………………………………………………………….............................. $19.95</a:t>
            </a:r>
          </a:p>
          <a:p>
            <a:r>
              <a:rPr lang="en-US" u="sng" dirty="0"/>
              <a:t>UV sensor</a:t>
            </a:r>
            <a:r>
              <a:rPr lang="en-US" dirty="0"/>
              <a:t> …………………………………………………………………………………………………….    $8.10</a:t>
            </a:r>
          </a:p>
          <a:p>
            <a:r>
              <a:rPr lang="en-US" u="sng" dirty="0"/>
              <a:t>Charge Controller</a:t>
            </a:r>
            <a:r>
              <a:rPr lang="en-US" dirty="0"/>
              <a:t> ………………………………………………………………………………………….  $16.95</a:t>
            </a:r>
          </a:p>
          <a:p>
            <a:r>
              <a:rPr lang="en-US" u="sng" dirty="0"/>
              <a:t>Solar panel 10W 12V </a:t>
            </a:r>
            <a:r>
              <a:rPr lang="en-US" dirty="0"/>
              <a:t>……………………………………………………………………………………..    $25.99</a:t>
            </a:r>
          </a:p>
          <a:p>
            <a:r>
              <a:rPr lang="en-US" dirty="0"/>
              <a:t>Real Time Clock……………………………………………………………………………………………    $9.90</a:t>
            </a:r>
          </a:p>
          <a:p>
            <a:r>
              <a:rPr lang="en-US" dirty="0"/>
              <a:t>NEMA 17 Stepper Motors…………………………………………………………………............... $39.00</a:t>
            </a:r>
          </a:p>
          <a:p>
            <a:r>
              <a:rPr lang="en-US" u="sng" dirty="0"/>
              <a:t>Bluetooth Transceiver </a:t>
            </a:r>
            <a:r>
              <a:rPr lang="en-US" dirty="0"/>
              <a:t>……………………………………………………….......………………………   $19.99</a:t>
            </a:r>
          </a:p>
          <a:p>
            <a:r>
              <a:rPr lang="en-US" dirty="0"/>
              <a:t>16GB SD card…………………………………………………………………………….……………………   $7.66</a:t>
            </a:r>
          </a:p>
          <a:p>
            <a:r>
              <a:rPr lang="en-US" u="sng" dirty="0"/>
              <a:t>Photoresistor</a:t>
            </a:r>
            <a:r>
              <a:rPr lang="en-US" dirty="0"/>
              <a:t> ………………………………………………………………………………………………..     $5.99</a:t>
            </a:r>
          </a:p>
          <a:p>
            <a:r>
              <a:rPr lang="en-US" u="sng" dirty="0"/>
              <a:t>Sealed Lead Acid Battery</a:t>
            </a:r>
            <a:r>
              <a:rPr lang="en-US" dirty="0"/>
              <a:t>………………………………………………………………………………..    $15.99</a:t>
            </a:r>
          </a:p>
          <a:p>
            <a:r>
              <a:rPr lang="en-US" u="sng" dirty="0"/>
              <a:t>Stepper Driver board</a:t>
            </a:r>
            <a:r>
              <a:rPr lang="en-US" dirty="0"/>
              <a:t>……………………………………………………………………………………     $16.39</a:t>
            </a:r>
          </a:p>
          <a:p>
            <a:r>
              <a:rPr lang="en-US" dirty="0"/>
              <a:t>MicroSD breakout…………………………………………………………………………………………..   $8.84</a:t>
            </a:r>
          </a:p>
          <a:p>
            <a:r>
              <a:rPr lang="en-US" dirty="0"/>
              <a:t>JST Connector – SH 6 PIN……………………………………………………………………………     $1.90</a:t>
            </a:r>
          </a:p>
          <a:p>
            <a:r>
              <a:rPr lang="en-US" dirty="0"/>
              <a:t>JST Connector – S2B-PH-K-S(LF)(SN)…………………………………………………………    $1.90</a:t>
            </a:r>
          </a:p>
          <a:p>
            <a:r>
              <a:rPr lang="en-US" dirty="0"/>
              <a:t>MDF material………………………………………………………………………...............................$22.92</a:t>
            </a:r>
          </a:p>
          <a:p>
            <a:r>
              <a:rPr lang="en-US" dirty="0"/>
              <a:t>Hardware &amp; Supplies………………………………………………………………......................... $14.97</a:t>
            </a:r>
          </a:p>
          <a:p>
            <a:r>
              <a:rPr lang="en-US" dirty="0"/>
              <a:t>Tb6612 driver…………………………………………………………………………………………………….$8.02</a:t>
            </a:r>
          </a:p>
          <a:p>
            <a:r>
              <a:rPr lang="en-US" dirty="0"/>
              <a:t>Tb6612 driver……………………………………………………………………………………………………$8.40</a:t>
            </a:r>
          </a:p>
          <a:p>
            <a:r>
              <a:rPr lang="en-US" b="1" u="sng" dirty="0"/>
              <a:t>Total__________________________________________________________       $291.36</a:t>
            </a:r>
            <a:endParaRPr lang="en-US" dirty="0"/>
          </a:p>
          <a:p>
            <a:endParaRPr lang="en-US" dirty="0"/>
          </a:p>
        </p:txBody>
      </p:sp>
    </p:spTree>
    <p:extLst>
      <p:ext uri="{BB962C8B-B14F-4D97-AF65-F5344CB8AC3E}">
        <p14:creationId xmlns:p14="http://schemas.microsoft.com/office/powerpoint/2010/main" val="102916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714</TotalTime>
  <Words>281</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Times New Roman</vt:lpstr>
      <vt:lpstr>Wingdings 2</vt:lpstr>
      <vt:lpstr>Flow</vt:lpstr>
      <vt:lpstr>400D SAWS  Final Presentation</vt:lpstr>
      <vt:lpstr>Team Members</vt:lpstr>
      <vt:lpstr>Team Members</vt:lpstr>
      <vt:lpstr>Team Members</vt:lpstr>
      <vt:lpstr>Concept</vt:lpstr>
      <vt:lpstr>Concept Diagram</vt:lpstr>
      <vt:lpstr>PowerPoint Presentation</vt:lpstr>
      <vt:lpstr>Acceptance Testing Results</vt:lpstr>
      <vt:lpstr>Final Parts List Cost</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400D SAWS Team Results Presentation</dc:title>
  <dc:creator>Matthew Rosales</dc:creator>
  <cp:lastModifiedBy>Matthew Rosales</cp:lastModifiedBy>
  <cp:revision>65</cp:revision>
  <dcterms:created xsi:type="dcterms:W3CDTF">2017-11-28T22:22:46Z</dcterms:created>
  <dcterms:modified xsi:type="dcterms:W3CDTF">2017-12-15T21:05:38Z</dcterms:modified>
</cp:coreProperties>
</file>