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7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14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64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3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1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72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82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7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6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8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AF3C-1F29-4A3E-9EA9-23040FAF7259}" type="datetimeFigureOut">
              <a:rPr kumimoji="1" lang="ja-JP" altLang="en-US" smtClean="0"/>
              <a:t>2016/4/24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504D-C83B-44E7-8430-74E1A9069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45820" y="708660"/>
            <a:ext cx="10287000" cy="3589020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The Create Action </a:t>
            </a:r>
            <a:r>
              <a:rPr lang="en-US" altLang="ja-JP" sz="7200" dirty="0" smtClean="0"/>
              <a:t>Funnel</a:t>
            </a:r>
            <a:br>
              <a:rPr lang="en-US" altLang="ja-JP" sz="7200" dirty="0" smtClean="0"/>
            </a:br>
            <a:r>
              <a:rPr lang="ja-JP" altLang="ja-JP" sz="7200" dirty="0" smtClean="0"/>
              <a:t>－</a:t>
            </a:r>
            <a:r>
              <a:rPr lang="en-US" altLang="ja-JP" sz="7200" dirty="0"/>
              <a:t>On a Napkin P39-46</a:t>
            </a:r>
            <a:r>
              <a:rPr lang="ja-JP" altLang="ja-JP" dirty="0"/>
              <a:t/>
            </a:r>
            <a:br>
              <a:rPr lang="ja-JP" altLang="ja-JP" dirty="0"/>
            </a:br>
            <a:r>
              <a:rPr lang="en-US" altLang="ja-JP" dirty="0"/>
              <a:t>                                                 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892040"/>
            <a:ext cx="9144000" cy="1097280"/>
          </a:xfrm>
        </p:spPr>
        <p:txBody>
          <a:bodyPr/>
          <a:lstStyle/>
          <a:p>
            <a:r>
              <a:rPr lang="ja-JP" altLang="en-US" dirty="0" smtClean="0"/>
              <a:t>　　　　　　　　</a:t>
            </a:r>
            <a:r>
              <a:rPr lang="ja-JP" altLang="en-US" sz="3200" dirty="0" smtClean="0"/>
              <a:t>　　　　　　　</a:t>
            </a:r>
            <a:r>
              <a:rPr lang="en-US" altLang="ja-JP" sz="3200" dirty="0" smtClean="0"/>
              <a:t>03A15101</a:t>
            </a:r>
            <a:r>
              <a:rPr lang="ja-JP" altLang="ja-JP" sz="3200" dirty="0" smtClean="0"/>
              <a:t>経済学部　杉江遥</a:t>
            </a:r>
            <a:br>
              <a:rPr lang="ja-JP" altLang="ja-JP" sz="3200" dirty="0" smtClean="0"/>
            </a:b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87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51141"/>
            <a:ext cx="10515600" cy="708984"/>
          </a:xfrm>
        </p:spPr>
        <p:txBody>
          <a:bodyPr/>
          <a:lstStyle/>
          <a:p>
            <a:r>
              <a:rPr kumimoji="1" lang="ja-JP" altLang="en-US" dirty="0" smtClean="0"/>
              <a:t>行動を実行に移すには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83326"/>
            <a:ext cx="10515600" cy="490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・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>C</a:t>
            </a:r>
            <a:r>
              <a:rPr kumimoji="1" lang="en-US" altLang="ja-JP" sz="4000" dirty="0" smtClean="0"/>
              <a:t>ue(</a:t>
            </a:r>
            <a:r>
              <a:rPr kumimoji="1" lang="ja-JP" altLang="en-US" sz="4000" dirty="0" smtClean="0"/>
              <a:t>合図</a:t>
            </a:r>
            <a:r>
              <a:rPr kumimoji="1" lang="en-US" altLang="ja-JP" sz="40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4000" dirty="0" smtClean="0"/>
              <a:t>・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sz="4000" dirty="0" smtClean="0"/>
              <a:t>eaction(</a:t>
            </a:r>
            <a:r>
              <a:rPr kumimoji="1" lang="ja-JP" altLang="en-US" sz="4000" dirty="0" smtClean="0"/>
              <a:t>反応</a:t>
            </a:r>
            <a:r>
              <a:rPr kumimoji="1" lang="en-US" altLang="ja-JP" sz="4000" dirty="0" smtClean="0"/>
              <a:t>)</a:t>
            </a:r>
          </a:p>
          <a:p>
            <a:pPr marL="0" indent="0">
              <a:buNone/>
            </a:pPr>
            <a:r>
              <a:rPr lang="ja-JP" altLang="en-US" sz="4000" dirty="0" smtClean="0"/>
              <a:t>・</a:t>
            </a:r>
            <a:r>
              <a:rPr lang="en-US" altLang="ja-JP" sz="4000" dirty="0" smtClean="0">
                <a:solidFill>
                  <a:srgbClr val="FF0000"/>
                </a:solidFill>
              </a:rPr>
              <a:t>E</a:t>
            </a:r>
            <a:r>
              <a:rPr lang="en-US" altLang="ja-JP" sz="4000" dirty="0" smtClean="0"/>
              <a:t>valuation(</a:t>
            </a:r>
            <a:r>
              <a:rPr lang="ja-JP" altLang="en-US" sz="4000" dirty="0" smtClean="0"/>
              <a:t>評価</a:t>
            </a:r>
            <a:r>
              <a:rPr lang="en-US" altLang="ja-JP" sz="4000" dirty="0" smtClean="0"/>
              <a:t>)</a:t>
            </a:r>
          </a:p>
          <a:p>
            <a:pPr marL="0" indent="0">
              <a:buNone/>
            </a:pPr>
            <a:r>
              <a:rPr lang="ja-JP" altLang="en-US" sz="4000" dirty="0" smtClean="0"/>
              <a:t>・</a:t>
            </a:r>
            <a:r>
              <a:rPr lang="en-US" altLang="ja-JP" sz="4000" dirty="0" smtClean="0">
                <a:solidFill>
                  <a:srgbClr val="FF0000"/>
                </a:solidFill>
              </a:rPr>
              <a:t>A</a:t>
            </a:r>
            <a:r>
              <a:rPr lang="en-US" altLang="ja-JP" sz="4000" dirty="0" smtClean="0"/>
              <a:t>bility(</a:t>
            </a:r>
            <a:r>
              <a:rPr lang="ja-JP" altLang="en-US" sz="4000" dirty="0" smtClean="0"/>
              <a:t>能力</a:t>
            </a:r>
            <a:r>
              <a:rPr lang="en-US" altLang="ja-JP" sz="4000" dirty="0" smtClean="0"/>
              <a:t>)</a:t>
            </a:r>
          </a:p>
          <a:p>
            <a:pPr marL="0" indent="0">
              <a:buNone/>
            </a:pPr>
            <a:r>
              <a:rPr lang="ja-JP" altLang="en-US" sz="4000" dirty="0" smtClean="0"/>
              <a:t>・</a:t>
            </a:r>
            <a:r>
              <a:rPr lang="en-US" altLang="ja-JP" sz="4000" dirty="0" smtClean="0">
                <a:solidFill>
                  <a:srgbClr val="FF0000"/>
                </a:solidFill>
              </a:rPr>
              <a:t>T</a:t>
            </a:r>
            <a:r>
              <a:rPr lang="en-US" altLang="ja-JP" sz="4000" dirty="0" smtClean="0"/>
              <a:t>iming(</a:t>
            </a:r>
            <a:r>
              <a:rPr lang="ja-JP" altLang="en-US" sz="4000" dirty="0" smtClean="0"/>
              <a:t>時機</a:t>
            </a:r>
            <a:r>
              <a:rPr lang="en-US" altLang="ja-JP" sz="4000" dirty="0" smtClean="0"/>
              <a:t>)</a:t>
            </a:r>
          </a:p>
          <a:p>
            <a:pPr marL="0" indent="0">
              <a:buNone/>
            </a:pPr>
            <a:r>
              <a:rPr lang="en-US" altLang="ja-JP" sz="4000" dirty="0" smtClean="0"/>
              <a:t>     </a:t>
            </a:r>
            <a:r>
              <a:rPr lang="ja-JP" altLang="en-US" sz="4000" dirty="0" smtClean="0"/>
              <a:t>↓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 smtClean="0"/>
              <a:t>・</a:t>
            </a:r>
            <a:r>
              <a:rPr lang="en-US" altLang="ja-JP" sz="4000" dirty="0" smtClean="0">
                <a:solidFill>
                  <a:srgbClr val="FF0000"/>
                </a:solidFill>
              </a:rPr>
              <a:t>E</a:t>
            </a:r>
            <a:r>
              <a:rPr lang="en-US" altLang="ja-JP" sz="4000" dirty="0" smtClean="0"/>
              <a:t>xecute(</a:t>
            </a:r>
            <a:r>
              <a:rPr lang="ja-JP" altLang="en-US" sz="4000" dirty="0" smtClean="0"/>
              <a:t>実行</a:t>
            </a:r>
            <a:r>
              <a:rPr lang="en-US" altLang="ja-JP" sz="4000" dirty="0" smtClean="0"/>
              <a:t>)</a:t>
            </a:r>
            <a:r>
              <a:rPr lang="ja-JP" altLang="en-US" sz="4000" dirty="0" smtClean="0"/>
              <a:t>　　　　　　　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右中かっこ 3"/>
          <p:cNvSpPr/>
          <p:nvPr/>
        </p:nvSpPr>
        <p:spPr>
          <a:xfrm>
            <a:off x="5182985" y="1816331"/>
            <a:ext cx="68580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38900" y="2693908"/>
            <a:ext cx="491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5</a:t>
            </a:r>
            <a:r>
              <a:rPr kumimoji="1" lang="ja-JP" altLang="en-US" sz="4800" dirty="0" err="1" smtClean="0"/>
              <a:t>つの</a:t>
            </a:r>
            <a:r>
              <a:rPr kumimoji="1" lang="ja-JP" altLang="en-US" sz="4800" dirty="0" smtClean="0"/>
              <a:t>要素</a:t>
            </a:r>
            <a:endParaRPr kumimoji="1"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56764" y="5434119"/>
            <a:ext cx="4322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FF0000"/>
                </a:solidFill>
              </a:rPr>
              <a:t>「</a:t>
            </a:r>
            <a:r>
              <a:rPr kumimoji="1" lang="en-US" altLang="ja-JP" sz="6600" dirty="0" smtClean="0">
                <a:solidFill>
                  <a:srgbClr val="FF0000"/>
                </a:solidFill>
              </a:rPr>
              <a:t>CREATE</a:t>
            </a:r>
            <a:r>
              <a:rPr kumimoji="1" lang="ja-JP" altLang="en-US" sz="6600" dirty="0" smtClean="0">
                <a:solidFill>
                  <a:srgbClr val="FF0000"/>
                </a:solidFill>
              </a:rPr>
              <a:t>」</a:t>
            </a:r>
            <a:endParaRPr kumimoji="1" lang="en-US" altLang="ja-JP" sz="6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9545" y="-166255"/>
            <a:ext cx="10834255" cy="303016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「ろうと」構造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ja-JP" dirty="0" smtClean="0"/>
              <a:t> </a:t>
            </a:r>
            <a:r>
              <a:rPr lang="ja-JP" altLang="en-US" dirty="0" smtClean="0"/>
              <a:t>　　　</a:t>
            </a:r>
            <a:r>
              <a:rPr lang="en-US" altLang="ja-JP" sz="3200" dirty="0" smtClean="0"/>
              <a:t>(p40</a:t>
            </a:r>
            <a:r>
              <a:rPr lang="ja-JP" altLang="ja-JP" sz="3200" dirty="0" smtClean="0"/>
              <a:t>図参照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909977"/>
            <a:ext cx="10217727" cy="2569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5</a:t>
            </a:r>
            <a:r>
              <a:rPr lang="ja-JP" altLang="ja-JP" sz="3600" dirty="0" smtClean="0"/>
              <a:t>段</a:t>
            </a:r>
            <a:r>
              <a:rPr lang="ja-JP" altLang="en-US" sz="3600" dirty="0" smtClean="0"/>
              <a:t>階</a:t>
            </a:r>
            <a:r>
              <a:rPr lang="en-US" altLang="ja-JP" sz="3600" dirty="0" smtClean="0"/>
              <a:t>(</a:t>
            </a:r>
            <a:r>
              <a:rPr lang="en-US" altLang="ja-JP" sz="3600" dirty="0"/>
              <a:t>CREAT</a:t>
            </a:r>
            <a:r>
              <a:rPr lang="en-US" altLang="ja-JP" sz="3600" dirty="0" smtClean="0"/>
              <a:t>)</a:t>
            </a:r>
            <a:r>
              <a:rPr lang="ja-JP" altLang="ja-JP" sz="3600" dirty="0" smtClean="0"/>
              <a:t>それぞれ</a:t>
            </a:r>
            <a:r>
              <a:rPr lang="ja-JP" altLang="ja-JP" sz="3600" dirty="0"/>
              <a:t>で行動をやめていく</a:t>
            </a:r>
            <a:r>
              <a:rPr lang="en-US" altLang="ja-JP" sz="3600" dirty="0"/>
              <a:t>(</a:t>
            </a:r>
            <a:r>
              <a:rPr lang="ja-JP" altLang="ja-JP" sz="3600" dirty="0"/>
              <a:t>漏れる</a:t>
            </a:r>
            <a:r>
              <a:rPr lang="en-US" altLang="ja-JP" sz="3600" dirty="0" smtClean="0"/>
              <a:t>)</a:t>
            </a:r>
            <a:r>
              <a:rPr lang="ja-JP" altLang="en-US" sz="3600" dirty="0"/>
              <a:t>人</a:t>
            </a:r>
            <a:r>
              <a:rPr lang="ja-JP" altLang="en-US" sz="3600" dirty="0" smtClean="0"/>
              <a:t>もいる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 smtClean="0"/>
              <a:t>最終的</a:t>
            </a:r>
            <a:r>
              <a:rPr lang="ja-JP" altLang="ja-JP" sz="3600" dirty="0"/>
              <a:t>に一部の人のみが行動を</a:t>
            </a:r>
            <a:r>
              <a:rPr lang="ja-JP" altLang="ja-JP" sz="3600" dirty="0" smtClean="0"/>
              <a:t>実行</a:t>
            </a:r>
            <a:r>
              <a:rPr lang="ja-JP" altLang="en-US" sz="3600" dirty="0" smtClean="0"/>
              <a:t>す</a:t>
            </a:r>
            <a:r>
              <a:rPr lang="ja-JP" altLang="en-US" sz="3600" dirty="0"/>
              <a:t>る</a:t>
            </a:r>
            <a:endParaRPr kumimoji="1" lang="ja-JP" altLang="en-US" sz="3600" dirty="0"/>
          </a:p>
        </p:txBody>
      </p:sp>
      <p:sp>
        <p:nvSpPr>
          <p:cNvPr id="15" name="フローチャート: 手作業 14"/>
          <p:cNvSpPr/>
          <p:nvPr/>
        </p:nvSpPr>
        <p:spPr>
          <a:xfrm>
            <a:off x="4912747" y="1377158"/>
            <a:ext cx="5742709" cy="116378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トライプ矢印 15"/>
          <p:cNvSpPr/>
          <p:nvPr/>
        </p:nvSpPr>
        <p:spPr>
          <a:xfrm rot="5400000">
            <a:off x="7382961" y="2385373"/>
            <a:ext cx="842456" cy="1396677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8155055">
            <a:off x="4402244" y="1733188"/>
            <a:ext cx="1018309" cy="95228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2430409">
            <a:off x="10219974" y="1670174"/>
            <a:ext cx="953485" cy="104048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08617" y="3291721"/>
            <a:ext cx="2556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　</a:t>
            </a:r>
            <a:endParaRPr kumimoji="1" lang="en-US" altLang="ja-JP" sz="2400" dirty="0" smtClean="0"/>
          </a:p>
          <a:p>
            <a:r>
              <a:rPr kumimoji="1" lang="ja-JP" altLang="en-US" sz="3200" dirty="0" smtClean="0"/>
              <a:t>次の段階へ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7097" y="2035348"/>
            <a:ext cx="2227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漏れる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162309" y="2050763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漏れる</a:t>
            </a:r>
            <a:endParaRPr kumimoji="1" lang="ja-JP" altLang="en-US" sz="3200" dirty="0"/>
          </a:p>
        </p:txBody>
      </p:sp>
      <p:sp>
        <p:nvSpPr>
          <p:cNvPr id="22" name="ストライプ矢印 21"/>
          <p:cNvSpPr/>
          <p:nvPr/>
        </p:nvSpPr>
        <p:spPr>
          <a:xfrm rot="5400000">
            <a:off x="7570193" y="568933"/>
            <a:ext cx="427815" cy="842765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38455" y="1034007"/>
            <a:ext cx="301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　</a:t>
            </a:r>
            <a:r>
              <a:rPr lang="ja-JP" altLang="en-US" sz="3600" dirty="0" smtClean="0"/>
              <a:t>　　</a:t>
            </a:r>
            <a:endParaRPr lang="en-US" altLang="ja-JP" sz="36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　　ろう</a:t>
            </a:r>
            <a:r>
              <a:rPr lang="ja-JP" altLang="en-US" sz="3600" dirty="0"/>
              <a:t>と</a:t>
            </a: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「ろうと」の特徴①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それぞれの段階に</a:t>
            </a:r>
            <a:r>
              <a:rPr kumimoji="1" lang="en-US" altLang="ja-JP" sz="4000" dirty="0" smtClean="0"/>
              <a:t>2</a:t>
            </a:r>
            <a:r>
              <a:rPr kumimoji="1" lang="ja-JP" altLang="en-US" sz="4000" dirty="0" err="1" smtClean="0"/>
              <a:t>つの</a:t>
            </a:r>
            <a:r>
              <a:rPr kumimoji="1" lang="ja-JP" altLang="en-US" sz="4000" dirty="0" smtClean="0"/>
              <a:t>穴</a:t>
            </a:r>
            <a:r>
              <a:rPr lang="ja-JP" altLang="en-US" sz="4000" dirty="0"/>
              <a:t>（</a:t>
            </a:r>
            <a:r>
              <a:rPr lang="ja-JP" altLang="en-US" sz="4000" dirty="0" smtClean="0"/>
              <a:t>行動をやめる可能性）がある。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・行動に価値がないと考えた場合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・ほかの行動に気がそれた場合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　　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3555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「ろうと」の特徴②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人は、ある行動が、ほかのどの行動よりも、より効果的であるときにのみ、その行動を続ける。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（商品開発の観点から見れば、商品の代替品に注目することが必要。）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240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「ろうと」の特徴③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ある行動が「ろうと」を通過するかどうか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・個人の考え方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・置かれた状況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などに左右される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66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「ろうと」の特徴④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/>
              <a:t>細かく</a:t>
            </a:r>
            <a:r>
              <a:rPr lang="ja-JP" altLang="en-US" sz="4000" dirty="0"/>
              <a:t>見</a:t>
            </a:r>
            <a:r>
              <a:rPr lang="ja-JP" altLang="en-US" sz="4000" dirty="0" smtClean="0"/>
              <a:t>ると複雑な構造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 smtClean="0"/>
              <a:t>・意識的・無意識的な段階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 smtClean="0"/>
              <a:t>・段階内外での相互作用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1164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「ろうと」の特徴</a:t>
            </a:r>
            <a:r>
              <a:rPr kumimoji="1" lang="ja-JP" altLang="en-US" dirty="0" smtClean="0"/>
              <a:t>⑤⑥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行動をするたびに、「ろうと」の過程は初めから繰り返される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 smtClean="0"/>
              <a:t>「ろうと」は毎回変化する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・同じ行動を繰り返す場合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・行動への反応・自分自身・周りの環境が変化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4176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「</a:t>
            </a:r>
            <a:r>
              <a:rPr kumimoji="1" lang="en-US" altLang="ja-JP" sz="4000" dirty="0" smtClean="0"/>
              <a:t>CREAT</a:t>
            </a:r>
            <a:r>
              <a:rPr kumimoji="1" lang="ja-JP" altLang="en-US" sz="4000" dirty="0" smtClean="0"/>
              <a:t>」</a:t>
            </a:r>
            <a:r>
              <a:rPr kumimoji="1" lang="en-US" altLang="ja-JP" sz="4000" dirty="0" smtClean="0"/>
              <a:t>5</a:t>
            </a:r>
            <a:r>
              <a:rPr kumimoji="1" lang="ja-JP" altLang="en-US" sz="4000" dirty="0" smtClean="0"/>
              <a:t>段階すべてを通過して初めて行動を実行に移すことができる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・合図を見逃す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・価値がない、緊急性がない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・ほかの行動に気がそれる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意識的な思考が必要・・・・・・・</a:t>
            </a:r>
            <a:r>
              <a:rPr lang="en-US" altLang="ja-JP" sz="4000" dirty="0" smtClean="0"/>
              <a:t>5</a:t>
            </a:r>
            <a:r>
              <a:rPr lang="ja-JP" altLang="en-US" sz="4000" dirty="0" smtClean="0"/>
              <a:t>段階すべて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意識的な思考が必要ない・・・「</a:t>
            </a:r>
            <a:r>
              <a:rPr kumimoji="1" lang="en-US" altLang="ja-JP" sz="4000" dirty="0" smtClean="0"/>
              <a:t>ET</a:t>
            </a:r>
            <a:r>
              <a:rPr kumimoji="1" lang="ja-JP" altLang="en-US" sz="4000" dirty="0" smtClean="0"/>
              <a:t>」関係しない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3391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336</Words>
  <Application>Microsoft Office PowerPoint</Application>
  <PresentationFormat>ワイド画面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The Create Action Funnel －On a Napkin P39-46                                                   </vt:lpstr>
      <vt:lpstr>行動を実行に移すには</vt:lpstr>
      <vt:lpstr>「ろうと」構造  　　　(p40図参照)</vt:lpstr>
      <vt:lpstr>「ろうと」の特徴①</vt:lpstr>
      <vt:lpstr>「ろうと」の特徴②</vt:lpstr>
      <vt:lpstr>「ろうと」の特徴③</vt:lpstr>
      <vt:lpstr>「ろうと」の特徴④</vt:lpstr>
      <vt:lpstr>「ろうと」の特徴⑤⑥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Create Action Funnel －On a Napkin P39-46</dc:title>
  <dc:creator>杉江扶佐子</dc:creator>
  <cp:lastModifiedBy>杉江扶佐子</cp:lastModifiedBy>
  <cp:revision>13</cp:revision>
  <dcterms:created xsi:type="dcterms:W3CDTF">2016-04-23T07:57:23Z</dcterms:created>
  <dcterms:modified xsi:type="dcterms:W3CDTF">2016-04-24T10:10:22Z</dcterms:modified>
</cp:coreProperties>
</file>