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9" r:id="rId2"/>
    <p:sldId id="256" r:id="rId3"/>
    <p:sldId id="257" r:id="rId4"/>
    <p:sldId id="258" r:id="rId5"/>
    <p:sldId id="272" r:id="rId6"/>
    <p:sldId id="273" r:id="rId7"/>
    <p:sldId id="261" r:id="rId8"/>
    <p:sldId id="274" r:id="rId9"/>
    <p:sldId id="275" r:id="rId10"/>
    <p:sldId id="276" r:id="rId11"/>
    <p:sldId id="277" r:id="rId12"/>
    <p:sldId id="260" r:id="rId13"/>
    <p:sldId id="262" r:id="rId14"/>
    <p:sldId id="264" r:id="rId15"/>
    <p:sldId id="265" r:id="rId16"/>
    <p:sldId id="263" r:id="rId17"/>
    <p:sldId id="266" r:id="rId18"/>
    <p:sldId id="267" r:id="rId19"/>
    <p:sldId id="268" r:id="rId20"/>
    <p:sldId id="270" r:id="rId21"/>
    <p:sldId id="271" r:id="rId22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91BF"/>
    <a:srgbClr val="26911F"/>
    <a:srgbClr val="FFCC33"/>
    <a:srgbClr val="FFFF99"/>
    <a:srgbClr val="C0E7FA"/>
    <a:srgbClr val="E878B5"/>
    <a:srgbClr val="7958A3"/>
    <a:srgbClr val="E04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2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ran Teasdale" userId="2377585e8297f3ba" providerId="LiveId" clId="{9E7A9E02-0813-4F97-BC7C-C35DB4779B51}"/>
    <pc:docChg chg="modSld">
      <pc:chgData name="Myran Teasdale" userId="2377585e8297f3ba" providerId="LiveId" clId="{9E7A9E02-0813-4F97-BC7C-C35DB4779B51}" dt="2021-11-29T22:33:18.885" v="18"/>
      <pc:docMkLst>
        <pc:docMk/>
      </pc:docMkLst>
      <pc:sldChg chg="modSp mod">
        <pc:chgData name="Myran Teasdale" userId="2377585e8297f3ba" providerId="LiveId" clId="{9E7A9E02-0813-4F97-BC7C-C35DB4779B51}" dt="2021-11-29T22:33:18.885" v="18"/>
        <pc:sldMkLst>
          <pc:docMk/>
          <pc:sldMk cId="3108457721" sldId="263"/>
        </pc:sldMkLst>
        <pc:spChg chg="mod">
          <ac:chgData name="Myran Teasdale" userId="2377585e8297f3ba" providerId="LiveId" clId="{9E7A9E02-0813-4F97-BC7C-C35DB4779B51}" dt="2021-11-29T22:33:15.801" v="17" actId="20577"/>
          <ac:spMkLst>
            <pc:docMk/>
            <pc:sldMk cId="3108457721" sldId="263"/>
            <ac:spMk id="6" creationId="{00000000-0000-0000-0000-000000000000}"/>
          </ac:spMkLst>
        </pc:spChg>
        <pc:spChg chg="mod">
          <ac:chgData name="Myran Teasdale" userId="2377585e8297f3ba" providerId="LiveId" clId="{9E7A9E02-0813-4F97-BC7C-C35DB4779B51}" dt="2021-11-29T22:33:18.885" v="18"/>
          <ac:spMkLst>
            <pc:docMk/>
            <pc:sldMk cId="3108457721" sldId="263"/>
            <ac:spMk id="8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DBC0A-A573-42F6-A71B-9EB85F52DFA6}" type="doc">
      <dgm:prSet loTypeId="urn:microsoft.com/office/officeart/2005/8/layout/equation1" loCatId="process" qsTypeId="urn:microsoft.com/office/officeart/2005/8/quickstyle/simple2" qsCatId="simple" csTypeId="urn:microsoft.com/office/officeart/2005/8/colors/accent2_4" csCatId="accent2" phldr="1"/>
      <dgm:spPr/>
    </dgm:pt>
    <dgm:pt modelId="{EF436112-1C8A-4D7D-B996-B19B94386258}">
      <dgm:prSet phldrT="[Text]"/>
      <dgm:spPr/>
      <dgm:t>
        <a:bodyPr/>
        <a:lstStyle/>
        <a:p>
          <a:r>
            <a:rPr lang="en-GB" dirty="0"/>
            <a:t>JDK</a:t>
          </a:r>
        </a:p>
      </dgm:t>
    </dgm:pt>
    <dgm:pt modelId="{C85DE6E0-E7A0-47AE-ADF4-E66671BAF209}" type="parTrans" cxnId="{56D1685C-6722-4494-9896-5DF762A17ABF}">
      <dgm:prSet/>
      <dgm:spPr/>
      <dgm:t>
        <a:bodyPr/>
        <a:lstStyle/>
        <a:p>
          <a:endParaRPr lang="en-GB"/>
        </a:p>
      </dgm:t>
    </dgm:pt>
    <dgm:pt modelId="{B316DBDD-E741-4AF8-B55E-62671C4FF258}" type="sibTrans" cxnId="{56D1685C-6722-4494-9896-5DF762A17ABF}">
      <dgm:prSet/>
      <dgm:spPr/>
      <dgm:t>
        <a:bodyPr/>
        <a:lstStyle/>
        <a:p>
          <a:endParaRPr lang="en-GB"/>
        </a:p>
      </dgm:t>
    </dgm:pt>
    <dgm:pt modelId="{3397368C-FE8A-4FE8-B420-176169FF9E9D}">
      <dgm:prSet phldrT="[Text]"/>
      <dgm:spPr/>
      <dgm:t>
        <a:bodyPr/>
        <a:lstStyle/>
        <a:p>
          <a:r>
            <a:rPr lang="en-GB" dirty="0"/>
            <a:t>IDE</a:t>
          </a:r>
        </a:p>
      </dgm:t>
    </dgm:pt>
    <dgm:pt modelId="{003DE84A-DE1B-47C2-994D-799797786A04}" type="parTrans" cxnId="{6F412701-999E-4A66-AA76-A2144AEC55B0}">
      <dgm:prSet/>
      <dgm:spPr/>
      <dgm:t>
        <a:bodyPr/>
        <a:lstStyle/>
        <a:p>
          <a:endParaRPr lang="en-GB"/>
        </a:p>
      </dgm:t>
    </dgm:pt>
    <dgm:pt modelId="{B4CACECA-64E7-4315-B023-090F9EB82D6C}" type="sibTrans" cxnId="{6F412701-999E-4A66-AA76-A2144AEC55B0}">
      <dgm:prSet/>
      <dgm:spPr/>
      <dgm:t>
        <a:bodyPr/>
        <a:lstStyle/>
        <a:p>
          <a:endParaRPr lang="en-GB"/>
        </a:p>
      </dgm:t>
    </dgm:pt>
    <dgm:pt modelId="{0AD79899-BA8C-44C6-A939-1CA579E6F46A}">
      <dgm:prSet phldrT="[Text]"/>
      <dgm:spPr/>
      <dgm:t>
        <a:bodyPr/>
        <a:lstStyle/>
        <a:p>
          <a:r>
            <a:rPr lang="en-GB" dirty="0"/>
            <a:t>Java!</a:t>
          </a:r>
        </a:p>
      </dgm:t>
    </dgm:pt>
    <dgm:pt modelId="{82B687E3-43F7-4960-9D4B-CF9CB137B419}" type="parTrans" cxnId="{463D2C5F-36D4-420D-BAC9-55532B7C7EDE}">
      <dgm:prSet/>
      <dgm:spPr/>
      <dgm:t>
        <a:bodyPr/>
        <a:lstStyle/>
        <a:p>
          <a:endParaRPr lang="en-GB"/>
        </a:p>
      </dgm:t>
    </dgm:pt>
    <dgm:pt modelId="{1424E93D-150B-4F37-A72E-EC8AF1B445F4}" type="sibTrans" cxnId="{463D2C5F-36D4-420D-BAC9-55532B7C7EDE}">
      <dgm:prSet/>
      <dgm:spPr/>
      <dgm:t>
        <a:bodyPr/>
        <a:lstStyle/>
        <a:p>
          <a:endParaRPr lang="en-GB"/>
        </a:p>
      </dgm:t>
    </dgm:pt>
    <dgm:pt modelId="{E55D2B7F-C5E5-4BEC-95DE-BCA950F017AE}" type="pres">
      <dgm:prSet presAssocID="{B79DBC0A-A573-42F6-A71B-9EB85F52DFA6}" presName="linearFlow" presStyleCnt="0">
        <dgm:presLayoutVars>
          <dgm:dir/>
          <dgm:resizeHandles val="exact"/>
        </dgm:presLayoutVars>
      </dgm:prSet>
      <dgm:spPr/>
    </dgm:pt>
    <dgm:pt modelId="{FE1C092C-34AA-4C9A-86B0-01E5ECA22DFA}" type="pres">
      <dgm:prSet presAssocID="{EF436112-1C8A-4D7D-B996-B19B94386258}" presName="node" presStyleLbl="node1" presStyleIdx="0" presStyleCnt="3">
        <dgm:presLayoutVars>
          <dgm:bulletEnabled val="1"/>
        </dgm:presLayoutVars>
      </dgm:prSet>
      <dgm:spPr/>
    </dgm:pt>
    <dgm:pt modelId="{81A00943-A93C-4B89-97BA-C050C83BB4D8}" type="pres">
      <dgm:prSet presAssocID="{B316DBDD-E741-4AF8-B55E-62671C4FF258}" presName="spacerL" presStyleCnt="0"/>
      <dgm:spPr/>
    </dgm:pt>
    <dgm:pt modelId="{167D863F-2990-412A-95C7-C7F876C75219}" type="pres">
      <dgm:prSet presAssocID="{B316DBDD-E741-4AF8-B55E-62671C4FF258}" presName="sibTrans" presStyleLbl="sibTrans2D1" presStyleIdx="0" presStyleCnt="2"/>
      <dgm:spPr/>
    </dgm:pt>
    <dgm:pt modelId="{24FE902F-6136-4FEA-B830-BAA3D64DFA99}" type="pres">
      <dgm:prSet presAssocID="{B316DBDD-E741-4AF8-B55E-62671C4FF258}" presName="spacerR" presStyleCnt="0"/>
      <dgm:spPr/>
    </dgm:pt>
    <dgm:pt modelId="{E9DD2410-4ED5-4C58-94E3-719BC6895C8B}" type="pres">
      <dgm:prSet presAssocID="{3397368C-FE8A-4FE8-B420-176169FF9E9D}" presName="node" presStyleLbl="node1" presStyleIdx="1" presStyleCnt="3">
        <dgm:presLayoutVars>
          <dgm:bulletEnabled val="1"/>
        </dgm:presLayoutVars>
      </dgm:prSet>
      <dgm:spPr/>
    </dgm:pt>
    <dgm:pt modelId="{3069AB0D-3082-48E3-B2FF-4DBB454B4643}" type="pres">
      <dgm:prSet presAssocID="{B4CACECA-64E7-4315-B023-090F9EB82D6C}" presName="spacerL" presStyleCnt="0"/>
      <dgm:spPr/>
    </dgm:pt>
    <dgm:pt modelId="{CEF7A4DC-DCE1-4A16-8930-303C2EB06618}" type="pres">
      <dgm:prSet presAssocID="{B4CACECA-64E7-4315-B023-090F9EB82D6C}" presName="sibTrans" presStyleLbl="sibTrans2D1" presStyleIdx="1" presStyleCnt="2"/>
      <dgm:spPr/>
    </dgm:pt>
    <dgm:pt modelId="{A03AB8D0-BEE9-4D75-9B7C-D4A7FF31944A}" type="pres">
      <dgm:prSet presAssocID="{B4CACECA-64E7-4315-B023-090F9EB82D6C}" presName="spacerR" presStyleCnt="0"/>
      <dgm:spPr/>
    </dgm:pt>
    <dgm:pt modelId="{2F1B74C7-DBA3-4FB7-84CC-E911DDF68A27}" type="pres">
      <dgm:prSet presAssocID="{0AD79899-BA8C-44C6-A939-1CA579E6F46A}" presName="node" presStyleLbl="node1" presStyleIdx="2" presStyleCnt="3">
        <dgm:presLayoutVars>
          <dgm:bulletEnabled val="1"/>
        </dgm:presLayoutVars>
      </dgm:prSet>
      <dgm:spPr/>
    </dgm:pt>
  </dgm:ptLst>
  <dgm:cxnLst>
    <dgm:cxn modelId="{6F412701-999E-4A66-AA76-A2144AEC55B0}" srcId="{B79DBC0A-A573-42F6-A71B-9EB85F52DFA6}" destId="{3397368C-FE8A-4FE8-B420-176169FF9E9D}" srcOrd="1" destOrd="0" parTransId="{003DE84A-DE1B-47C2-994D-799797786A04}" sibTransId="{B4CACECA-64E7-4315-B023-090F9EB82D6C}"/>
    <dgm:cxn modelId="{5351A40D-41EF-4F48-84DB-8B062AD32E3B}" type="presOf" srcId="{EF436112-1C8A-4D7D-B996-B19B94386258}" destId="{FE1C092C-34AA-4C9A-86B0-01E5ECA22DFA}" srcOrd="0" destOrd="0" presId="urn:microsoft.com/office/officeart/2005/8/layout/equation1"/>
    <dgm:cxn modelId="{80255013-94BA-433F-B4BD-E6D05FDE8B69}" type="presOf" srcId="{B4CACECA-64E7-4315-B023-090F9EB82D6C}" destId="{CEF7A4DC-DCE1-4A16-8930-303C2EB06618}" srcOrd="0" destOrd="0" presId="urn:microsoft.com/office/officeart/2005/8/layout/equation1"/>
    <dgm:cxn modelId="{F59FA63E-446C-4DBC-8E4F-B880F0A6FEC4}" type="presOf" srcId="{B79DBC0A-A573-42F6-A71B-9EB85F52DFA6}" destId="{E55D2B7F-C5E5-4BEC-95DE-BCA950F017AE}" srcOrd="0" destOrd="0" presId="urn:microsoft.com/office/officeart/2005/8/layout/equation1"/>
    <dgm:cxn modelId="{56D1685C-6722-4494-9896-5DF762A17ABF}" srcId="{B79DBC0A-A573-42F6-A71B-9EB85F52DFA6}" destId="{EF436112-1C8A-4D7D-B996-B19B94386258}" srcOrd="0" destOrd="0" parTransId="{C85DE6E0-E7A0-47AE-ADF4-E66671BAF209}" sibTransId="{B316DBDD-E741-4AF8-B55E-62671C4FF258}"/>
    <dgm:cxn modelId="{463D2C5F-36D4-420D-BAC9-55532B7C7EDE}" srcId="{B79DBC0A-A573-42F6-A71B-9EB85F52DFA6}" destId="{0AD79899-BA8C-44C6-A939-1CA579E6F46A}" srcOrd="2" destOrd="0" parTransId="{82B687E3-43F7-4960-9D4B-CF9CB137B419}" sibTransId="{1424E93D-150B-4F37-A72E-EC8AF1B445F4}"/>
    <dgm:cxn modelId="{8E6B8873-D172-4E84-8837-D8A8609B99B7}" type="presOf" srcId="{0AD79899-BA8C-44C6-A939-1CA579E6F46A}" destId="{2F1B74C7-DBA3-4FB7-84CC-E911DDF68A27}" srcOrd="0" destOrd="0" presId="urn:microsoft.com/office/officeart/2005/8/layout/equation1"/>
    <dgm:cxn modelId="{D3D72457-D8AF-4550-B477-EB062F359DD3}" type="presOf" srcId="{3397368C-FE8A-4FE8-B420-176169FF9E9D}" destId="{E9DD2410-4ED5-4C58-94E3-719BC6895C8B}" srcOrd="0" destOrd="0" presId="urn:microsoft.com/office/officeart/2005/8/layout/equation1"/>
    <dgm:cxn modelId="{2ED2B38E-7AE3-42A6-BDB8-7C3296132F10}" type="presOf" srcId="{B316DBDD-E741-4AF8-B55E-62671C4FF258}" destId="{167D863F-2990-412A-95C7-C7F876C75219}" srcOrd="0" destOrd="0" presId="urn:microsoft.com/office/officeart/2005/8/layout/equation1"/>
    <dgm:cxn modelId="{02B99026-3EEB-41B7-9124-D3ABEDABE7A5}" type="presParOf" srcId="{E55D2B7F-C5E5-4BEC-95DE-BCA950F017AE}" destId="{FE1C092C-34AA-4C9A-86B0-01E5ECA22DFA}" srcOrd="0" destOrd="0" presId="urn:microsoft.com/office/officeart/2005/8/layout/equation1"/>
    <dgm:cxn modelId="{7ED69E58-700D-44B7-8EE7-6E60E583925A}" type="presParOf" srcId="{E55D2B7F-C5E5-4BEC-95DE-BCA950F017AE}" destId="{81A00943-A93C-4B89-97BA-C050C83BB4D8}" srcOrd="1" destOrd="0" presId="urn:microsoft.com/office/officeart/2005/8/layout/equation1"/>
    <dgm:cxn modelId="{694EA8DB-C500-4F4B-A655-ADC53010BBF7}" type="presParOf" srcId="{E55D2B7F-C5E5-4BEC-95DE-BCA950F017AE}" destId="{167D863F-2990-412A-95C7-C7F876C75219}" srcOrd="2" destOrd="0" presId="urn:microsoft.com/office/officeart/2005/8/layout/equation1"/>
    <dgm:cxn modelId="{1A4E7A40-1993-4665-AC94-556B8C5DC892}" type="presParOf" srcId="{E55D2B7F-C5E5-4BEC-95DE-BCA950F017AE}" destId="{24FE902F-6136-4FEA-B830-BAA3D64DFA99}" srcOrd="3" destOrd="0" presId="urn:microsoft.com/office/officeart/2005/8/layout/equation1"/>
    <dgm:cxn modelId="{1E8E23F9-E141-419E-9EF4-AEB733A5AC46}" type="presParOf" srcId="{E55D2B7F-C5E5-4BEC-95DE-BCA950F017AE}" destId="{E9DD2410-4ED5-4C58-94E3-719BC6895C8B}" srcOrd="4" destOrd="0" presId="urn:microsoft.com/office/officeart/2005/8/layout/equation1"/>
    <dgm:cxn modelId="{63F3241E-C636-4886-A23A-49F445A4694B}" type="presParOf" srcId="{E55D2B7F-C5E5-4BEC-95DE-BCA950F017AE}" destId="{3069AB0D-3082-48E3-B2FF-4DBB454B4643}" srcOrd="5" destOrd="0" presId="urn:microsoft.com/office/officeart/2005/8/layout/equation1"/>
    <dgm:cxn modelId="{F3BA26E2-A789-4E7F-9292-105B10767646}" type="presParOf" srcId="{E55D2B7F-C5E5-4BEC-95DE-BCA950F017AE}" destId="{CEF7A4DC-DCE1-4A16-8930-303C2EB06618}" srcOrd="6" destOrd="0" presId="urn:microsoft.com/office/officeart/2005/8/layout/equation1"/>
    <dgm:cxn modelId="{B02DD2B9-A799-43C5-BBEF-24D686E155C6}" type="presParOf" srcId="{E55D2B7F-C5E5-4BEC-95DE-BCA950F017AE}" destId="{A03AB8D0-BEE9-4D75-9B7C-D4A7FF31944A}" srcOrd="7" destOrd="0" presId="urn:microsoft.com/office/officeart/2005/8/layout/equation1"/>
    <dgm:cxn modelId="{E7A22914-2FFB-4715-96F8-D75BA5E1BA5A}" type="presParOf" srcId="{E55D2B7F-C5E5-4BEC-95DE-BCA950F017AE}" destId="{2F1B74C7-DBA3-4FB7-84CC-E911DDF68A27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C092C-34AA-4C9A-86B0-01E5ECA22DFA}">
      <dsp:nvSpPr>
        <dsp:cNvPr id="0" name=""/>
        <dsp:cNvSpPr/>
      </dsp:nvSpPr>
      <dsp:spPr>
        <a:xfrm>
          <a:off x="1025" y="56045"/>
          <a:ext cx="1358800" cy="1358800"/>
        </a:xfrm>
        <a:prstGeom prst="ellipse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JDK</a:t>
          </a:r>
        </a:p>
      </dsp:txBody>
      <dsp:txXfrm>
        <a:off x="200017" y="255037"/>
        <a:ext cx="960816" cy="960816"/>
      </dsp:txXfrm>
    </dsp:sp>
    <dsp:sp modelId="{167D863F-2990-412A-95C7-C7F876C75219}">
      <dsp:nvSpPr>
        <dsp:cNvPr id="0" name=""/>
        <dsp:cNvSpPr/>
      </dsp:nvSpPr>
      <dsp:spPr>
        <a:xfrm>
          <a:off x="1470160" y="341393"/>
          <a:ext cx="788104" cy="788104"/>
        </a:xfrm>
        <a:prstGeom prst="mathPlus">
          <a:avLst/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>
        <a:off x="1574623" y="642764"/>
        <a:ext cx="579178" cy="185362"/>
      </dsp:txXfrm>
    </dsp:sp>
    <dsp:sp modelId="{E9DD2410-4ED5-4C58-94E3-719BC6895C8B}">
      <dsp:nvSpPr>
        <dsp:cNvPr id="0" name=""/>
        <dsp:cNvSpPr/>
      </dsp:nvSpPr>
      <dsp:spPr>
        <a:xfrm>
          <a:off x="2368599" y="56045"/>
          <a:ext cx="1358800" cy="1358800"/>
        </a:xfrm>
        <a:prstGeom prst="ellipse">
          <a:avLst/>
        </a:prstGeom>
        <a:solidFill>
          <a:schemeClr val="accent2">
            <a:shade val="50000"/>
            <a:hueOff val="357657"/>
            <a:satOff val="-20951"/>
            <a:lumOff val="342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IDE</a:t>
          </a:r>
        </a:p>
      </dsp:txBody>
      <dsp:txXfrm>
        <a:off x="2567591" y="255037"/>
        <a:ext cx="960816" cy="960816"/>
      </dsp:txXfrm>
    </dsp:sp>
    <dsp:sp modelId="{CEF7A4DC-DCE1-4A16-8930-303C2EB06618}">
      <dsp:nvSpPr>
        <dsp:cNvPr id="0" name=""/>
        <dsp:cNvSpPr/>
      </dsp:nvSpPr>
      <dsp:spPr>
        <a:xfrm>
          <a:off x="3837735" y="341393"/>
          <a:ext cx="788104" cy="788104"/>
        </a:xfrm>
        <a:prstGeom prst="mathEqual">
          <a:avLst/>
        </a:prstGeom>
        <a:solidFill>
          <a:schemeClr val="accent2">
            <a:shade val="90000"/>
            <a:hueOff val="521111"/>
            <a:satOff val="-28329"/>
            <a:lumOff val="38662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3942198" y="503742"/>
        <a:ext cx="579178" cy="463406"/>
      </dsp:txXfrm>
    </dsp:sp>
    <dsp:sp modelId="{2F1B74C7-DBA3-4FB7-84CC-E911DDF68A27}">
      <dsp:nvSpPr>
        <dsp:cNvPr id="0" name=""/>
        <dsp:cNvSpPr/>
      </dsp:nvSpPr>
      <dsp:spPr>
        <a:xfrm>
          <a:off x="4736174" y="56045"/>
          <a:ext cx="1358800" cy="1358800"/>
        </a:xfrm>
        <a:prstGeom prst="ellipse">
          <a:avLst/>
        </a:prstGeom>
        <a:solidFill>
          <a:schemeClr val="accent2">
            <a:shade val="50000"/>
            <a:hueOff val="357657"/>
            <a:satOff val="-20951"/>
            <a:lumOff val="3420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Java!</a:t>
          </a:r>
        </a:p>
      </dsp:txBody>
      <dsp:txXfrm>
        <a:off x="4935166" y="255037"/>
        <a:ext cx="960816" cy="960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36695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89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33008E-9987-46BB-9B61-990AA325FD62}" type="slidenum">
              <a:rPr lang="en-GB" altLang="en-US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53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7509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249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786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8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306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5399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9248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4174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0710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hyperlink" Target="http://www.google.co.uk/url?sa=i&amp;rct=j&amp;q=relax%20cartoon&amp;source=images&amp;cd=&amp;cad=rja&amp;uact=8&amp;ved=0CAcQjRw&amp;url=http://recitpresco.qc.ca/photos/a-lecole&amp;ei=jqx2VdOpEvKs7AbdtIDYBg&amp;psig=AFQjCNGGWbQnAcKpdUOVPLT0_sIiKN_c9Q&amp;ust=14339271788096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Myran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British School of Beijing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937584" lvl="1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allocation is more efficient than in other languages (Java uses what is called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liberate memory that is no longer needed); and</a:t>
            </a:r>
            <a:endParaRPr sz="4400"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IBO says we must!</a:t>
            </a:r>
            <a:endParaRPr sz="4400" dirty="0"/>
          </a:p>
        </p:txBody>
      </p:sp>
      <p:sp>
        <p:nvSpPr>
          <p:cNvPr id="141" name="Google Shape;141;p21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01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Pseudocode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625056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artificial simplified programming ‘language’ used  to describe 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without using the rules of any particular programming language.</a:t>
            </a:r>
            <a:endParaRPr sz="4400" dirty="0"/>
          </a:p>
          <a:p>
            <a:pPr marL="625056" indent="-227699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 development of an algorithm, pseudocode often contains sections of natural language that will  be replaced later.</a:t>
            </a:r>
            <a:endParaRPr sz="4400" dirty="0"/>
          </a:p>
        </p:txBody>
      </p:sp>
      <p:sp>
        <p:nvSpPr>
          <p:cNvPr id="155" name="Google Shape;155;p23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0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altLang="en-US" sz="4000" dirty="0"/>
              <a:t>What do I need for Java?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338945"/>
            <a:ext cx="7596188" cy="278721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en-US" sz="2800" b="1" dirty="0">
                <a:solidFill>
                  <a:schemeClr val="accent6"/>
                </a:solidFill>
              </a:rPr>
              <a:t>JDK</a:t>
            </a:r>
            <a:r>
              <a:rPr lang="en-GB" altLang="en-US" sz="2800" dirty="0">
                <a:solidFill>
                  <a:schemeClr val="accent6"/>
                </a:solidFill>
              </a:rPr>
              <a:t> (Java Development Kit) – </a:t>
            </a:r>
            <a:br>
              <a:rPr lang="en-GB" altLang="en-US" sz="2800" dirty="0">
                <a:solidFill>
                  <a:schemeClr val="accent6"/>
                </a:solidFill>
              </a:rPr>
            </a:br>
            <a:r>
              <a:rPr lang="en-GB" altLang="en-US" sz="2800" dirty="0">
                <a:solidFill>
                  <a:schemeClr val="accent6"/>
                </a:solidFill>
              </a:rPr>
              <a:t>		</a:t>
            </a:r>
            <a:r>
              <a:rPr lang="en-GB" altLang="en-US" sz="2800" i="1" dirty="0">
                <a:solidFill>
                  <a:schemeClr val="accent6"/>
                </a:solidFill>
              </a:rPr>
              <a:t>download from Oracle</a:t>
            </a:r>
          </a:p>
          <a:p>
            <a:pPr marL="0" indent="0" eaLnBrk="1" hangingPunct="1">
              <a:buNone/>
            </a:pPr>
            <a:r>
              <a:rPr lang="en-GB" altLang="en-US" sz="2800" b="1" dirty="0">
                <a:solidFill>
                  <a:schemeClr val="accent6"/>
                </a:solidFill>
              </a:rPr>
              <a:t>IDE</a:t>
            </a:r>
            <a:r>
              <a:rPr lang="en-GB" altLang="en-US" sz="2800" dirty="0">
                <a:solidFill>
                  <a:schemeClr val="accent6"/>
                </a:solidFill>
              </a:rPr>
              <a:t> (Integrated Development Environment) Many options:</a:t>
            </a:r>
          </a:p>
          <a:p>
            <a:pPr marL="0" indent="0" eaLnBrk="1" hangingPunct="1">
              <a:buNone/>
            </a:pPr>
            <a:r>
              <a:rPr lang="en-GB" altLang="en-US" sz="2800" dirty="0">
                <a:solidFill>
                  <a:schemeClr val="accent6"/>
                </a:solidFill>
              </a:rPr>
              <a:t> </a:t>
            </a:r>
            <a:r>
              <a:rPr lang="en-GB" altLang="en-US" sz="2400" b="1" dirty="0">
                <a:solidFill>
                  <a:schemeClr val="accent6"/>
                </a:solidFill>
              </a:rPr>
              <a:t>Eclipse</a:t>
            </a:r>
            <a:r>
              <a:rPr lang="en-GB" altLang="en-US" sz="2400" dirty="0">
                <a:solidFill>
                  <a:schemeClr val="accent6"/>
                </a:solidFill>
              </a:rPr>
              <a:t> (eclipse.org) – </a:t>
            </a:r>
            <a:r>
              <a:rPr lang="en-GB" altLang="en-US" sz="2400" i="1" dirty="0">
                <a:solidFill>
                  <a:schemeClr val="accent6"/>
                </a:solidFill>
              </a:rPr>
              <a:t>PC and Mac version</a:t>
            </a:r>
          </a:p>
          <a:p>
            <a:pPr marL="0" indent="0" eaLnBrk="1" hangingPunct="1">
              <a:buNone/>
            </a:pPr>
            <a:r>
              <a:rPr lang="en-GB" altLang="en-US" sz="2400" dirty="0">
                <a:solidFill>
                  <a:schemeClr val="accent6"/>
                </a:solidFill>
              </a:rPr>
              <a:t> </a:t>
            </a:r>
            <a:r>
              <a:rPr lang="en-GB" altLang="en-US" sz="2400" b="1" dirty="0" err="1">
                <a:solidFill>
                  <a:schemeClr val="accent6"/>
                </a:solidFill>
              </a:rPr>
              <a:t>BlueJ</a:t>
            </a:r>
            <a:r>
              <a:rPr lang="en-GB" altLang="en-US" sz="2400" dirty="0">
                <a:solidFill>
                  <a:schemeClr val="accent6"/>
                </a:solidFill>
              </a:rPr>
              <a:t> (bluej.org)</a:t>
            </a:r>
          </a:p>
          <a:p>
            <a:pPr marL="0" indent="0" eaLnBrk="1" hangingPunct="1">
              <a:buNone/>
            </a:pPr>
            <a:r>
              <a:rPr lang="en-GB" altLang="en-US" sz="2400" dirty="0">
                <a:solidFill>
                  <a:schemeClr val="accent6"/>
                </a:solidFill>
              </a:rPr>
              <a:t> </a:t>
            </a:r>
            <a:r>
              <a:rPr lang="en-GB" altLang="en-US" sz="2400" b="1" dirty="0" err="1">
                <a:solidFill>
                  <a:schemeClr val="accent6"/>
                </a:solidFill>
              </a:rPr>
              <a:t>Netbeans</a:t>
            </a:r>
            <a:r>
              <a:rPr lang="en-GB" altLang="en-US" sz="2400" dirty="0">
                <a:solidFill>
                  <a:schemeClr val="accent6"/>
                </a:solidFill>
              </a:rPr>
              <a:t> (netbeans.org)    ALL FREE!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75194485"/>
              </p:ext>
            </p:extLst>
          </p:nvPr>
        </p:nvGraphicFramePr>
        <p:xfrm>
          <a:off x="803563" y="1563254"/>
          <a:ext cx="6096000" cy="147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 Laws of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2" y="1669473"/>
            <a:ext cx="7596188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Every line ends with a  </a:t>
            </a:r>
            <a:r>
              <a:rPr lang="en-GB" sz="4000" b="1" dirty="0"/>
              <a:t>;</a:t>
            </a:r>
            <a:r>
              <a:rPr lang="en-GB" dirty="0"/>
              <a:t> unless the next symbol is a </a:t>
            </a:r>
            <a:r>
              <a:rPr lang="en-GB" sz="4000" b="1" dirty="0"/>
              <a:t>{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Every </a:t>
            </a:r>
            <a:r>
              <a:rPr lang="en-GB" sz="4000" b="1" dirty="0"/>
              <a:t>{</a:t>
            </a:r>
            <a:r>
              <a:rPr lang="en-GB" dirty="0"/>
              <a:t> has a </a:t>
            </a:r>
            <a:r>
              <a:rPr lang="en-GB" sz="4000" b="1" dirty="0"/>
              <a:t>}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Classes start with capital letters, methods and variables start with lower case letters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76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Classes</a:t>
            </a:r>
            <a:r>
              <a:rPr lang="en-GB" sz="2400" dirty="0"/>
              <a:t> start </a:t>
            </a:r>
            <a:r>
              <a:rPr lang="en-GB" sz="2400" b="1" dirty="0"/>
              <a:t>capital letters </a:t>
            </a:r>
            <a:r>
              <a:rPr lang="en-GB" sz="2400" dirty="0"/>
              <a:t>and have no ( )</a:t>
            </a:r>
            <a:br>
              <a:rPr lang="en-GB" sz="2400" dirty="0"/>
            </a:br>
            <a:endParaRPr lang="en-GB" sz="2400" dirty="0"/>
          </a:p>
          <a:p>
            <a:r>
              <a:rPr lang="en-GB" sz="2400" b="1" dirty="0"/>
              <a:t>Methods</a:t>
            </a:r>
            <a:r>
              <a:rPr lang="en-GB" sz="2400" dirty="0"/>
              <a:t> start </a:t>
            </a:r>
            <a:r>
              <a:rPr lang="en-GB" sz="2400" b="1" dirty="0"/>
              <a:t>lowercase letters </a:t>
            </a:r>
            <a:r>
              <a:rPr lang="en-GB" sz="2400" dirty="0"/>
              <a:t>and have a </a:t>
            </a:r>
            <a:r>
              <a:rPr lang="en-GB" sz="2400" b="1" dirty="0"/>
              <a:t>( )</a:t>
            </a:r>
            <a:br>
              <a:rPr lang="en-GB" sz="2400" b="1" dirty="0"/>
            </a:br>
            <a:r>
              <a:rPr lang="en-GB" sz="2400" b="1" dirty="0"/>
              <a:t> </a:t>
            </a:r>
          </a:p>
          <a:p>
            <a:r>
              <a:rPr lang="en-GB" sz="2400" b="1" dirty="0"/>
              <a:t>Variables</a:t>
            </a:r>
            <a:r>
              <a:rPr lang="en-GB" sz="2400" dirty="0"/>
              <a:t> always start with a </a:t>
            </a:r>
            <a:r>
              <a:rPr lang="en-GB" sz="2400" b="1" dirty="0"/>
              <a:t>lowercase letter</a:t>
            </a:r>
            <a:br>
              <a:rPr lang="en-GB" sz="2400" b="1" dirty="0"/>
            </a:br>
            <a:endParaRPr lang="en-GB" sz="2400" b="1" dirty="0"/>
          </a:p>
          <a:p>
            <a:r>
              <a:rPr lang="en-GB" sz="2400" b="1" dirty="0"/>
              <a:t>= </a:t>
            </a:r>
            <a:r>
              <a:rPr lang="en-GB" sz="2400" dirty="0"/>
              <a:t>means ‘</a:t>
            </a:r>
            <a:r>
              <a:rPr lang="en-GB" sz="2400" b="1" dirty="0"/>
              <a:t>gets the value of</a:t>
            </a:r>
            <a:r>
              <a:rPr lang="en-GB" sz="2400" dirty="0"/>
              <a:t>’</a:t>
            </a:r>
            <a:br>
              <a:rPr lang="en-GB" sz="2400" dirty="0"/>
            </a:br>
            <a:endParaRPr lang="en-GB" sz="2400" dirty="0"/>
          </a:p>
          <a:p>
            <a:r>
              <a:rPr lang="en-GB" sz="2400" b="1" dirty="0"/>
              <a:t>==</a:t>
            </a:r>
            <a:r>
              <a:rPr lang="en-GB" sz="2400" dirty="0"/>
              <a:t> means ‘equals’ when comparing numbers</a:t>
            </a:r>
          </a:p>
          <a:p>
            <a:r>
              <a:rPr lang="en-GB" sz="2400" b="1" dirty="0"/>
              <a:t>.equals() </a:t>
            </a:r>
            <a:r>
              <a:rPr lang="en-GB" sz="2400" dirty="0"/>
              <a:t>means ‘equals’ when comparing words</a:t>
            </a:r>
          </a:p>
        </p:txBody>
      </p:sp>
    </p:spTree>
    <p:extLst>
      <p:ext uri="{BB962C8B-B14F-4D97-AF65-F5344CB8AC3E}">
        <p14:creationId xmlns:p14="http://schemas.microsoft.com/office/powerpoint/2010/main" val="76626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Java’s reserved words</a:t>
            </a:r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625056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words, called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keywords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e.g. </a:t>
            </a:r>
            <a:r>
              <a:rPr lang="en-US" sz="4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40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reserved by Java.</a:t>
            </a:r>
            <a:endParaRPr sz="4800" dirty="0"/>
          </a:p>
          <a:p>
            <a:pPr marL="625056" indent="-227699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you cannot use them for your own purposes </a:t>
            </a:r>
            <a:r>
              <a:rPr lang="en-US" sz="4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a </a:t>
            </a:r>
            <a:r>
              <a:rPr lang="en-US" sz="4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name.</a:t>
            </a:r>
            <a:endParaRPr sz="4800" dirty="0"/>
          </a:p>
        </p:txBody>
      </p:sp>
      <p:sp>
        <p:nvSpPr>
          <p:cNvPr id="148" name="Google Shape;148;p22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493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Java’s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Java programs are called ‘</a:t>
            </a:r>
            <a:r>
              <a:rPr lang="en-GB" sz="2400" b="1" dirty="0"/>
              <a:t>classes</a:t>
            </a:r>
            <a:r>
              <a:rPr lang="en-GB" sz="2400" dirty="0"/>
              <a:t>’ </a:t>
            </a:r>
          </a:p>
          <a:p>
            <a:pPr marL="0" indent="0">
              <a:buNone/>
            </a:pPr>
            <a:r>
              <a:rPr lang="en-GB" sz="2400" dirty="0"/>
              <a:t>They exist inside a container called a </a:t>
            </a:r>
            <a:r>
              <a:rPr lang="en-GB" sz="2400" b="1" dirty="0"/>
              <a:t>project</a:t>
            </a:r>
          </a:p>
          <a:p>
            <a:pPr marL="0" indent="0">
              <a:buNone/>
            </a:pPr>
            <a:r>
              <a:rPr lang="en-GB" sz="2400" dirty="0"/>
              <a:t>All classes have at least one method called </a:t>
            </a:r>
            <a:r>
              <a:rPr lang="en-GB" sz="2400" b="1" dirty="0"/>
              <a:t>main()</a:t>
            </a:r>
          </a:p>
        </p:txBody>
      </p:sp>
      <p:pic>
        <p:nvPicPr>
          <p:cNvPr id="9218" name="Picture 2" descr="http://image.shutterstock.com/display_pic_with_logo/61166/61166,1319214844,1/stock-photo-a-box-inside-the-other-concept-of-protection-and-safe-packaging-8710637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45"/>
          <a:stretch/>
        </p:blipFill>
        <p:spPr bwMode="auto">
          <a:xfrm>
            <a:off x="0" y="5133411"/>
            <a:ext cx="1680085" cy="1724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2396835" y="3297382"/>
            <a:ext cx="3255819" cy="279861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Project: </a:t>
            </a:r>
            <a:r>
              <a:rPr lang="en-GB" b="1" baseline="0" dirty="0" err="1">
                <a:latin typeface="Arial" charset="0"/>
              </a:rPr>
              <a:t>NinjaTurtles</a:t>
            </a:r>
            <a:endParaRPr lang="en-GB" b="1" dirty="0"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757053" y="3865418"/>
            <a:ext cx="2673929" cy="200890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aseline="0" dirty="0">
                <a:latin typeface="Arial" charset="0"/>
              </a:rPr>
              <a:t>Class</a:t>
            </a: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: </a:t>
            </a:r>
            <a:r>
              <a:rPr lang="en-GB" b="1" baseline="0" dirty="0" err="1">
                <a:latin typeface="Arial" charset="0"/>
              </a:rPr>
              <a:t>NinjaTurtles</a:t>
            </a:r>
            <a:endParaRPr lang="en-GB" b="1" dirty="0"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089564" y="4461164"/>
            <a:ext cx="2105891" cy="119871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GB" baseline="0" dirty="0">
                <a:latin typeface="Arial" charset="0"/>
              </a:rPr>
              <a:t>Method: </a:t>
            </a:r>
            <a:r>
              <a:rPr lang="en-GB" b="1" baseline="0" dirty="0">
                <a:latin typeface="Arial" charset="0"/>
              </a:rPr>
              <a:t>main()</a:t>
            </a:r>
            <a:endParaRPr lang="en-GB" b="1" dirty="0">
              <a:latin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flipH="1">
            <a:off x="4641272" y="4540677"/>
            <a:ext cx="2604655" cy="1333650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We write our ‘code’ here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5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655"/>
          <a:stretch/>
        </p:blipFill>
        <p:spPr bwMode="auto">
          <a:xfrm>
            <a:off x="0" y="1731818"/>
            <a:ext cx="8209451" cy="349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1849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Java class example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6" r="8655"/>
          <a:stretch/>
        </p:blipFill>
        <p:spPr bwMode="auto">
          <a:xfrm>
            <a:off x="0" y="1731818"/>
            <a:ext cx="8209451" cy="349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ight Arrow 3"/>
          <p:cNvSpPr/>
          <p:nvPr/>
        </p:nvSpPr>
        <p:spPr bwMode="auto">
          <a:xfrm flipH="1">
            <a:off x="4793674" y="1340277"/>
            <a:ext cx="1579418" cy="120895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Class name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flipH="1">
            <a:off x="6234547" y="2107397"/>
            <a:ext cx="1579418" cy="1208959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1400" b="1" baseline="0" dirty="0">
                <a:solidFill>
                  <a:schemeClr val="bg1"/>
                </a:solidFill>
                <a:latin typeface="Arial" charset="0"/>
              </a:rPr>
              <a:t>Main method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7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Don’t worry!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IDE (Eclipse) automatically makes all the ‘gunk’ at the top public this, void main that…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0242" name="Picture 2" descr="http://recitpresco.qc.ca/sites/default/files/imagecache/grand/album/a-lecole/detente-recitpresco-nb.gif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812" y="3037176"/>
            <a:ext cx="3370328" cy="346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20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Construction in Java</a:t>
            </a:r>
            <a:endParaRPr dirty="0"/>
          </a:p>
        </p:txBody>
      </p:sp>
      <p:sp>
        <p:nvSpPr>
          <p:cNvPr id="85" name="Google Shape;85;p13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9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227" y="1600200"/>
            <a:ext cx="4376160" cy="452596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Learning to program can be difficult if you don’t learn things in the right order. </a:t>
            </a:r>
          </a:p>
          <a:p>
            <a:pPr marL="0" indent="0">
              <a:buNone/>
            </a:pPr>
            <a:r>
              <a:rPr lang="en-GB" dirty="0"/>
              <a:t>Each level depends on a firm understanding of the previous level.</a:t>
            </a:r>
          </a:p>
          <a:p>
            <a:pPr marL="0" indent="0">
              <a:buNone/>
            </a:pPr>
            <a:r>
              <a:rPr lang="en-GB" dirty="0"/>
              <a:t>It works!</a:t>
            </a:r>
          </a:p>
        </p:txBody>
      </p:sp>
      <p:pic>
        <p:nvPicPr>
          <p:cNvPr id="12290" name="Picture 2" descr="https://ckscaffolding.files.wordpress.com/2011/01/scaffolding-example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4619"/>
            <a:ext cx="3677227" cy="530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6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dirty="0"/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 4 Part 0???????</a:t>
            </a:r>
            <a:endParaRPr dirty="0"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625056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used to it.</a:t>
            </a:r>
            <a:endParaRPr sz="4800" dirty="0"/>
          </a:p>
          <a:p>
            <a:pPr marL="625056" indent="-227699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scientists start counting at zero.</a:t>
            </a:r>
          </a:p>
          <a:p>
            <a:pPr marL="625056" indent="-227699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This will cover </a:t>
            </a:r>
            <a:r>
              <a:rPr lang="en-US" sz="40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Topic 4.3</a:t>
            </a:r>
            <a:r>
              <a:rPr lang="en-US" sz="40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</a:t>
            </a:r>
            <a:r>
              <a:rPr lang="en-US" sz="40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and </a:t>
            </a:r>
            <a:r>
              <a:rPr lang="en-US" sz="4000" b="1" u="sng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Option D OOP</a:t>
            </a:r>
            <a:endParaRPr sz="4800" b="1" u="sng" dirty="0"/>
          </a:p>
        </p:txBody>
      </p:sp>
      <p:sp>
        <p:nvSpPr>
          <p:cNvPr id="92" name="Google Shape;92;p14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785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program?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625056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list of instructions telling the computer what to do.</a:t>
            </a:r>
            <a:endParaRPr dirty="0"/>
          </a:p>
          <a:p>
            <a:pPr marL="625056" indent="-227699">
              <a:lnSpc>
                <a:spcPct val="90000"/>
              </a:lnSpc>
              <a:spcBef>
                <a:spcPts val="984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must be </a:t>
            </a:r>
            <a:r>
              <a:rPr lang="en-US" sz="2742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its </a:t>
            </a:r>
            <a:r>
              <a:rPr lang="en-US" sz="274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semantics</a:t>
            </a: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74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</a:t>
            </a: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(logic and grammar/spelling) must be correct if translation into </a:t>
            </a:r>
            <a:r>
              <a:rPr lang="en-US" sz="2742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code</a:t>
            </a: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to succeed.</a:t>
            </a:r>
            <a:endParaRPr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6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625056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Char char="•"/>
            </a:pPr>
            <a:r>
              <a:rPr lang="en-US" sz="2742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 has these advantages over other languages:</a:t>
            </a:r>
            <a:endParaRPr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239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</a:t>
            </a:r>
            <a:r>
              <a:rPr lang="en-US" sz="2391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high-level</a:t>
            </a:r>
            <a:r>
              <a:rPr lang="en-US" sz="239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programming language (closer to human language than machine code);</a:t>
            </a:r>
            <a:endParaRPr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239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2391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event-driven</a:t>
            </a:r>
            <a:r>
              <a:rPr lang="en-US" sz="239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(it can respond to user mouse clicks and key presses);</a:t>
            </a:r>
            <a:endParaRPr dirty="0"/>
          </a:p>
        </p:txBody>
      </p:sp>
      <p:sp>
        <p:nvSpPr>
          <p:cNvPr id="106" name="Google Shape;106;p16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43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937584" lvl="1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programs can come as two types: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(run on their own) and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applets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(run in a web browser, making Java very web user-friendly);</a:t>
            </a:r>
            <a:endParaRPr sz="4000"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executables in other languages have  too much access to the system and can't be trusted - the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sandboxing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Java means it is difficult to write a virus or crash the whole system;</a:t>
            </a:r>
            <a:endParaRPr sz="4000"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96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937584" lvl="1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effectively a platform in itself and so is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platform-independent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(programs will run on 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etc.) - the Java compiler actually creates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 code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standard and will be converted to the machine's native machine code at run time;</a:t>
            </a:r>
            <a:endParaRPr sz="4000" dirty="0"/>
          </a:p>
        </p:txBody>
      </p:sp>
      <p:sp>
        <p:nvSpPr>
          <p:cNvPr id="120" name="Google Shape;120;p18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798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937584" lvl="1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simpler than other languages, so easier to learn, so fewer bugs and bugs are easier to spot;</a:t>
            </a:r>
            <a:endParaRPr sz="4000"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makes it easier to conceive and work with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(window- based) interfaces;</a:t>
            </a:r>
            <a:endParaRPr sz="4000" dirty="0"/>
          </a:p>
        </p:txBody>
      </p:sp>
      <p:sp>
        <p:nvSpPr>
          <p:cNvPr id="127" name="Google Shape;127;p19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38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628427" y="365000"/>
            <a:ext cx="7887146" cy="132605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ctr" anchorCtr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</a:pPr>
            <a:r>
              <a:rPr lang="en-US" sz="4359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Java?</a:t>
            </a:r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628427" y="1826122"/>
            <a:ext cx="7887146" cy="435099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4283" tIns="32133" rIns="64283" bIns="32133" numCol="1" anchor="t" anchorCtr="0" compatLnSpc="1">
            <a:prstTxWarp prst="textNoShape">
              <a:avLst/>
            </a:prstTxWarp>
            <a:noAutofit/>
          </a:bodyPr>
          <a:lstStyle/>
          <a:p>
            <a:pPr marL="937584" lvl="1" indent="-227699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multithreaded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meaning programs can run several tasks simultaneously, (as can </a:t>
            </a:r>
            <a:r>
              <a:rPr lang="en-US" sz="32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course), unlike older style procedural programs;</a:t>
            </a:r>
            <a:endParaRPr sz="4000" dirty="0"/>
          </a:p>
          <a:p>
            <a:pPr marL="937584" lvl="1" indent="-227699">
              <a:lnSpc>
                <a:spcPct val="90000"/>
              </a:lnSpc>
              <a:spcBef>
                <a:spcPts val="492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files (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classes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of a Java  project are independent but </a:t>
            </a:r>
            <a:r>
              <a:rPr lang="en-US" sz="3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dynamically linked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so they can use each other automatically when  required;</a:t>
            </a:r>
            <a:endParaRPr sz="4000" dirty="0"/>
          </a:p>
        </p:txBody>
      </p:sp>
      <p:sp>
        <p:nvSpPr>
          <p:cNvPr id="134" name="Google Shape;134;p20"/>
          <p:cNvSpPr txBox="1"/>
          <p:nvPr/>
        </p:nvSpPr>
        <p:spPr>
          <a:xfrm>
            <a:off x="6458397" y="6356821"/>
            <a:ext cx="2057176" cy="36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283" tIns="32133" rIns="64283" bIns="32133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700"/>
            </a:pPr>
            <a:fld id="{00000000-1234-1234-1234-123412341234}" type="slidenum">
              <a:rPr lang="en-US" sz="1195">
                <a:solidFill>
                  <a:srgbClr val="898989"/>
                </a:solidFill>
                <a:latin typeface="Gill Sans"/>
                <a:ea typeface="Gill Sans"/>
                <a:cs typeface="Gill Sans"/>
                <a:sym typeface="Gill Sans"/>
              </a:rPr>
              <a:pPr algn="r">
                <a:spcBef>
                  <a:spcPts val="0"/>
                </a:spcBef>
                <a:spcAft>
                  <a:spcPts val="0"/>
                </a:spcAft>
                <a:buClr>
                  <a:srgbClr val="898989"/>
                </a:buClr>
                <a:buSzPts val="1700"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37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803</Words>
  <Application>Microsoft Office PowerPoint</Application>
  <PresentationFormat>On-screen Show (4:3)</PresentationFormat>
  <Paragraphs>97</Paragraphs>
  <Slides>21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Gill Sans</vt:lpstr>
      <vt:lpstr>Default Design</vt:lpstr>
      <vt:lpstr>Java for Beginners</vt:lpstr>
      <vt:lpstr>Program Construction in Java</vt:lpstr>
      <vt:lpstr>Topic 4 Part 0???????</vt:lpstr>
      <vt:lpstr>What is a program?</vt:lpstr>
      <vt:lpstr>Why Java?</vt:lpstr>
      <vt:lpstr>Why Java?</vt:lpstr>
      <vt:lpstr>Why Java?</vt:lpstr>
      <vt:lpstr>Why Java?</vt:lpstr>
      <vt:lpstr>Why Java?</vt:lpstr>
      <vt:lpstr>Why Java?</vt:lpstr>
      <vt:lpstr>Pseudocode</vt:lpstr>
      <vt:lpstr>What do I need for Java?</vt:lpstr>
      <vt:lpstr>3 Laws of Java</vt:lpstr>
      <vt:lpstr>Syntax rules</vt:lpstr>
      <vt:lpstr>Java’s reserved words</vt:lpstr>
      <vt:lpstr>Java’s structure</vt:lpstr>
      <vt:lpstr>Java class example</vt:lpstr>
      <vt:lpstr>Java class example</vt:lpstr>
      <vt:lpstr>Don’t worry!</vt:lpstr>
      <vt:lpstr>Levels of coding</vt:lpstr>
      <vt:lpstr>Levels of Java coding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Myran.Teasdale@britishschool.org.cn</dc:creator>
  <cp:lastModifiedBy>Myran Teasdale</cp:lastModifiedBy>
  <cp:revision>14</cp:revision>
  <dcterms:created xsi:type="dcterms:W3CDTF">2009-01-01T16:20:39Z</dcterms:created>
  <dcterms:modified xsi:type="dcterms:W3CDTF">2021-11-29T22:33:39Z</dcterms:modified>
  <cp:contentStatus/>
</cp:coreProperties>
</file>