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71" r:id="rId4"/>
    <p:sldId id="274" r:id="rId5"/>
    <p:sldId id="290" r:id="rId6"/>
    <p:sldId id="292" r:id="rId7"/>
    <p:sldId id="294" r:id="rId8"/>
    <p:sldId id="293" r:id="rId9"/>
    <p:sldId id="295" r:id="rId10"/>
    <p:sldId id="305" r:id="rId11"/>
    <p:sldId id="296" r:id="rId12"/>
    <p:sldId id="306" r:id="rId13"/>
    <p:sldId id="297" r:id="rId14"/>
    <p:sldId id="298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F99"/>
    <a:srgbClr val="2691BF"/>
    <a:srgbClr val="26911F"/>
    <a:srgbClr val="FFCC33"/>
    <a:srgbClr val="C0E7FA"/>
    <a:srgbClr val="E878B5"/>
    <a:srgbClr val="7958A3"/>
    <a:srgbClr val="E04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51BCC-513B-4CC1-ABB5-AD1E5C37C27F}" v="1" dt="2022-10-09T20:37:3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A3B51BCC-513B-4CC1-ABB5-AD1E5C37C27F}"/>
    <pc:docChg chg="modSld modMainMaster">
      <pc:chgData name="Myran Teasdale" userId="2377585e8297f3ba" providerId="LiveId" clId="{A3B51BCC-513B-4CC1-ABB5-AD1E5C37C27F}" dt="2022-10-09T20:39:36.836" v="7" actId="20577"/>
      <pc:docMkLst>
        <pc:docMk/>
      </pc:docMkLst>
      <pc:sldChg chg="modSp mod">
        <pc:chgData name="Myran Teasdale" userId="2377585e8297f3ba" providerId="LiveId" clId="{A3B51BCC-513B-4CC1-ABB5-AD1E5C37C27F}" dt="2022-10-09T20:39:36.836" v="7" actId="20577"/>
        <pc:sldMkLst>
          <pc:docMk/>
          <pc:sldMk cId="0" sldId="259"/>
        </pc:sldMkLst>
        <pc:spChg chg="mod">
          <ac:chgData name="Myran Teasdale" userId="2377585e8297f3ba" providerId="LiveId" clId="{A3B51BCC-513B-4CC1-ABB5-AD1E5C37C27F}" dt="2022-10-09T20:39:36.836" v="7" actId="20577"/>
          <ac:spMkLst>
            <pc:docMk/>
            <pc:sldMk cId="0" sldId="259"/>
            <ac:spMk id="4" creationId="{00000000-0000-0000-0000-000000000000}"/>
          </ac:spMkLst>
        </pc:spChg>
      </pc:sldChg>
      <pc:sldMasterChg chg="addSp modSp">
        <pc:chgData name="Myran Teasdale" userId="2377585e8297f3ba" providerId="LiveId" clId="{A3B51BCC-513B-4CC1-ABB5-AD1E5C37C27F}" dt="2022-10-09T20:37:39.198" v="0"/>
        <pc:sldMasterMkLst>
          <pc:docMk/>
          <pc:sldMasterMk cId="0" sldId="2147483648"/>
        </pc:sldMasterMkLst>
        <pc:spChg chg="add mod">
          <ac:chgData name="Myran Teasdale" userId="2377585e8297f3ba" providerId="LiveId" clId="{A3B51BCC-513B-4CC1-ABB5-AD1E5C37C27F}" dt="2022-10-09T20:37:39.198" v="0"/>
          <ac:spMkLst>
            <pc:docMk/>
            <pc:sldMasterMk cId="0" sldId="2147483648"/>
            <ac:spMk id="5" creationId="{5FE21C43-AD67-11E3-DA3A-CD40482005A7}"/>
          </ac:spMkLst>
        </pc:spChg>
        <pc:spChg chg="add mod">
          <ac:chgData name="Myran Teasdale" userId="2377585e8297f3ba" providerId="LiveId" clId="{A3B51BCC-513B-4CC1-ABB5-AD1E5C37C27F}" dt="2022-10-09T20:37:39.198" v="0"/>
          <ac:spMkLst>
            <pc:docMk/>
            <pc:sldMasterMk cId="0" sldId="2147483648"/>
            <ac:spMk id="6" creationId="{53D38908-CDE5-B700-C580-F8A3C7803CCD}"/>
          </ac:spMkLst>
        </pc:spChg>
        <pc:spChg chg="add mod">
          <ac:chgData name="Myran Teasdale" userId="2377585e8297f3ba" providerId="LiveId" clId="{A3B51BCC-513B-4CC1-ABB5-AD1E5C37C27F}" dt="2022-10-09T20:37:39.198" v="0"/>
          <ac:spMkLst>
            <pc:docMk/>
            <pc:sldMasterMk cId="0" sldId="2147483648"/>
            <ac:spMk id="7" creationId="{2B60CDEE-C954-F2FB-1CB5-4269699D570E}"/>
          </ac:spMkLst>
        </pc:spChg>
      </pc:sldMasterChg>
    </pc:docChg>
  </pc:docChgLst>
  <pc:docChgLst>
    <pc:chgData userId="2377585e8297f3ba" providerId="LiveId" clId="{8A2C80FC-CEBB-44B7-828B-3A99E602307D}"/>
    <pc:docChg chg="modSld">
      <pc:chgData name="" userId="2377585e8297f3ba" providerId="LiveId" clId="{8A2C80FC-CEBB-44B7-828B-3A99E602307D}" dt="2020-10-22T00:42:31.917" v="45" actId="403"/>
      <pc:docMkLst>
        <pc:docMk/>
      </pc:docMkLst>
      <pc:sldChg chg="modSp">
        <pc:chgData name="" userId="2377585e8297f3ba" providerId="LiveId" clId="{8A2C80FC-CEBB-44B7-828B-3A99E602307D}" dt="2020-10-22T00:42:31.917" v="45" actId="403"/>
        <pc:sldMkLst>
          <pc:docMk/>
          <pc:sldMk cId="0" sldId="259"/>
        </pc:sldMkLst>
        <pc:spChg chg="mod">
          <ac:chgData name="" userId="2377585e8297f3ba" providerId="LiveId" clId="{8A2C80FC-CEBB-44B7-828B-3A99E602307D}" dt="2020-10-22T00:42:31.917" v="45" actId="403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8A2C80FC-CEBB-44B7-828B-3A99E602307D}" dt="2020-10-22T00:42:28.655" v="43" actId="404"/>
          <ac:spMkLst>
            <pc:docMk/>
            <pc:sldMk cId="0" sldId="259"/>
            <ac:spMk id="409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7ABDA-CD7C-4A0C-87B9-76279587C841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</dgm:pt>
    <dgm:pt modelId="{D3BF7314-F7DF-40E1-B11A-ED5C0F368A71}">
      <dgm:prSet phldrT="[Text]"/>
      <dgm:spPr/>
      <dgm:t>
        <a:bodyPr/>
        <a:lstStyle/>
        <a:p>
          <a:r>
            <a:rPr lang="en-GB" dirty="0"/>
            <a:t>import</a:t>
          </a:r>
        </a:p>
      </dgm:t>
    </dgm:pt>
    <dgm:pt modelId="{05E440D3-D54E-465B-822B-58359F1F3EF9}" type="parTrans" cxnId="{8A0DF948-5F68-44BD-BD58-368AEAE9F3A8}">
      <dgm:prSet/>
      <dgm:spPr/>
      <dgm:t>
        <a:bodyPr/>
        <a:lstStyle/>
        <a:p>
          <a:endParaRPr lang="en-GB"/>
        </a:p>
      </dgm:t>
    </dgm:pt>
    <dgm:pt modelId="{024C1D19-B1FA-4F18-8E34-F22A9D0A9B55}" type="sibTrans" cxnId="{8A0DF948-5F68-44BD-BD58-368AEAE9F3A8}">
      <dgm:prSet/>
      <dgm:spPr/>
      <dgm:t>
        <a:bodyPr/>
        <a:lstStyle/>
        <a:p>
          <a:endParaRPr lang="en-GB"/>
        </a:p>
      </dgm:t>
    </dgm:pt>
    <dgm:pt modelId="{FC13CE4A-E79C-40C1-BAB3-853871CEFD50}">
      <dgm:prSet phldrT="[Text]"/>
      <dgm:spPr/>
      <dgm:t>
        <a:bodyPr/>
        <a:lstStyle/>
        <a:p>
          <a:r>
            <a:rPr lang="en-GB" dirty="0"/>
            <a:t>Scanner</a:t>
          </a:r>
        </a:p>
      </dgm:t>
    </dgm:pt>
    <dgm:pt modelId="{76F1C1E6-DDA8-41B0-BFA1-3950E59E3F5E}" type="parTrans" cxnId="{80683928-8E87-43BC-9E41-009F3DBE48BF}">
      <dgm:prSet/>
      <dgm:spPr/>
      <dgm:t>
        <a:bodyPr/>
        <a:lstStyle/>
        <a:p>
          <a:endParaRPr lang="en-GB"/>
        </a:p>
      </dgm:t>
    </dgm:pt>
    <dgm:pt modelId="{DC612DA6-1019-458B-A6D0-079A98D88737}" type="sibTrans" cxnId="{80683928-8E87-43BC-9E41-009F3DBE48BF}">
      <dgm:prSet/>
      <dgm:spPr/>
      <dgm:t>
        <a:bodyPr/>
        <a:lstStyle/>
        <a:p>
          <a:endParaRPr lang="en-GB"/>
        </a:p>
      </dgm:t>
    </dgm:pt>
    <dgm:pt modelId="{BE1D733A-9624-4AD0-9A1E-9310B173E67F}">
      <dgm:prSet phldrT="[Text]"/>
      <dgm:spPr/>
      <dgm:t>
        <a:bodyPr/>
        <a:lstStyle/>
        <a:p>
          <a:r>
            <a:rPr lang="en-GB" dirty="0"/>
            <a:t>(String) variable</a:t>
          </a:r>
        </a:p>
      </dgm:t>
    </dgm:pt>
    <dgm:pt modelId="{B709FF32-6995-4D01-80F6-DC6D23982415}" type="parTrans" cxnId="{C1FED347-F6B7-4B82-8C05-FE0040DED167}">
      <dgm:prSet/>
      <dgm:spPr/>
      <dgm:t>
        <a:bodyPr/>
        <a:lstStyle/>
        <a:p>
          <a:endParaRPr lang="en-GB"/>
        </a:p>
      </dgm:t>
    </dgm:pt>
    <dgm:pt modelId="{E8F77D61-A42F-4AE2-9201-880A7DDAA13B}" type="sibTrans" cxnId="{C1FED347-F6B7-4B82-8C05-FE0040DED167}">
      <dgm:prSet/>
      <dgm:spPr/>
      <dgm:t>
        <a:bodyPr/>
        <a:lstStyle/>
        <a:p>
          <a:endParaRPr lang="en-GB"/>
        </a:p>
      </dgm:t>
    </dgm:pt>
    <dgm:pt modelId="{F9BB6F39-F182-43C2-B4A0-2E5F31A8E2B3}">
      <dgm:prSet phldrT="[Text]"/>
      <dgm:spPr/>
      <dgm:t>
        <a:bodyPr/>
        <a:lstStyle/>
        <a:p>
          <a:r>
            <a:rPr lang="en-GB" dirty="0" err="1"/>
            <a:t>readLine</a:t>
          </a:r>
          <a:r>
            <a:rPr lang="en-GB" dirty="0"/>
            <a:t>()</a:t>
          </a:r>
        </a:p>
      </dgm:t>
    </dgm:pt>
    <dgm:pt modelId="{04EBA7B0-73B0-4F32-B215-B0723C313361}" type="parTrans" cxnId="{E20D1B3E-C6D2-4A07-87A3-D0579FAA323B}">
      <dgm:prSet/>
      <dgm:spPr/>
      <dgm:t>
        <a:bodyPr/>
        <a:lstStyle/>
        <a:p>
          <a:endParaRPr lang="en-GB"/>
        </a:p>
      </dgm:t>
    </dgm:pt>
    <dgm:pt modelId="{943AAB6C-0A6D-4608-8FDD-EBE05B040D57}" type="sibTrans" cxnId="{E20D1B3E-C6D2-4A07-87A3-D0579FAA323B}">
      <dgm:prSet/>
      <dgm:spPr/>
      <dgm:t>
        <a:bodyPr/>
        <a:lstStyle/>
        <a:p>
          <a:endParaRPr lang="en-GB"/>
        </a:p>
      </dgm:t>
    </dgm:pt>
    <dgm:pt modelId="{B8B5F5D0-B6DD-4756-AA3B-1F144752B381}" type="pres">
      <dgm:prSet presAssocID="{B197ABDA-CD7C-4A0C-87B9-76279587C841}" presName="Name0" presStyleCnt="0">
        <dgm:presLayoutVars>
          <dgm:dir/>
          <dgm:animLvl val="lvl"/>
          <dgm:resizeHandles val="exact"/>
        </dgm:presLayoutVars>
      </dgm:prSet>
      <dgm:spPr/>
    </dgm:pt>
    <dgm:pt modelId="{D76DAB09-CA63-4128-A52F-DDBEF9BBBB78}" type="pres">
      <dgm:prSet presAssocID="{D3BF7314-F7DF-40E1-B11A-ED5C0F368A7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0621FA-82E2-4C30-9E01-6EFCC82E10FE}" type="pres">
      <dgm:prSet presAssocID="{024C1D19-B1FA-4F18-8E34-F22A9D0A9B55}" presName="parTxOnlySpace" presStyleCnt="0"/>
      <dgm:spPr/>
    </dgm:pt>
    <dgm:pt modelId="{A513CCDC-F510-47E0-8A1F-AAB04C2738F6}" type="pres">
      <dgm:prSet presAssocID="{FC13CE4A-E79C-40C1-BAB3-853871CEFD5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BB386B-022F-4E6B-A7AF-AC465F8638FF}" type="pres">
      <dgm:prSet presAssocID="{DC612DA6-1019-458B-A6D0-079A98D88737}" presName="parTxOnlySpace" presStyleCnt="0"/>
      <dgm:spPr/>
    </dgm:pt>
    <dgm:pt modelId="{72959681-09B6-44ED-AD00-B42228841B7F}" type="pres">
      <dgm:prSet presAssocID="{BE1D733A-9624-4AD0-9A1E-9310B173E67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2B846D-09F6-48EB-BEC9-5FFFE3158759}" type="pres">
      <dgm:prSet presAssocID="{E8F77D61-A42F-4AE2-9201-880A7DDAA13B}" presName="parTxOnlySpace" presStyleCnt="0"/>
      <dgm:spPr/>
    </dgm:pt>
    <dgm:pt modelId="{E68860F7-074D-4238-89E1-9F1BF03DE5CD}" type="pres">
      <dgm:prSet presAssocID="{F9BB6F39-F182-43C2-B4A0-2E5F31A8E2B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683928-8E87-43BC-9E41-009F3DBE48BF}" srcId="{B197ABDA-CD7C-4A0C-87B9-76279587C841}" destId="{FC13CE4A-E79C-40C1-BAB3-853871CEFD50}" srcOrd="1" destOrd="0" parTransId="{76F1C1E6-DDA8-41B0-BFA1-3950E59E3F5E}" sibTransId="{DC612DA6-1019-458B-A6D0-079A98D88737}"/>
    <dgm:cxn modelId="{E20D1B3E-C6D2-4A07-87A3-D0579FAA323B}" srcId="{B197ABDA-CD7C-4A0C-87B9-76279587C841}" destId="{F9BB6F39-F182-43C2-B4A0-2E5F31A8E2B3}" srcOrd="3" destOrd="0" parTransId="{04EBA7B0-73B0-4F32-B215-B0723C313361}" sibTransId="{943AAB6C-0A6D-4608-8FDD-EBE05B040D57}"/>
    <dgm:cxn modelId="{C1FED347-F6B7-4B82-8C05-FE0040DED167}" srcId="{B197ABDA-CD7C-4A0C-87B9-76279587C841}" destId="{BE1D733A-9624-4AD0-9A1E-9310B173E67F}" srcOrd="2" destOrd="0" parTransId="{B709FF32-6995-4D01-80F6-DC6D23982415}" sibTransId="{E8F77D61-A42F-4AE2-9201-880A7DDAA13B}"/>
    <dgm:cxn modelId="{8A0DF948-5F68-44BD-BD58-368AEAE9F3A8}" srcId="{B197ABDA-CD7C-4A0C-87B9-76279587C841}" destId="{D3BF7314-F7DF-40E1-B11A-ED5C0F368A71}" srcOrd="0" destOrd="0" parTransId="{05E440D3-D54E-465B-822B-58359F1F3EF9}" sibTransId="{024C1D19-B1FA-4F18-8E34-F22A9D0A9B55}"/>
    <dgm:cxn modelId="{413F2569-DF4C-4DBA-A80B-075792E48A4E}" type="presOf" srcId="{B197ABDA-CD7C-4A0C-87B9-76279587C841}" destId="{B8B5F5D0-B6DD-4756-AA3B-1F144752B381}" srcOrd="0" destOrd="0" presId="urn:microsoft.com/office/officeart/2005/8/layout/chevron1"/>
    <dgm:cxn modelId="{EA04B282-92BC-4740-ACAB-E5B418E3E471}" type="presOf" srcId="{FC13CE4A-E79C-40C1-BAB3-853871CEFD50}" destId="{A513CCDC-F510-47E0-8A1F-AAB04C2738F6}" srcOrd="0" destOrd="0" presId="urn:microsoft.com/office/officeart/2005/8/layout/chevron1"/>
    <dgm:cxn modelId="{5B114A9B-1A7F-41B5-AE5C-BAC179D59D81}" type="presOf" srcId="{BE1D733A-9624-4AD0-9A1E-9310B173E67F}" destId="{72959681-09B6-44ED-AD00-B42228841B7F}" srcOrd="0" destOrd="0" presId="urn:microsoft.com/office/officeart/2005/8/layout/chevron1"/>
    <dgm:cxn modelId="{10CDBBD9-0E29-49F4-928F-4EA9FA384A4B}" type="presOf" srcId="{D3BF7314-F7DF-40E1-B11A-ED5C0F368A71}" destId="{D76DAB09-CA63-4128-A52F-DDBEF9BBBB78}" srcOrd="0" destOrd="0" presId="urn:microsoft.com/office/officeart/2005/8/layout/chevron1"/>
    <dgm:cxn modelId="{0D1686F9-3CB9-444C-ABB0-EBAB195963CB}" type="presOf" srcId="{F9BB6F39-F182-43C2-B4A0-2E5F31A8E2B3}" destId="{E68860F7-074D-4238-89E1-9F1BF03DE5CD}" srcOrd="0" destOrd="0" presId="urn:microsoft.com/office/officeart/2005/8/layout/chevron1"/>
    <dgm:cxn modelId="{B2D1E726-5B88-4425-9BB1-3939FE1883A0}" type="presParOf" srcId="{B8B5F5D0-B6DD-4756-AA3B-1F144752B381}" destId="{D76DAB09-CA63-4128-A52F-DDBEF9BBBB78}" srcOrd="0" destOrd="0" presId="urn:microsoft.com/office/officeart/2005/8/layout/chevron1"/>
    <dgm:cxn modelId="{635AF670-F51D-4CDE-9B0E-6A689B90DB54}" type="presParOf" srcId="{B8B5F5D0-B6DD-4756-AA3B-1F144752B381}" destId="{050621FA-82E2-4C30-9E01-6EFCC82E10FE}" srcOrd="1" destOrd="0" presId="urn:microsoft.com/office/officeart/2005/8/layout/chevron1"/>
    <dgm:cxn modelId="{FFD56141-C6F1-4D58-8017-1EB8842F1A0D}" type="presParOf" srcId="{B8B5F5D0-B6DD-4756-AA3B-1F144752B381}" destId="{A513CCDC-F510-47E0-8A1F-AAB04C2738F6}" srcOrd="2" destOrd="0" presId="urn:microsoft.com/office/officeart/2005/8/layout/chevron1"/>
    <dgm:cxn modelId="{0DB9DBC2-AFBE-4A5C-AFD6-35FF569F5681}" type="presParOf" srcId="{B8B5F5D0-B6DD-4756-AA3B-1F144752B381}" destId="{7EBB386B-022F-4E6B-A7AF-AC465F8638FF}" srcOrd="3" destOrd="0" presId="urn:microsoft.com/office/officeart/2005/8/layout/chevron1"/>
    <dgm:cxn modelId="{6381779A-F219-4CFA-9184-9E03D411ABD8}" type="presParOf" srcId="{B8B5F5D0-B6DD-4756-AA3B-1F144752B381}" destId="{72959681-09B6-44ED-AD00-B42228841B7F}" srcOrd="4" destOrd="0" presId="urn:microsoft.com/office/officeart/2005/8/layout/chevron1"/>
    <dgm:cxn modelId="{D0198609-0D52-4B7B-9D8B-22DA43B24FEF}" type="presParOf" srcId="{B8B5F5D0-B6DD-4756-AA3B-1F144752B381}" destId="{702B846D-09F6-48EB-BEC9-5FFFE3158759}" srcOrd="5" destOrd="0" presId="urn:microsoft.com/office/officeart/2005/8/layout/chevron1"/>
    <dgm:cxn modelId="{39731BED-8BA7-43AA-859F-D693F9F781F2}" type="presParOf" srcId="{B8B5F5D0-B6DD-4756-AA3B-1F144752B381}" destId="{E68860F7-074D-4238-89E1-9F1BF03DE5C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DAB09-CA63-4128-A52F-DDBEF9BBBB78}">
      <dsp:nvSpPr>
        <dsp:cNvPr id="0" name=""/>
        <dsp:cNvSpPr/>
      </dsp:nvSpPr>
      <dsp:spPr>
        <a:xfrm>
          <a:off x="2827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import</a:t>
          </a:r>
        </a:p>
      </dsp:txBody>
      <dsp:txXfrm>
        <a:off x="332035" y="265417"/>
        <a:ext cx="987624" cy="658415"/>
      </dsp:txXfrm>
    </dsp:sp>
    <dsp:sp modelId="{A513CCDC-F510-47E0-8A1F-AAB04C2738F6}">
      <dsp:nvSpPr>
        <dsp:cNvPr id="0" name=""/>
        <dsp:cNvSpPr/>
      </dsp:nvSpPr>
      <dsp:spPr>
        <a:xfrm>
          <a:off x="1484262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3960780"/>
                <a:satOff val="-22271"/>
                <a:lumOff val="18366"/>
                <a:alphaOff val="0"/>
                <a:tint val="50000"/>
                <a:satMod val="300000"/>
              </a:schemeClr>
            </a:gs>
            <a:gs pos="35000">
              <a:schemeClr val="accent2">
                <a:hueOff val="-3960780"/>
                <a:satOff val="-22271"/>
                <a:lumOff val="18366"/>
                <a:alphaOff val="0"/>
                <a:tint val="37000"/>
                <a:satMod val="300000"/>
              </a:schemeClr>
            </a:gs>
            <a:gs pos="100000">
              <a:schemeClr val="accent2">
                <a:hueOff val="-3960780"/>
                <a:satOff val="-22271"/>
                <a:lumOff val="1836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Scanner</a:t>
          </a:r>
        </a:p>
      </dsp:txBody>
      <dsp:txXfrm>
        <a:off x="1813470" y="265417"/>
        <a:ext cx="987624" cy="658415"/>
      </dsp:txXfrm>
    </dsp:sp>
    <dsp:sp modelId="{72959681-09B6-44ED-AD00-B42228841B7F}">
      <dsp:nvSpPr>
        <dsp:cNvPr id="0" name=""/>
        <dsp:cNvSpPr/>
      </dsp:nvSpPr>
      <dsp:spPr>
        <a:xfrm>
          <a:off x="2965698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7921560"/>
                <a:satOff val="-44543"/>
                <a:lumOff val="36732"/>
                <a:alphaOff val="0"/>
                <a:tint val="50000"/>
                <a:satMod val="300000"/>
              </a:schemeClr>
            </a:gs>
            <a:gs pos="35000">
              <a:schemeClr val="accent2">
                <a:hueOff val="-7921560"/>
                <a:satOff val="-44543"/>
                <a:lumOff val="36732"/>
                <a:alphaOff val="0"/>
                <a:tint val="37000"/>
                <a:satMod val="300000"/>
              </a:schemeClr>
            </a:gs>
            <a:gs pos="100000">
              <a:schemeClr val="accent2">
                <a:hueOff val="-7921560"/>
                <a:satOff val="-44543"/>
                <a:lumOff val="3673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(String) variable</a:t>
          </a:r>
        </a:p>
      </dsp:txBody>
      <dsp:txXfrm>
        <a:off x="3294906" y="265417"/>
        <a:ext cx="987624" cy="658415"/>
      </dsp:txXfrm>
    </dsp:sp>
    <dsp:sp modelId="{E68860F7-074D-4238-89E1-9F1BF03DE5CD}">
      <dsp:nvSpPr>
        <dsp:cNvPr id="0" name=""/>
        <dsp:cNvSpPr/>
      </dsp:nvSpPr>
      <dsp:spPr>
        <a:xfrm>
          <a:off x="4447133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11882339"/>
                <a:satOff val="-66814"/>
                <a:lumOff val="55098"/>
                <a:alphaOff val="0"/>
                <a:tint val="50000"/>
                <a:satMod val="300000"/>
              </a:schemeClr>
            </a:gs>
            <a:gs pos="35000">
              <a:schemeClr val="accent2">
                <a:hueOff val="-11882339"/>
                <a:satOff val="-66814"/>
                <a:lumOff val="55098"/>
                <a:alphaOff val="0"/>
                <a:tint val="37000"/>
                <a:satMod val="300000"/>
              </a:schemeClr>
            </a:gs>
            <a:gs pos="100000">
              <a:schemeClr val="accent2">
                <a:hueOff val="-11882339"/>
                <a:satOff val="-66814"/>
                <a:lumOff val="5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readLine</a:t>
          </a:r>
          <a:r>
            <a:rPr lang="en-GB" sz="1500" kern="1200" dirty="0"/>
            <a:t>()</a:t>
          </a:r>
        </a:p>
      </dsp:txBody>
      <dsp:txXfrm>
        <a:off x="4776341" y="265417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21C43-AD67-11E3-DA3A-CD40482005A7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38908-CDE5-B700-C580-F8A3C7803CCD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0CDEE-C954-F2FB-1CB5-4269699D570E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z="1600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chemeClr val="bg1"/>
                </a:solidFill>
              </a:rPr>
              <a:t>Level 2</a:t>
            </a:r>
          </a:p>
          <a:p>
            <a:pPr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18"/>
            <a:ext cx="7229475" cy="748146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C00000"/>
                </a:solidFill>
              </a:rPr>
              <a:t>Converting String to 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4"/>
            <a:ext cx="8686800" cy="511622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convert String to int, we use a </a:t>
            </a:r>
            <a:br>
              <a:rPr lang="en-GB" dirty="0"/>
            </a:br>
            <a:r>
              <a:rPr lang="en-GB" dirty="0"/>
              <a:t>function called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en-GB" dirty="0"/>
              <a:t>;</a:t>
            </a:r>
            <a:endParaRPr lang="en-GB" u="sng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u="sng" dirty="0"/>
              <a:t>Example:</a:t>
            </a:r>
            <a:endParaRPr lang="en-GB" dirty="0"/>
          </a:p>
          <a:p>
            <a:pPr marL="0" indent="0">
              <a:buNone/>
            </a:pPr>
            <a:r>
              <a:rPr lang="en-GB" sz="2800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tring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kb.next</a:t>
            </a:r>
            <a:r>
              <a:rPr lang="en-GB" sz="2800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800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nteger.parse</a:t>
            </a:r>
            <a:r>
              <a:rPr lang="en-GB" sz="2800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66" y="4965707"/>
            <a:ext cx="143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“123”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3367" y="5494712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endParaRPr lang="en-GB" sz="2800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4205" y="4850740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/>
          <p:cNvSpPr/>
          <p:nvPr/>
        </p:nvSpPr>
        <p:spPr bwMode="auto">
          <a:xfrm>
            <a:off x="1030401" y="4427661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0298" y="5480132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GB" sz="2800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72684" y="4856525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urved Down Arrow 10"/>
          <p:cNvSpPr/>
          <p:nvPr/>
        </p:nvSpPr>
        <p:spPr bwMode="auto">
          <a:xfrm>
            <a:off x="2763666" y="4427661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7443" y="4963242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baseline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59533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90" r="100000">
                        <a14:foregroundMark x1="1475" y1="5521" x2="1475" y2="5521"/>
                        <a14:foregroundMark x1="77139" y1="83436" x2="99263" y2="83436"/>
                        <a14:backgroundMark x1="87316" y1="15337" x2="87316" y2="15337"/>
                        <a14:backgroundMark x1="93510" y1="42945" x2="93510" y2="42945"/>
                        <a14:backgroundMark x1="72566" y1="7975" x2="89823" y2="50307"/>
                        <a14:backgroundMark x1="84513" y1="43865" x2="82743" y2="77301"/>
                        <a14:backgroundMark x1="96313" y1="88957" x2="39528" y2="93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" y="429491"/>
            <a:ext cx="9140959" cy="4395211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4861156"/>
            <a:ext cx="3743918" cy="1705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>
            <a:off x="409433" y="4820141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0908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18"/>
            <a:ext cx="7229475" cy="748146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C00000"/>
                </a:solidFill>
              </a:rPr>
              <a:t>Converting String to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4"/>
            <a:ext cx="8686800" cy="511622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convert String to double, we use a </a:t>
            </a:r>
            <a:br>
              <a:rPr lang="en-GB" dirty="0"/>
            </a:br>
            <a:r>
              <a:rPr lang="en-GB" dirty="0"/>
              <a:t>function called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en-GB" dirty="0"/>
              <a:t>;</a:t>
            </a:r>
            <a:endParaRPr lang="en-GB" u="sng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u="sng" dirty="0"/>
              <a:t>Example:</a:t>
            </a:r>
            <a:endParaRPr lang="en-GB" dirty="0"/>
          </a:p>
          <a:p>
            <a:pPr marL="0" indent="0">
              <a:buNone/>
            </a:pPr>
            <a:r>
              <a:rPr lang="en-GB" sz="2400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tring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kb.next</a:t>
            </a:r>
            <a:r>
              <a:rPr lang="en-GB" sz="2400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price = </a:t>
            </a:r>
            <a:r>
              <a:rPr lang="en-GB" sz="2400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11604"/>
            <a:ext cx="163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“2.95”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821" y="5540609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snumber</a:t>
            </a:r>
            <a:endParaRPr lang="en-GB" sz="2800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97659" y="4896637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/>
          <p:cNvSpPr/>
          <p:nvPr/>
        </p:nvSpPr>
        <p:spPr bwMode="auto">
          <a:xfrm>
            <a:off x="1653855" y="4473558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3752" y="5526029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price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296138" y="4902422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urved Down Arrow 10"/>
          <p:cNvSpPr/>
          <p:nvPr/>
        </p:nvSpPr>
        <p:spPr bwMode="auto">
          <a:xfrm>
            <a:off x="3387120" y="4473558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0897" y="5009139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baseline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2.95</a:t>
            </a:r>
          </a:p>
        </p:txBody>
      </p:sp>
    </p:spTree>
    <p:extLst>
      <p:ext uri="{BB962C8B-B14F-4D97-AF65-F5344CB8AC3E}">
        <p14:creationId xmlns:p14="http://schemas.microsoft.com/office/powerpoint/2010/main" val="187462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51" l="0" r="99851">
                        <a14:foregroundMark x1="11293" y1="4981" x2="38930" y2="3065"/>
                        <a14:foregroundMark x1="18276" y1="22222" x2="82764" y2="90421"/>
                        <a14:foregroundMark x1="84250" y1="11877" x2="14710" y2="86207"/>
                        <a14:foregroundMark x1="5052" y1="12261" x2="58990" y2="11877"/>
                        <a14:foregroundMark x1="99406" y1="78161" x2="20059" y2="79310"/>
                        <a14:foregroundMark x1="78009" y1="45977" x2="74443" y2="57854"/>
                        <a14:foregroundMark x1="86478" y1="69349" x2="86627" y2="74713"/>
                        <a14:foregroundMark x1="98663" y1="78544" x2="99851" y2="82375"/>
                        <a14:backgroundMark x1="86330" y1="6130" x2="94799" y2="54789"/>
                        <a14:backgroundMark x1="85438" y1="41379" x2="94502" y2="64751"/>
                        <a14:backgroundMark x1="93165" y1="91954" x2="62110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194"/>
            <a:ext cx="8998758" cy="3489860"/>
          </a:xfrm>
        </p:spPr>
      </p:pic>
      <p:sp>
        <p:nvSpPr>
          <p:cNvPr id="5" name="Right Arrow 4"/>
          <p:cNvSpPr/>
          <p:nvPr/>
        </p:nvSpPr>
        <p:spPr bwMode="auto">
          <a:xfrm>
            <a:off x="409433" y="4720428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83" y="4820141"/>
            <a:ext cx="3801723" cy="1633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41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567354"/>
              </p:ext>
            </p:extLst>
          </p:nvPr>
        </p:nvGraphicFramePr>
        <p:xfrm>
          <a:off x="332508" y="1766455"/>
          <a:ext cx="8520547" cy="407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2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Operator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Function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Example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Result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i = 10 + 2;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j = i –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k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j / 3;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product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i * j;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Add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Subtract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Modulus</a:t>
                      </a:r>
                      <a:r>
                        <a:rPr lang="en-GB" sz="2400" baseline="0" dirty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m = 12 %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8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930707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50"/>
                </a:solidFill>
              </a:rPr>
              <a:t>Good</a:t>
            </a:r>
            <a:r>
              <a:rPr lang="en-GB" dirty="0"/>
              <a:t> </a:t>
            </a:r>
            <a:r>
              <a:rPr lang="en-GB" b="1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1281546"/>
            <a:ext cx="7596188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Don’t do calculations and output in the same line: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Work out the answer first</a:t>
            </a:r>
          </a:p>
          <a:p>
            <a:pPr marL="0" indent="0">
              <a:buNone/>
            </a:pPr>
            <a:r>
              <a:rPr lang="en-GB" sz="2400" dirty="0"/>
              <a:t>THEN </a:t>
            </a:r>
            <a:r>
              <a:rPr lang="en-GB" sz="2400" b="1" dirty="0">
                <a:solidFill>
                  <a:srgbClr val="00B050"/>
                </a:solidFill>
              </a:rPr>
              <a:t>display the answer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9" y="2852656"/>
            <a:ext cx="7484210" cy="160850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9" y="4849865"/>
            <a:ext cx="6638816" cy="1814172"/>
          </a:xfrm>
          <a:prstGeom prst="rect">
            <a:avLst/>
          </a:prstGeom>
        </p:spPr>
      </p:pic>
      <p:pic>
        <p:nvPicPr>
          <p:cNvPr id="1026" name="Picture 2" descr="http://i.istockimg.com/file_thumbview_approve/10343135/6/stock-illustration-10343135-light-bulb-icon-set-no-idea-bad-and-good-idea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6502" r="70591" b="65768"/>
          <a:stretch/>
        </p:blipFill>
        <p:spPr bwMode="auto">
          <a:xfrm>
            <a:off x="6540486" y="2493818"/>
            <a:ext cx="128235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.istockimg.com/file_thumbview_approve/10343135/6/stock-illustration-10343135-light-bulb-icon-set-no-idea-bad-and-good-idea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5" t="6502" r="6665" b="65768"/>
          <a:stretch/>
        </p:blipFill>
        <p:spPr bwMode="auto">
          <a:xfrm>
            <a:off x="6747192" y="4780592"/>
            <a:ext cx="1122218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95870" y="4611587"/>
            <a:ext cx="5544616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5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686675" cy="1143000"/>
          </a:xfrm>
        </p:spPr>
        <p:txBody>
          <a:bodyPr/>
          <a:lstStyle/>
          <a:p>
            <a:r>
              <a:rPr lang="en-GB" sz="4000" b="1" dirty="0"/>
              <a:t>What students struggle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 = 1;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y = 3;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3;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total = x + y;       </a:t>
            </a:r>
            <a:r>
              <a:rPr lang="en-GB" sz="2400" dirty="0">
                <a:solidFill>
                  <a:srgbClr val="0070C0"/>
                </a:solidFill>
                <a:cs typeface="Courier New" pitchFamily="49" charset="0"/>
              </a:rPr>
              <a:t>Answer: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None/>
            </a:pP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h = 4;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h++;   				</a:t>
            </a:r>
            <a:r>
              <a:rPr lang="en-GB" sz="2400" dirty="0">
                <a:solidFill>
                  <a:srgbClr val="0070C0"/>
                </a:solidFill>
                <a:cs typeface="Courier New" pitchFamily="49" charset="0"/>
              </a:rPr>
              <a:t>Answer: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0" indent="0">
              <a:buNone/>
            </a:pP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k = 7;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k + 2;   			</a:t>
            </a:r>
            <a:r>
              <a:rPr lang="en-GB" sz="2400" dirty="0">
                <a:solidFill>
                  <a:srgbClr val="0070C0"/>
                </a:solidFill>
                <a:cs typeface="Courier New" pitchFamily="49" charset="0"/>
              </a:rPr>
              <a:t>Answer: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0" indent="0">
              <a:buNone/>
            </a:pPr>
            <a:endParaRPr lang="en-GB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962400" y="3158836"/>
            <a:ext cx="997527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2438399" y="5777345"/>
            <a:ext cx="25215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0873" y="4488873"/>
            <a:ext cx="351905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664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32" y="166256"/>
            <a:ext cx="7229475" cy="88669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00FF"/>
                </a:solidFill>
              </a:rPr>
              <a:t>More about Strings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73103"/>
              </p:ext>
            </p:extLst>
          </p:nvPr>
        </p:nvGraphicFramePr>
        <p:xfrm>
          <a:off x="355835" y="1973015"/>
          <a:ext cx="707967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6000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0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1" y="1119518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3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tring device = “radio”;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1" y="3614779"/>
            <a:ext cx="788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0" dirty="0"/>
              <a:t>To get a specific character from a String, we use the </a:t>
            </a:r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) </a:t>
            </a:r>
            <a:r>
              <a:rPr lang="en-GB" sz="2400" baseline="0" dirty="0"/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81" y="4694175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letter = </a:t>
            </a:r>
            <a:r>
              <a:rPr lang="en-GB" sz="28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device.charAt</a:t>
            </a:r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869" y="5828004"/>
            <a:ext cx="177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“radio”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9382" y="6357009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70220" y="5713037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urved Down Arrow 10"/>
          <p:cNvSpPr/>
          <p:nvPr/>
        </p:nvSpPr>
        <p:spPr bwMode="auto">
          <a:xfrm>
            <a:off x="1326416" y="5289958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6313" y="6342429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letter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699" y="5718822"/>
            <a:ext cx="1398896" cy="638187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>
            <a:off x="3059681" y="5289958"/>
            <a:ext cx="1733265" cy="573206"/>
          </a:xfrm>
          <a:prstGeom prst="curvedDownArrow">
            <a:avLst>
              <a:gd name="adj1" fmla="val 38799"/>
              <a:gd name="adj2" fmla="val 57200"/>
              <a:gd name="adj3" fmla="val 369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3458" y="5825539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baseline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‘d’</a:t>
            </a:r>
          </a:p>
        </p:txBody>
      </p:sp>
    </p:spTree>
    <p:extLst>
      <p:ext uri="{BB962C8B-B14F-4D97-AF65-F5344CB8AC3E}">
        <p14:creationId xmlns:p14="http://schemas.microsoft.com/office/powerpoint/2010/main" val="7915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77657"/>
            <a:ext cx="7229475" cy="792162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00FF"/>
                </a:solidFill>
              </a:rP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2" y="1059872"/>
            <a:ext cx="7596188" cy="101830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There are many functions we can use to </a:t>
            </a:r>
            <a:r>
              <a:rPr lang="en-GB" sz="2400" b="1" dirty="0"/>
              <a:t>manipulate Strings</a:t>
            </a:r>
            <a:r>
              <a:rPr lang="en-GB" sz="2400" dirty="0"/>
              <a:t>. They are called the ‘</a:t>
            </a:r>
            <a:r>
              <a:rPr lang="en-GB" sz="2400" b="1" dirty="0">
                <a:solidFill>
                  <a:srgbClr val="FF0000"/>
                </a:solidFill>
              </a:rPr>
              <a:t>String methods</a:t>
            </a:r>
            <a:r>
              <a:rPr lang="en-GB" sz="2400" dirty="0"/>
              <a:t>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53706"/>
              </p:ext>
            </p:extLst>
          </p:nvPr>
        </p:nvGraphicFramePr>
        <p:xfrm>
          <a:off x="124692" y="2089730"/>
          <a:ext cx="8866908" cy="4584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3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charAt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(x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char from a specified</a:t>
                      </a:r>
                      <a:r>
                        <a:rPr lang="en-GB" sz="1600" baseline="0" dirty="0"/>
                        <a:t> index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colour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“blue”;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letter = colour.charAt(0);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toUpperCase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String</a:t>
                      </a:r>
                      <a:r>
                        <a:rPr lang="en-GB" sz="1600" baseline="0" dirty="0"/>
                        <a:t> in UPPER CASE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name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“bob”;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bob = bob.toUpperCase();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toLowerCase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String</a:t>
                      </a:r>
                      <a:r>
                        <a:rPr lang="en-GB" sz="1600" baseline="0" dirty="0"/>
                        <a:t> in lower case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pet = “DOG”;</a:t>
                      </a:r>
                    </a:p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pet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pet.toLowerCase();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subString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x,y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</a:t>
                      </a:r>
                      <a:r>
                        <a:rPr lang="en-GB" sz="1600" baseline="0" dirty="0"/>
                        <a:t> String portion between two indexes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 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“I love hats”;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snip = </a:t>
                      </a:r>
                      <a:r>
                        <a:rPr lang="en-GB" sz="1800" b="1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s.substring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(2,6);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how</a:t>
                      </a:r>
                      <a:r>
                        <a:rPr lang="en-GB" sz="1600" baseline="0" dirty="0"/>
                        <a:t> many characters there are in a String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h = “radar”;</a:t>
                      </a:r>
                    </a:p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size = 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h.length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5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dirty="0"/>
              <a:t>What do you learn last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126" y="6467017"/>
            <a:ext cx="208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5" y="1625474"/>
            <a:ext cx="7473402" cy="48415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5 types</a:t>
            </a:r>
            <a:r>
              <a:rPr lang="en-GB" dirty="0"/>
              <a:t> of variables</a:t>
            </a: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solidFill>
                  <a:srgbClr val="FF0000"/>
                </a:solidFill>
                <a:latin typeface="Arial Rounded MT Bold" pitchFamily="34" charset="0"/>
              </a:rPr>
              <a:t>S</a:t>
            </a:r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6170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5" y="110865"/>
            <a:ext cx="7229475" cy="1008252"/>
          </a:xfrm>
        </p:spPr>
        <p:txBody>
          <a:bodyPr/>
          <a:lstStyle/>
          <a:p>
            <a:r>
              <a:rPr lang="en-GB" sz="3600" b="1" dirty="0"/>
              <a:t>Combining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1063"/>
            <a:ext cx="8345606" cy="376510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num1 = 5;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num2 = 10;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(num1+num2);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(num1+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+ ”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+num2);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09433" y="4653887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84391" y="4653886"/>
            <a:ext cx="3521123" cy="1869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6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+ 10</a:t>
            </a:r>
            <a:endParaRPr kumimoji="0" lang="en-GB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http://citysearchblog.yellowpages.co.za/citysearchblog/wp-content/uploads/2010/01/sosati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r="67747"/>
          <a:stretch/>
        </p:blipFill>
        <p:spPr bwMode="auto">
          <a:xfrm rot="5400000">
            <a:off x="2990943" y="-1626164"/>
            <a:ext cx="1269240" cy="64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0070C0"/>
                </a:solidFill>
              </a:rPr>
              <a:t>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From </a:t>
            </a:r>
            <a:r>
              <a:rPr lang="en-GB" sz="4000" b="1" dirty="0">
                <a:solidFill>
                  <a:srgbClr val="FF0000"/>
                </a:solidFill>
              </a:rPr>
              <a:t>keyboard</a:t>
            </a:r>
            <a:r>
              <a:rPr lang="en-GB" sz="4000" dirty="0"/>
              <a:t>?</a:t>
            </a:r>
          </a:p>
          <a:p>
            <a:r>
              <a:rPr lang="en-GB" sz="4000" dirty="0"/>
              <a:t>From </a:t>
            </a:r>
            <a:r>
              <a:rPr lang="en-GB" sz="4000" b="1" dirty="0">
                <a:solidFill>
                  <a:srgbClr val="FF0000"/>
                </a:solidFill>
              </a:rPr>
              <a:t>mouse</a:t>
            </a:r>
            <a:r>
              <a:rPr lang="en-GB" sz="4000" dirty="0"/>
              <a:t>?</a:t>
            </a:r>
          </a:p>
          <a:p>
            <a:r>
              <a:rPr lang="en-GB" sz="4000" dirty="0"/>
              <a:t>From </a:t>
            </a:r>
            <a:r>
              <a:rPr lang="en-GB" sz="4000" b="1" dirty="0">
                <a:solidFill>
                  <a:srgbClr val="FF0000"/>
                </a:solidFill>
              </a:rPr>
              <a:t>microphone</a:t>
            </a:r>
            <a:r>
              <a:rPr lang="en-GB" sz="4000" dirty="0"/>
              <a:t>?</a:t>
            </a:r>
          </a:p>
          <a:p>
            <a:r>
              <a:rPr lang="en-GB" sz="4000" dirty="0"/>
              <a:t>From </a:t>
            </a:r>
            <a:r>
              <a:rPr lang="en-GB" sz="4000" b="1" dirty="0">
                <a:solidFill>
                  <a:srgbClr val="FF0000"/>
                </a:solidFill>
              </a:rPr>
              <a:t>scanner</a:t>
            </a:r>
            <a:r>
              <a:rPr lang="en-GB" sz="4000" dirty="0"/>
              <a:t>?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i="1" dirty="0"/>
              <a:t>Links to </a:t>
            </a:r>
            <a:r>
              <a:rPr lang="en-GB" sz="4000" b="1" i="1" dirty="0"/>
              <a:t>2.1.2 (Hardware)</a:t>
            </a:r>
          </a:p>
        </p:txBody>
      </p:sp>
      <p:pic>
        <p:nvPicPr>
          <p:cNvPr id="2050" name="Picture 2" descr="http://thumbs.dreamstime.com/z/input-process-output-2679009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40" b="82066" l="1846" r="97000">
                        <a14:foregroundMark x1="49000" y1="39061" x2="49000" y2="39061"/>
                        <a14:foregroundMark x1="48000" y1="27136" x2="44077" y2="53991"/>
                        <a14:foregroundMark x1="31846" y1="40282" x2="95538" y2="73709"/>
                        <a14:foregroundMark x1="38231" y1="21690" x2="93077" y2="67136"/>
                        <a14:foregroundMark x1="16154" y1="31831" x2="89692" y2="79155"/>
                        <a14:foregroundMark x1="66615" y1="77934" x2="96000" y2="70704"/>
                        <a14:foregroundMark x1="27923" y1="51643" x2="59769" y2="28920"/>
                        <a14:foregroundMark x1="46538" y1="78498" x2="43615" y2="25258"/>
                        <a14:foregroundMark x1="73462" y1="36620" x2="30385" y2="37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 bwMode="auto">
          <a:xfrm>
            <a:off x="4350329" y="478396"/>
            <a:ext cx="3936220" cy="27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4" y="274638"/>
            <a:ext cx="7522902" cy="1143000"/>
          </a:xfrm>
        </p:spPr>
        <p:txBody>
          <a:bodyPr/>
          <a:lstStyle/>
          <a:p>
            <a:r>
              <a:rPr lang="en-GB" sz="3200" b="1" dirty="0">
                <a:solidFill>
                  <a:srgbClr val="C00000"/>
                </a:solidFill>
              </a:rPr>
              <a:t>Four and ½  steps to 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Import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java.util.*</a:t>
            </a:r>
            <a:r>
              <a:rPr lang="en-GB" sz="2800" dirty="0"/>
              <a:t> BEFORE main()</a:t>
            </a:r>
          </a:p>
          <a:p>
            <a:r>
              <a:rPr lang="en-GB" sz="2800" dirty="0"/>
              <a:t>Declare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</a:p>
          <a:p>
            <a:r>
              <a:rPr lang="en-GB" sz="2800" dirty="0"/>
              <a:t>Declare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sz="2800" dirty="0"/>
              <a:t> variable to catch input</a:t>
            </a:r>
          </a:p>
          <a:p>
            <a:r>
              <a:rPr lang="en-GB" sz="2800" dirty="0"/>
              <a:t>Use the Scanner to assign input from keyboard to variable</a:t>
            </a:r>
            <a:br>
              <a:rPr lang="en-GB" sz="2800" dirty="0"/>
            </a:br>
            <a:endParaRPr lang="en-GB" sz="2800" dirty="0"/>
          </a:p>
          <a:p>
            <a:r>
              <a:rPr lang="en-GB" sz="2400" dirty="0"/>
              <a:t>Convert to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/char/double</a:t>
            </a:r>
            <a:r>
              <a:rPr lang="en-GB" sz="2400" dirty="0"/>
              <a:t> (</a:t>
            </a:r>
            <a:r>
              <a:rPr lang="en-GB" sz="2400" i="1" dirty="0"/>
              <a:t>if necessary</a:t>
            </a:r>
            <a:r>
              <a:rPr lang="en-GB" sz="2400" dirty="0"/>
              <a:t>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5962674"/>
              </p:ext>
            </p:extLst>
          </p:nvPr>
        </p:nvGraphicFramePr>
        <p:xfrm>
          <a:off x="623248" y="5445455"/>
          <a:ext cx="6096000" cy="11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3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6" y="1674951"/>
            <a:ext cx="7933084" cy="419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79512" y="1484784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1210916" y="3212976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018155">
            <a:off x="1347258" y="4079478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6220952" y="4185084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52044" y="1988840"/>
            <a:ext cx="2383852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0866" y="3724896"/>
            <a:ext cx="5544616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2431" y="4323539"/>
            <a:ext cx="1645776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2860" y="4597716"/>
            <a:ext cx="3462994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5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C00000"/>
                </a:solidFill>
              </a:rPr>
              <a:t>Important 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Input is best received as a </a:t>
            </a:r>
            <a:r>
              <a:rPr lang="en-GB" u="sng" dirty="0"/>
              <a:t>String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We use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anything =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kb.nextLine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319" y="5221532"/>
            <a:ext cx="272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“Green cow”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47" y="6012147"/>
            <a:ext cx="247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anything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14047" y="4844955"/>
            <a:ext cx="3527947" cy="1167192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/>
          <p:cNvSpPr/>
          <p:nvPr/>
        </p:nvSpPr>
        <p:spPr bwMode="auto">
          <a:xfrm>
            <a:off x="1692322" y="4421875"/>
            <a:ext cx="2511188" cy="799657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560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675</Words>
  <Application>Microsoft Office PowerPoint</Application>
  <PresentationFormat>On-screen Show (4:3)</PresentationFormat>
  <Paragraphs>170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Rounded MT Bold</vt:lpstr>
      <vt:lpstr>Courier New</vt:lpstr>
      <vt:lpstr>Default Design</vt:lpstr>
      <vt:lpstr>Java for Beginners</vt:lpstr>
      <vt:lpstr>What do you learn last time?</vt:lpstr>
      <vt:lpstr>Levels of Java coding</vt:lpstr>
      <vt:lpstr>5 types of variables</vt:lpstr>
      <vt:lpstr>Combining values and variables</vt:lpstr>
      <vt:lpstr>Input </vt:lpstr>
      <vt:lpstr>Four and ½  steps to keyboard input</vt:lpstr>
      <vt:lpstr>Keyboard input</vt:lpstr>
      <vt:lpstr>Important notes:</vt:lpstr>
      <vt:lpstr>Converting String to int</vt:lpstr>
      <vt:lpstr>PowerPoint Presentation</vt:lpstr>
      <vt:lpstr>Converting String to double</vt:lpstr>
      <vt:lpstr>PowerPoint Presentation</vt:lpstr>
      <vt:lpstr>Calculations in Java</vt:lpstr>
      <vt:lpstr>Good practice</vt:lpstr>
      <vt:lpstr>What students struggle with</vt:lpstr>
      <vt:lpstr>More about Strings</vt:lpstr>
      <vt:lpstr>String methods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Myran.Teasdale@britishschool.org.cn</dc:creator>
  <cp:lastModifiedBy>Myran Teasdale</cp:lastModifiedBy>
  <cp:revision>31</cp:revision>
  <dcterms:created xsi:type="dcterms:W3CDTF">2009-01-01T16:20:39Z</dcterms:created>
  <dcterms:modified xsi:type="dcterms:W3CDTF">2022-10-09T20:39:44Z</dcterms:modified>
</cp:coreProperties>
</file>