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71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8" r:id="rId11"/>
    <p:sldId id="346" r:id="rId12"/>
    <p:sldId id="337" r:id="rId13"/>
    <p:sldId id="339" r:id="rId14"/>
    <p:sldId id="340" r:id="rId15"/>
    <p:sldId id="342" r:id="rId16"/>
    <p:sldId id="343" r:id="rId17"/>
    <p:sldId id="344" r:id="rId18"/>
    <p:sldId id="345" r:id="rId19"/>
    <p:sldId id="341" r:id="rId2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911F"/>
    <a:srgbClr val="0000FF"/>
    <a:srgbClr val="000000"/>
    <a:srgbClr val="7958A3"/>
    <a:srgbClr val="E878B5"/>
    <a:srgbClr val="FFFF99"/>
    <a:srgbClr val="2691BF"/>
    <a:srgbClr val="FFCC33"/>
    <a:srgbClr val="C0E7FA"/>
    <a:srgbClr val="E04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56895-9871-4E1E-B215-BAF7C691EC92}" v="1" dt="2022-10-09T20:37:20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377585e8297f3ba" providerId="LiveId" clId="{12A28CB3-9BCF-45D9-8233-2DCCE9AE241E}"/>
    <pc:docChg chg="custSel addSld modSld">
      <pc:chgData name="" userId="2377585e8297f3ba" providerId="LiveId" clId="{12A28CB3-9BCF-45D9-8233-2DCCE9AE241E}" dt="2020-11-03T06:17:30.599" v="56" actId="122"/>
      <pc:docMkLst>
        <pc:docMk/>
      </pc:docMkLst>
      <pc:sldChg chg="modSp">
        <pc:chgData name="" userId="2377585e8297f3ba" providerId="LiveId" clId="{12A28CB3-9BCF-45D9-8233-2DCCE9AE241E}" dt="2020-11-03T06:16:10.236" v="42" actId="403"/>
        <pc:sldMkLst>
          <pc:docMk/>
          <pc:sldMk cId="0" sldId="259"/>
        </pc:sldMkLst>
        <pc:spChg chg="mod">
          <ac:chgData name="" userId="2377585e8297f3ba" providerId="LiveId" clId="{12A28CB3-9BCF-45D9-8233-2DCCE9AE241E}" dt="2020-11-03T06:16:10.236" v="42" actId="403"/>
          <ac:spMkLst>
            <pc:docMk/>
            <pc:sldMk cId="0" sldId="259"/>
            <ac:spMk id="4" creationId="{00000000-0000-0000-0000-000000000000}"/>
          </ac:spMkLst>
        </pc:spChg>
        <pc:spChg chg="mod">
          <ac:chgData name="" userId="2377585e8297f3ba" providerId="LiveId" clId="{12A28CB3-9BCF-45D9-8233-2DCCE9AE241E}" dt="2020-11-03T06:16:02.310" v="11" actId="20577"/>
          <ac:spMkLst>
            <pc:docMk/>
            <pc:sldMk cId="0" sldId="259"/>
            <ac:spMk id="4099" creationId="{00000000-0000-0000-0000-000000000000}"/>
          </ac:spMkLst>
        </pc:spChg>
      </pc:sldChg>
      <pc:sldChg chg="addSp modSp">
        <pc:chgData name="" userId="2377585e8297f3ba" providerId="LiveId" clId="{12A28CB3-9BCF-45D9-8233-2DCCE9AE241E}" dt="2020-11-03T06:17:30.599" v="56" actId="122"/>
        <pc:sldMkLst>
          <pc:docMk/>
          <pc:sldMk cId="2448044708" sldId="338"/>
        </pc:sldMkLst>
        <pc:spChg chg="add mod">
          <ac:chgData name="" userId="2377585e8297f3ba" providerId="LiveId" clId="{12A28CB3-9BCF-45D9-8233-2DCCE9AE241E}" dt="2020-11-03T06:17:30.599" v="56" actId="122"/>
          <ac:spMkLst>
            <pc:docMk/>
            <pc:sldMk cId="2448044708" sldId="338"/>
            <ac:spMk id="3" creationId="{2DBA2895-E9F3-41E5-A165-187CCD9F4588}"/>
          </ac:spMkLst>
        </pc:spChg>
      </pc:sldChg>
      <pc:sldChg chg="add">
        <pc:chgData name="" userId="2377585e8297f3ba" providerId="LiveId" clId="{12A28CB3-9BCF-45D9-8233-2DCCE9AE241E}" dt="2020-11-03T06:16:57.719" v="43"/>
        <pc:sldMkLst>
          <pc:docMk/>
          <pc:sldMk cId="1029772574" sldId="346"/>
        </pc:sldMkLst>
      </pc:sldChg>
    </pc:docChg>
  </pc:docChgLst>
  <pc:docChgLst>
    <pc:chgData name="Myran Teasdale" userId="2377585e8297f3ba" providerId="LiveId" clId="{24756895-9871-4E1E-B215-BAF7C691EC92}"/>
    <pc:docChg chg="modSld modMainMaster">
      <pc:chgData name="Myran Teasdale" userId="2377585e8297f3ba" providerId="LiveId" clId="{24756895-9871-4E1E-B215-BAF7C691EC92}" dt="2022-10-09T20:39:10.115" v="1" actId="6549"/>
      <pc:docMkLst>
        <pc:docMk/>
      </pc:docMkLst>
      <pc:sldChg chg="modSp mod">
        <pc:chgData name="Myran Teasdale" userId="2377585e8297f3ba" providerId="LiveId" clId="{24756895-9871-4E1E-B215-BAF7C691EC92}" dt="2022-10-09T20:39:10.115" v="1" actId="6549"/>
        <pc:sldMkLst>
          <pc:docMk/>
          <pc:sldMk cId="0" sldId="259"/>
        </pc:sldMkLst>
        <pc:spChg chg="mod">
          <ac:chgData name="Myran Teasdale" userId="2377585e8297f3ba" providerId="LiveId" clId="{24756895-9871-4E1E-B215-BAF7C691EC92}" dt="2022-10-09T20:39:10.115" v="1" actId="6549"/>
          <ac:spMkLst>
            <pc:docMk/>
            <pc:sldMk cId="0" sldId="259"/>
            <ac:spMk id="4" creationId="{00000000-0000-0000-0000-000000000000}"/>
          </ac:spMkLst>
        </pc:spChg>
      </pc:sldChg>
      <pc:sldMasterChg chg="addSp modSp">
        <pc:chgData name="Myran Teasdale" userId="2377585e8297f3ba" providerId="LiveId" clId="{24756895-9871-4E1E-B215-BAF7C691EC92}" dt="2022-10-09T20:37:20.946" v="0"/>
        <pc:sldMasterMkLst>
          <pc:docMk/>
          <pc:sldMasterMk cId="0" sldId="2147483648"/>
        </pc:sldMasterMkLst>
        <pc:spChg chg="add mod">
          <ac:chgData name="Myran Teasdale" userId="2377585e8297f3ba" providerId="LiveId" clId="{24756895-9871-4E1E-B215-BAF7C691EC92}" dt="2022-10-09T20:37:20.946" v="0"/>
          <ac:spMkLst>
            <pc:docMk/>
            <pc:sldMasterMk cId="0" sldId="2147483648"/>
            <ac:spMk id="5" creationId="{136B68F9-DE53-7DD0-5566-61656D8F0C5B}"/>
          </ac:spMkLst>
        </pc:spChg>
        <pc:spChg chg="add mod">
          <ac:chgData name="Myran Teasdale" userId="2377585e8297f3ba" providerId="LiveId" clId="{24756895-9871-4E1E-B215-BAF7C691EC92}" dt="2022-10-09T20:37:20.946" v="0"/>
          <ac:spMkLst>
            <pc:docMk/>
            <pc:sldMasterMk cId="0" sldId="2147483648"/>
            <ac:spMk id="6" creationId="{2D6B7812-6416-968D-3D6A-9D7386B644A8}"/>
          </ac:spMkLst>
        </pc:spChg>
        <pc:spChg chg="add mod">
          <ac:chgData name="Myran Teasdale" userId="2377585e8297f3ba" providerId="LiveId" clId="{24756895-9871-4E1E-B215-BAF7C691EC92}" dt="2022-10-09T20:37:20.946" v="0"/>
          <ac:spMkLst>
            <pc:docMk/>
            <pc:sldMasterMk cId="0" sldId="2147483648"/>
            <ac:spMk id="7" creationId="{8FCE88A9-DD59-677A-1749-27F21339AADC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/>
            </a:lvl1pPr>
          </a:lstStyle>
          <a:p>
            <a:pPr>
              <a:defRPr/>
            </a:pPr>
            <a:fld id="{E75C14CD-C68A-4D4F-8148-465E3EAD88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9236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180189-1C12-4AD5-84A1-FC10BD412B5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3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-679450" y="-558800"/>
            <a:ext cx="10668000" cy="8456613"/>
            <a:chOff x="-428" y="-352"/>
            <a:chExt cx="6720" cy="5327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172" y="1104"/>
              <a:ext cx="1958" cy="1950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1760" y="314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2511" y="30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086" y="3414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413" y="328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3217" y="87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4124" y="156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3836" y="183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3356" y="1884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303" y="93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3671" y="216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3365" y="236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4116" y="222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3691" y="263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018" y="250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16" y="2326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923" y="301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635" y="327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55" y="33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470" y="3613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164" y="380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915" y="3672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90" y="4083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817" y="395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1359" y="349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2266" y="418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1978" y="445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2445" y="355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2959" y="286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3866" y="354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3578" y="381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3098" y="386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7" name="Oval 40"/>
            <p:cNvSpPr>
              <a:spLocks noChangeArrowheads="1"/>
            </p:cNvSpPr>
            <p:nvPr/>
          </p:nvSpPr>
          <p:spPr bwMode="auto">
            <a:xfrm>
              <a:off x="4045" y="2919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8" name="Oval 41"/>
            <p:cNvSpPr>
              <a:spLocks noChangeArrowheads="1"/>
            </p:cNvSpPr>
            <p:nvPr/>
          </p:nvSpPr>
          <p:spPr bwMode="auto">
            <a:xfrm>
              <a:off x="3413" y="415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9" name="Oval 42"/>
            <p:cNvSpPr>
              <a:spLocks noChangeArrowheads="1"/>
            </p:cNvSpPr>
            <p:nvPr/>
          </p:nvSpPr>
          <p:spPr bwMode="auto">
            <a:xfrm>
              <a:off x="3107" y="434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0" name="Oval 43"/>
            <p:cNvSpPr>
              <a:spLocks noChangeArrowheads="1"/>
            </p:cNvSpPr>
            <p:nvPr/>
          </p:nvSpPr>
          <p:spPr bwMode="auto">
            <a:xfrm>
              <a:off x="3858" y="420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4571" y="2062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5478" y="2748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5190" y="301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4" name="Oval 47"/>
            <p:cNvSpPr>
              <a:spLocks noChangeArrowheads="1"/>
            </p:cNvSpPr>
            <p:nvPr/>
          </p:nvSpPr>
          <p:spPr bwMode="auto">
            <a:xfrm>
              <a:off x="4710" y="3068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5" name="Oval 48"/>
            <p:cNvSpPr>
              <a:spLocks noChangeArrowheads="1"/>
            </p:cNvSpPr>
            <p:nvPr/>
          </p:nvSpPr>
          <p:spPr bwMode="auto">
            <a:xfrm>
              <a:off x="5657" y="2118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6" name="Oval 49"/>
            <p:cNvSpPr>
              <a:spLocks noChangeArrowheads="1"/>
            </p:cNvSpPr>
            <p:nvPr/>
          </p:nvSpPr>
          <p:spPr bwMode="auto">
            <a:xfrm>
              <a:off x="5025" y="33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7" name="Oval 50"/>
            <p:cNvSpPr>
              <a:spLocks noChangeArrowheads="1"/>
            </p:cNvSpPr>
            <p:nvPr/>
          </p:nvSpPr>
          <p:spPr bwMode="auto">
            <a:xfrm>
              <a:off x="4719" y="35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5470" y="34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9" name="Oval 52"/>
            <p:cNvSpPr>
              <a:spLocks noChangeArrowheads="1"/>
            </p:cNvSpPr>
            <p:nvPr/>
          </p:nvSpPr>
          <p:spPr bwMode="auto">
            <a:xfrm>
              <a:off x="5045" y="38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5372" y="36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-174" y="-6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2" name="Oval 55"/>
            <p:cNvSpPr>
              <a:spLocks noChangeArrowheads="1"/>
            </p:cNvSpPr>
            <p:nvPr/>
          </p:nvSpPr>
          <p:spPr bwMode="auto">
            <a:xfrm>
              <a:off x="-182" y="591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-280" y="873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4" name="Oval 57"/>
            <p:cNvSpPr>
              <a:spLocks noChangeArrowheads="1"/>
            </p:cNvSpPr>
            <p:nvPr/>
          </p:nvSpPr>
          <p:spPr bwMode="auto">
            <a:xfrm>
              <a:off x="963" y="-20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5" name="Oval 58"/>
            <p:cNvSpPr>
              <a:spLocks noChangeArrowheads="1"/>
            </p:cNvSpPr>
            <p:nvPr/>
          </p:nvSpPr>
          <p:spPr bwMode="auto">
            <a:xfrm>
              <a:off x="657" y="-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6" name="Oval 59"/>
            <p:cNvSpPr>
              <a:spLocks noChangeArrowheads="1"/>
            </p:cNvSpPr>
            <p:nvPr/>
          </p:nvSpPr>
          <p:spPr bwMode="auto">
            <a:xfrm>
              <a:off x="1408" y="-14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7" name="Oval 60"/>
            <p:cNvSpPr>
              <a:spLocks noChangeArrowheads="1"/>
            </p:cNvSpPr>
            <p:nvPr/>
          </p:nvSpPr>
          <p:spPr bwMode="auto">
            <a:xfrm>
              <a:off x="983" y="26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8" name="Oval 61"/>
            <p:cNvSpPr>
              <a:spLocks noChangeArrowheads="1"/>
            </p:cNvSpPr>
            <p:nvPr/>
          </p:nvSpPr>
          <p:spPr bwMode="auto">
            <a:xfrm>
              <a:off x="1310" y="1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auto">
            <a:xfrm>
              <a:off x="-420" y="1840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auto">
            <a:xfrm>
              <a:off x="-241" y="1210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auto">
            <a:xfrm>
              <a:off x="-428" y="250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auto">
            <a:xfrm>
              <a:off x="266" y="451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auto">
            <a:xfrm>
              <a:off x="885" y="14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4" name="Oval 67"/>
            <p:cNvSpPr>
              <a:spLocks noChangeArrowheads="1"/>
            </p:cNvSpPr>
            <p:nvPr/>
          </p:nvSpPr>
          <p:spPr bwMode="auto">
            <a:xfrm>
              <a:off x="405" y="1457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5" name="Oval 68"/>
            <p:cNvSpPr>
              <a:spLocks noChangeArrowheads="1"/>
            </p:cNvSpPr>
            <p:nvPr/>
          </p:nvSpPr>
          <p:spPr bwMode="auto">
            <a:xfrm>
              <a:off x="1352" y="507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6" name="Oval 69"/>
            <p:cNvSpPr>
              <a:spLocks noChangeArrowheads="1"/>
            </p:cNvSpPr>
            <p:nvPr/>
          </p:nvSpPr>
          <p:spPr bwMode="auto">
            <a:xfrm>
              <a:off x="720" y="1738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7" name="Oval 70"/>
            <p:cNvSpPr>
              <a:spLocks noChangeArrowheads="1"/>
            </p:cNvSpPr>
            <p:nvPr/>
          </p:nvSpPr>
          <p:spPr bwMode="auto">
            <a:xfrm>
              <a:off x="414" y="193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8" name="Oval 71"/>
            <p:cNvSpPr>
              <a:spLocks noChangeArrowheads="1"/>
            </p:cNvSpPr>
            <p:nvPr/>
          </p:nvSpPr>
          <p:spPr bwMode="auto">
            <a:xfrm>
              <a:off x="740" y="2208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9" name="Oval 72"/>
            <p:cNvSpPr>
              <a:spLocks noChangeArrowheads="1"/>
            </p:cNvSpPr>
            <p:nvPr/>
          </p:nvSpPr>
          <p:spPr bwMode="auto">
            <a:xfrm>
              <a:off x="1863" y="-307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0" name="Oval 73"/>
            <p:cNvSpPr>
              <a:spLocks noChangeArrowheads="1"/>
            </p:cNvSpPr>
            <p:nvPr/>
          </p:nvSpPr>
          <p:spPr bwMode="auto">
            <a:xfrm>
              <a:off x="2770" y="37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1" name="Oval 74"/>
            <p:cNvSpPr>
              <a:spLocks noChangeArrowheads="1"/>
            </p:cNvSpPr>
            <p:nvPr/>
          </p:nvSpPr>
          <p:spPr bwMode="auto">
            <a:xfrm>
              <a:off x="2482" y="64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2" name="Oval 75"/>
            <p:cNvSpPr>
              <a:spLocks noChangeArrowheads="1"/>
            </p:cNvSpPr>
            <p:nvPr/>
          </p:nvSpPr>
          <p:spPr bwMode="auto">
            <a:xfrm>
              <a:off x="2002" y="69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3" name="Oval 76"/>
            <p:cNvSpPr>
              <a:spLocks noChangeArrowheads="1"/>
            </p:cNvSpPr>
            <p:nvPr/>
          </p:nvSpPr>
          <p:spPr bwMode="auto">
            <a:xfrm>
              <a:off x="2949" y="-251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4" name="Oval 77"/>
            <p:cNvSpPr>
              <a:spLocks noChangeArrowheads="1"/>
            </p:cNvSpPr>
            <p:nvPr/>
          </p:nvSpPr>
          <p:spPr bwMode="auto">
            <a:xfrm>
              <a:off x="2011" y="117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5" name="Oval 78"/>
            <p:cNvSpPr>
              <a:spLocks noChangeArrowheads="1"/>
            </p:cNvSpPr>
            <p:nvPr/>
          </p:nvSpPr>
          <p:spPr bwMode="auto">
            <a:xfrm>
              <a:off x="2762" y="103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6" name="Oval 79"/>
            <p:cNvSpPr>
              <a:spLocks noChangeArrowheads="1"/>
            </p:cNvSpPr>
            <p:nvPr/>
          </p:nvSpPr>
          <p:spPr bwMode="auto">
            <a:xfrm>
              <a:off x="4818" y="15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7" name="Oval 80"/>
            <p:cNvSpPr>
              <a:spLocks noChangeArrowheads="1"/>
            </p:cNvSpPr>
            <p:nvPr/>
          </p:nvSpPr>
          <p:spPr bwMode="auto">
            <a:xfrm>
              <a:off x="5725" y="83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8" name="Oval 81"/>
            <p:cNvSpPr>
              <a:spLocks noChangeArrowheads="1"/>
            </p:cNvSpPr>
            <p:nvPr/>
          </p:nvSpPr>
          <p:spPr bwMode="auto">
            <a:xfrm>
              <a:off x="5437" y="110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9" name="Oval 82"/>
            <p:cNvSpPr>
              <a:spLocks noChangeArrowheads="1"/>
            </p:cNvSpPr>
            <p:nvPr/>
          </p:nvSpPr>
          <p:spPr bwMode="auto">
            <a:xfrm>
              <a:off x="4957" y="115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0" name="Oval 83"/>
            <p:cNvSpPr>
              <a:spLocks noChangeArrowheads="1"/>
            </p:cNvSpPr>
            <p:nvPr/>
          </p:nvSpPr>
          <p:spPr bwMode="auto">
            <a:xfrm>
              <a:off x="5272" y="144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1" name="Oval 84"/>
            <p:cNvSpPr>
              <a:spLocks noChangeArrowheads="1"/>
            </p:cNvSpPr>
            <p:nvPr/>
          </p:nvSpPr>
          <p:spPr bwMode="auto">
            <a:xfrm>
              <a:off x="4966" y="16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2" name="Oval 85"/>
            <p:cNvSpPr>
              <a:spLocks noChangeArrowheads="1"/>
            </p:cNvSpPr>
            <p:nvPr/>
          </p:nvSpPr>
          <p:spPr bwMode="auto">
            <a:xfrm>
              <a:off x="5717" y="149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3" name="Oval 86"/>
            <p:cNvSpPr>
              <a:spLocks noChangeArrowheads="1"/>
            </p:cNvSpPr>
            <p:nvPr/>
          </p:nvSpPr>
          <p:spPr bwMode="auto">
            <a:xfrm>
              <a:off x="5292" y="1910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4" name="Oval 87"/>
            <p:cNvSpPr>
              <a:spLocks noChangeArrowheads="1"/>
            </p:cNvSpPr>
            <p:nvPr/>
          </p:nvSpPr>
          <p:spPr bwMode="auto">
            <a:xfrm>
              <a:off x="5619" y="178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5" name="Oval 88"/>
            <p:cNvSpPr>
              <a:spLocks noChangeArrowheads="1"/>
            </p:cNvSpPr>
            <p:nvPr/>
          </p:nvSpPr>
          <p:spPr bwMode="auto">
            <a:xfrm>
              <a:off x="4366" y="-35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6" name="Oval 89"/>
            <p:cNvSpPr>
              <a:spLocks noChangeArrowheads="1"/>
            </p:cNvSpPr>
            <p:nvPr/>
          </p:nvSpPr>
          <p:spPr bwMode="auto">
            <a:xfrm>
              <a:off x="4078" y="-8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7" name="Oval 90"/>
            <p:cNvSpPr>
              <a:spLocks noChangeArrowheads="1"/>
            </p:cNvSpPr>
            <p:nvPr/>
          </p:nvSpPr>
          <p:spPr bwMode="auto">
            <a:xfrm>
              <a:off x="3598" y="-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8" name="Oval 91"/>
            <p:cNvSpPr>
              <a:spLocks noChangeArrowheads="1"/>
            </p:cNvSpPr>
            <p:nvPr/>
          </p:nvSpPr>
          <p:spPr bwMode="auto">
            <a:xfrm>
              <a:off x="3913" y="2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9" name="Oval 92"/>
            <p:cNvSpPr>
              <a:spLocks noChangeArrowheads="1"/>
            </p:cNvSpPr>
            <p:nvPr/>
          </p:nvSpPr>
          <p:spPr bwMode="auto">
            <a:xfrm>
              <a:off x="3607" y="4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0" name="Oval 93"/>
            <p:cNvSpPr>
              <a:spLocks noChangeArrowheads="1"/>
            </p:cNvSpPr>
            <p:nvPr/>
          </p:nvSpPr>
          <p:spPr bwMode="auto">
            <a:xfrm>
              <a:off x="4358" y="3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1" name="Oval 94"/>
            <p:cNvSpPr>
              <a:spLocks noChangeArrowheads="1"/>
            </p:cNvSpPr>
            <p:nvPr/>
          </p:nvSpPr>
          <p:spPr bwMode="auto">
            <a:xfrm>
              <a:off x="3933" y="7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2" name="Oval 95"/>
            <p:cNvSpPr>
              <a:spLocks noChangeArrowheads="1"/>
            </p:cNvSpPr>
            <p:nvPr/>
          </p:nvSpPr>
          <p:spPr bwMode="auto">
            <a:xfrm>
              <a:off x="4260" y="5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3" name="Oval 96"/>
            <p:cNvSpPr>
              <a:spLocks noChangeArrowheads="1"/>
            </p:cNvSpPr>
            <p:nvPr/>
          </p:nvSpPr>
          <p:spPr bwMode="auto">
            <a:xfrm>
              <a:off x="4305" y="406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4" name="Oval 97"/>
            <p:cNvSpPr>
              <a:spLocks noChangeArrowheads="1"/>
            </p:cNvSpPr>
            <p:nvPr/>
          </p:nvSpPr>
          <p:spPr bwMode="auto">
            <a:xfrm>
              <a:off x="5391" y="412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5322" y="-33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6" name="Oval 99"/>
            <p:cNvSpPr>
              <a:spLocks noChangeArrowheads="1"/>
            </p:cNvSpPr>
            <p:nvPr/>
          </p:nvSpPr>
          <p:spPr bwMode="auto">
            <a:xfrm>
              <a:off x="5648" y="-56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0550" y="1763713"/>
            <a:ext cx="3087688" cy="3092450"/>
          </a:xfrm>
        </p:spPr>
        <p:txBody>
          <a:bodyPr anchorCtr="1"/>
          <a:lstStyle>
            <a:lvl1pPr>
              <a:defRPr sz="32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1700" y="4581525"/>
            <a:ext cx="1403350" cy="1435100"/>
          </a:xfrm>
        </p:spPr>
        <p:txBody>
          <a:bodyPr anchor="ctr" anchorCtr="1"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C65D9B-A390-47A6-91A1-5AE6C24892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204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B7467-4A21-44C3-BC21-6BC90CBC8F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05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4738" y="274638"/>
            <a:ext cx="18986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54513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69083-2A45-49F6-A768-9663D9B8CE1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06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7596188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A0FCC-5312-4125-B8E7-01110E6C7C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028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7211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0"/>
            <a:ext cx="3722688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FAE98-0CA8-4697-9515-06D8AF7207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610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6A5E6-3AA4-4429-B56A-BE23C96516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98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4978D-2A9A-4D2A-A2AB-346F7B85367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01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21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0"/>
            <a:ext cx="37226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FA3D8-017E-4524-977B-1DAE70E813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286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EB5E6-8616-4BD4-BE85-7FFE470337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52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4C09E-DD15-413B-BD44-3DBE5FA99B7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10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96081-41D3-4CD4-AA63-2F4FEA58AF1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151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3F23C-9323-45CE-BF68-A0C50A2B3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36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7636A-0F68-4664-8FB4-53290705130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84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val 7"/>
          <p:cNvSpPr>
            <a:spLocks noChangeArrowheads="1"/>
          </p:cNvSpPr>
          <p:nvPr userDrawn="1"/>
        </p:nvSpPr>
        <p:spPr bwMode="auto">
          <a:xfrm>
            <a:off x="8696325" y="4362450"/>
            <a:ext cx="900113" cy="900113"/>
          </a:xfrm>
          <a:prstGeom prst="ellipse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Oval 8"/>
          <p:cNvSpPr>
            <a:spLocks noChangeArrowheads="1"/>
          </p:cNvSpPr>
          <p:nvPr userDrawn="1"/>
        </p:nvSpPr>
        <p:spPr bwMode="auto">
          <a:xfrm>
            <a:off x="8239125" y="4784725"/>
            <a:ext cx="360363" cy="360363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Oval 9"/>
          <p:cNvSpPr>
            <a:spLocks noChangeArrowheads="1"/>
          </p:cNvSpPr>
          <p:nvPr userDrawn="1"/>
        </p:nvSpPr>
        <p:spPr bwMode="auto">
          <a:xfrm>
            <a:off x="8980488" y="3362325"/>
            <a:ext cx="900112" cy="900113"/>
          </a:xfrm>
          <a:prstGeom prst="ellipse">
            <a:avLst/>
          </a:prstGeom>
          <a:solidFill>
            <a:srgbClr val="E048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Oval 10"/>
          <p:cNvSpPr>
            <a:spLocks noChangeArrowheads="1"/>
          </p:cNvSpPr>
          <p:nvPr userDrawn="1"/>
        </p:nvSpPr>
        <p:spPr bwMode="auto">
          <a:xfrm>
            <a:off x="7977188" y="5316538"/>
            <a:ext cx="539750" cy="539750"/>
          </a:xfrm>
          <a:prstGeom prst="ellipse">
            <a:avLst/>
          </a:prstGeom>
          <a:solidFill>
            <a:srgbClr val="7958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0" name="Oval 11"/>
          <p:cNvSpPr>
            <a:spLocks noChangeArrowheads="1"/>
          </p:cNvSpPr>
          <p:nvPr userDrawn="1"/>
        </p:nvSpPr>
        <p:spPr bwMode="auto">
          <a:xfrm>
            <a:off x="7491413" y="5627688"/>
            <a:ext cx="360362" cy="3603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Oval 12"/>
          <p:cNvSpPr>
            <a:spLocks noChangeArrowheads="1"/>
          </p:cNvSpPr>
          <p:nvPr userDrawn="1"/>
        </p:nvSpPr>
        <p:spPr bwMode="auto">
          <a:xfrm>
            <a:off x="8683625" y="5410200"/>
            <a:ext cx="360363" cy="360363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2" name="Oval 13"/>
          <p:cNvSpPr>
            <a:spLocks noChangeArrowheads="1"/>
          </p:cNvSpPr>
          <p:nvPr userDrawn="1"/>
        </p:nvSpPr>
        <p:spPr bwMode="auto">
          <a:xfrm>
            <a:off x="8008938" y="6062663"/>
            <a:ext cx="360362" cy="360362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3" name="Oval 14"/>
          <p:cNvSpPr>
            <a:spLocks noChangeArrowheads="1"/>
          </p:cNvSpPr>
          <p:nvPr userDrawn="1"/>
        </p:nvSpPr>
        <p:spPr bwMode="auto">
          <a:xfrm>
            <a:off x="8528050" y="5857875"/>
            <a:ext cx="360363" cy="360363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4" name="Oval 15"/>
          <p:cNvSpPr>
            <a:spLocks noChangeArrowheads="1"/>
          </p:cNvSpPr>
          <p:nvPr userDrawn="1"/>
        </p:nvSpPr>
        <p:spPr bwMode="auto">
          <a:xfrm>
            <a:off x="7648575" y="242888"/>
            <a:ext cx="1439863" cy="14398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5" name="Oval 16"/>
          <p:cNvSpPr>
            <a:spLocks noChangeArrowheads="1"/>
          </p:cNvSpPr>
          <p:nvPr userDrawn="1"/>
        </p:nvSpPr>
        <p:spPr bwMode="auto">
          <a:xfrm>
            <a:off x="9088438" y="1331913"/>
            <a:ext cx="900112" cy="900112"/>
          </a:xfrm>
          <a:prstGeom prst="ellipse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6" name="Oval 17"/>
          <p:cNvSpPr>
            <a:spLocks noChangeArrowheads="1"/>
          </p:cNvSpPr>
          <p:nvPr userDrawn="1"/>
        </p:nvSpPr>
        <p:spPr bwMode="auto">
          <a:xfrm>
            <a:off x="8631238" y="1754188"/>
            <a:ext cx="360362" cy="360362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7" name="Oval 18"/>
          <p:cNvSpPr>
            <a:spLocks noChangeArrowheads="1"/>
          </p:cNvSpPr>
          <p:nvPr userDrawn="1"/>
        </p:nvSpPr>
        <p:spPr bwMode="auto">
          <a:xfrm>
            <a:off x="8369300" y="2286000"/>
            <a:ext cx="539750" cy="539750"/>
          </a:xfrm>
          <a:prstGeom prst="ellipse">
            <a:avLst/>
          </a:prstGeom>
          <a:solidFill>
            <a:srgbClr val="7958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8" name="Oval 19"/>
          <p:cNvSpPr>
            <a:spLocks noChangeArrowheads="1"/>
          </p:cNvSpPr>
          <p:nvPr userDrawn="1"/>
        </p:nvSpPr>
        <p:spPr bwMode="auto">
          <a:xfrm>
            <a:off x="9075738" y="2379663"/>
            <a:ext cx="360362" cy="360362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9" name="Oval 20"/>
          <p:cNvSpPr>
            <a:spLocks noChangeArrowheads="1"/>
          </p:cNvSpPr>
          <p:nvPr userDrawn="1"/>
        </p:nvSpPr>
        <p:spPr bwMode="auto">
          <a:xfrm>
            <a:off x="8401050" y="3032125"/>
            <a:ext cx="360363" cy="360363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0" name="Oval 21"/>
          <p:cNvSpPr>
            <a:spLocks noChangeArrowheads="1"/>
          </p:cNvSpPr>
          <p:nvPr userDrawn="1"/>
        </p:nvSpPr>
        <p:spPr bwMode="auto">
          <a:xfrm>
            <a:off x="8920163" y="2827338"/>
            <a:ext cx="360362" cy="3603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1" name="Oval 22"/>
          <p:cNvSpPr>
            <a:spLocks noChangeArrowheads="1"/>
          </p:cNvSpPr>
          <p:nvPr userDrawn="1"/>
        </p:nvSpPr>
        <p:spPr bwMode="auto">
          <a:xfrm>
            <a:off x="6834188" y="6457950"/>
            <a:ext cx="1439862" cy="1439863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2" name="Oval 23"/>
          <p:cNvSpPr>
            <a:spLocks noChangeArrowheads="1"/>
          </p:cNvSpPr>
          <p:nvPr userDrawn="1"/>
        </p:nvSpPr>
        <p:spPr bwMode="auto">
          <a:xfrm>
            <a:off x="8558213" y="6546850"/>
            <a:ext cx="900112" cy="900113"/>
          </a:xfrm>
          <a:prstGeom prst="ellipse">
            <a:avLst/>
          </a:prstGeom>
          <a:solidFill>
            <a:srgbClr val="E048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3" name="Oval 24"/>
          <p:cNvSpPr>
            <a:spLocks noChangeArrowheads="1"/>
          </p:cNvSpPr>
          <p:nvPr userDrawn="1"/>
        </p:nvSpPr>
        <p:spPr bwMode="auto">
          <a:xfrm>
            <a:off x="8966200" y="-88900"/>
            <a:ext cx="360363" cy="360363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29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5961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 smtClean="0"/>
            </a:lvl1pPr>
          </a:lstStyle>
          <a:p>
            <a:pPr>
              <a:defRPr/>
            </a:pPr>
            <a:fld id="{25F52A2F-2CC8-4527-8906-34E9932ED6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B68F9-DE53-7DD0-5566-61656D8F0C5B}"/>
              </a:ext>
            </a:extLst>
          </p:cNvPr>
          <p:cNvSpPr/>
          <p:nvPr userDrawn="1"/>
        </p:nvSpPr>
        <p:spPr bwMode="auto">
          <a:xfrm>
            <a:off x="8591550" y="-114300"/>
            <a:ext cx="781050" cy="744855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B7812-6416-968D-3D6A-9D7386B644A8}"/>
              </a:ext>
            </a:extLst>
          </p:cNvPr>
          <p:cNvSpPr/>
          <p:nvPr userDrawn="1"/>
        </p:nvSpPr>
        <p:spPr bwMode="auto">
          <a:xfrm>
            <a:off x="-180975" y="6543675"/>
            <a:ext cx="10125075" cy="5619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CE88A9-DD59-677A-1749-27F21339AADC}"/>
              </a:ext>
            </a:extLst>
          </p:cNvPr>
          <p:cNvSpPr/>
          <p:nvPr userDrawn="1"/>
        </p:nvSpPr>
        <p:spPr bwMode="auto">
          <a:xfrm>
            <a:off x="9144000" y="1258349"/>
            <a:ext cx="142613" cy="55996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3250" y="1624013"/>
            <a:ext cx="3087688" cy="3092450"/>
          </a:xfrm>
        </p:spPr>
        <p:txBody>
          <a:bodyPr/>
          <a:lstStyle/>
          <a:p>
            <a:pPr eaLnBrk="1" hangingPunct="1"/>
            <a:r>
              <a:rPr lang="en-GB" altLang="en-US" sz="4400" b="1" dirty="0">
                <a:solidFill>
                  <a:schemeClr val="bg1"/>
                </a:solidFill>
              </a:rPr>
              <a:t>Java for Beginners</a:t>
            </a:r>
            <a:endParaRPr lang="en-GB" altLang="en-US" sz="4400" b="1" i="1" dirty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b="1" dirty="0">
                <a:solidFill>
                  <a:schemeClr val="bg1"/>
                </a:solidFill>
              </a:rPr>
              <a:t>Mr. Teasdale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288645" y="3186545"/>
            <a:ext cx="1403350" cy="154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GB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3314" name="Picture 2" descr="http://d2ro3qwxdn69cl.cloudfront.net/images/articles/JavaIc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20" y="872547"/>
            <a:ext cx="1137124" cy="11171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42746" y="197686"/>
            <a:ext cx="1405720" cy="154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altLang="en-US" sz="2400" b="1" baseline="0" dirty="0">
                <a:solidFill>
                  <a:schemeClr val="bg1"/>
                </a:solidFill>
              </a:rPr>
              <a:t>Level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05" y="0"/>
            <a:ext cx="7229475" cy="1143000"/>
          </a:xfrm>
        </p:spPr>
        <p:txBody>
          <a:bodyPr/>
          <a:lstStyle/>
          <a:p>
            <a:r>
              <a:rPr lang="en-GB" sz="4000" dirty="0"/>
              <a:t>Searching an array using a </a:t>
            </a:r>
            <a:r>
              <a:rPr lang="en-GB" sz="4000" i="1" dirty="0">
                <a:solidFill>
                  <a:srgbClr val="0000FF"/>
                </a:solidFill>
              </a:rPr>
              <a:t>flag</a:t>
            </a: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5" y="1273628"/>
            <a:ext cx="8889247" cy="512717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BA2895-E9F3-41E5-A165-187CCD9F4588}"/>
              </a:ext>
            </a:extLst>
          </p:cNvPr>
          <p:cNvSpPr/>
          <p:nvPr/>
        </p:nvSpPr>
        <p:spPr bwMode="auto">
          <a:xfrm>
            <a:off x="1828800" y="2988526"/>
            <a:ext cx="3936380" cy="107051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44804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05" y="0"/>
            <a:ext cx="7229475" cy="1143000"/>
          </a:xfrm>
        </p:spPr>
        <p:txBody>
          <a:bodyPr/>
          <a:lstStyle/>
          <a:p>
            <a:r>
              <a:rPr lang="en-GB" sz="4000" dirty="0"/>
              <a:t>Searching an array using a </a:t>
            </a:r>
            <a:r>
              <a:rPr lang="en-GB" sz="4000" i="1" dirty="0">
                <a:solidFill>
                  <a:srgbClr val="0000FF"/>
                </a:solidFill>
              </a:rPr>
              <a:t>flag</a:t>
            </a: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5" y="1273628"/>
            <a:ext cx="8889247" cy="5127171"/>
          </a:xfrm>
        </p:spPr>
      </p:pic>
    </p:spTree>
    <p:extLst>
      <p:ext uri="{BB962C8B-B14F-4D97-AF65-F5344CB8AC3E}">
        <p14:creationId xmlns:p14="http://schemas.microsoft.com/office/powerpoint/2010/main" val="102977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Sorting</a:t>
            </a:r>
            <a:r>
              <a:rPr lang="en-GB" sz="4000" dirty="0"/>
              <a:t> an array (</a:t>
            </a:r>
            <a:r>
              <a:rPr lang="en-GB" sz="4000" i="1" dirty="0">
                <a:solidFill>
                  <a:srgbClr val="0000FF"/>
                </a:solidFill>
              </a:rPr>
              <a:t>Bubble Sort</a:t>
            </a:r>
            <a:r>
              <a:rPr lang="en-GB" sz="4000" dirty="0"/>
              <a:t>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51" y="1690593"/>
            <a:ext cx="8531977" cy="48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7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arrays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3" y="1600200"/>
            <a:ext cx="6752351" cy="4107933"/>
          </a:xfrm>
        </p:spPr>
      </p:pic>
    </p:spTree>
    <p:extLst>
      <p:ext uri="{BB962C8B-B14F-4D97-AF65-F5344CB8AC3E}">
        <p14:creationId xmlns:p14="http://schemas.microsoft.com/office/powerpoint/2010/main" val="332253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b="1" dirty="0">
                <a:solidFill>
                  <a:srgbClr val="7030A0"/>
                </a:solidFill>
              </a:rPr>
              <a:t>Declaring a 2D array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][ ] 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arrNumbers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GB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number of rows (DOWN)</a:t>
            </a:r>
          </a:p>
          <a:p>
            <a:pPr marL="0" indent="0" algn="ctr">
              <a:buNone/>
            </a:pP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number of columns (ACROSS)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64" y="3693378"/>
            <a:ext cx="6038207" cy="243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8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rgbClr val="7030A0"/>
                </a:solidFill>
              </a:rPr>
              <a:t>Instantiating a 2D array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2770"/>
            <a:ext cx="6462215" cy="4224327"/>
          </a:xfrm>
        </p:spPr>
      </p:pic>
    </p:spTree>
    <p:extLst>
      <p:ext uri="{BB962C8B-B14F-4D97-AF65-F5344CB8AC3E}">
        <p14:creationId xmlns:p14="http://schemas.microsoft.com/office/powerpoint/2010/main" val="1763012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b="1" dirty="0">
                <a:solidFill>
                  <a:srgbClr val="0000FF"/>
                </a:solidFill>
              </a:rPr>
              <a:t>Example: </a:t>
            </a:r>
            <a:r>
              <a:rPr lang="en-GB" sz="3200" dirty="0">
                <a:solidFill>
                  <a:srgbClr val="0000FF"/>
                </a:solidFill>
              </a:rPr>
              <a:t>Fill a 2D array with “X”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53" y="1595059"/>
            <a:ext cx="6662021" cy="3672978"/>
          </a:xfrm>
        </p:spPr>
      </p:pic>
      <p:sp>
        <p:nvSpPr>
          <p:cNvPr id="5" name="Right Arrow 4"/>
          <p:cNvSpPr/>
          <p:nvPr/>
        </p:nvSpPr>
        <p:spPr bwMode="auto">
          <a:xfrm>
            <a:off x="1746914" y="5445458"/>
            <a:ext cx="1910686" cy="982639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Output</a:t>
            </a:r>
          </a:p>
        </p:txBody>
      </p:sp>
      <p:sp>
        <p:nvSpPr>
          <p:cNvPr id="6" name="Cloud 5"/>
          <p:cNvSpPr/>
          <p:nvPr/>
        </p:nvSpPr>
        <p:spPr bwMode="auto">
          <a:xfrm>
            <a:off x="4203510" y="5315804"/>
            <a:ext cx="1787857" cy="1241945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Nothing!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aseline="0" dirty="0">
                <a:latin typeface="Arial" charset="0"/>
              </a:rPr>
              <a:t>You only put data in, not printed it!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1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dirty="0">
                <a:solidFill>
                  <a:srgbClr val="FF0000"/>
                </a:solidFill>
              </a:rPr>
              <a:t>Common mistake: </a:t>
            </a:r>
            <a:r>
              <a:rPr lang="en-GB" sz="3200" dirty="0">
                <a:solidFill>
                  <a:srgbClr val="0000FF"/>
                </a:solidFill>
              </a:rPr>
              <a:t>printing a 2D array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640240" y="4531057"/>
            <a:ext cx="1473957" cy="982639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can’t just print the array name, </a:t>
            </a:r>
          </a:p>
          <a:p>
            <a:pPr marL="0" indent="0">
              <a:buNone/>
            </a:pPr>
            <a:r>
              <a:rPr lang="en-GB" dirty="0"/>
              <a:t>You have to print every element in the array separately!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12936"/>
          <a:stretch/>
        </p:blipFill>
        <p:spPr>
          <a:xfrm>
            <a:off x="457200" y="3767624"/>
            <a:ext cx="4023282" cy="2509506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955" y="4808033"/>
            <a:ext cx="233395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72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dirty="0">
                <a:solidFill>
                  <a:srgbClr val="26911F"/>
                </a:solidFill>
              </a:rPr>
              <a:t>Correct way: </a:t>
            </a:r>
            <a:r>
              <a:rPr lang="en-GB" sz="3200" dirty="0">
                <a:solidFill>
                  <a:srgbClr val="0000FF"/>
                </a:solidFill>
              </a:rPr>
              <a:t>printing a 2D array</a:t>
            </a:r>
          </a:p>
        </p:txBody>
      </p:sp>
      <p:sp>
        <p:nvSpPr>
          <p:cNvPr id="5" name="Right Arrow 4"/>
          <p:cNvSpPr/>
          <p:nvPr/>
        </p:nvSpPr>
        <p:spPr bwMode="auto">
          <a:xfrm rot="1651318">
            <a:off x="5455090" y="2306471"/>
            <a:ext cx="1473957" cy="982639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Output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4" y="1788246"/>
            <a:ext cx="4972744" cy="459169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24" y="3423934"/>
            <a:ext cx="1643144" cy="18441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6759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rgbClr val="7030A0"/>
                </a:solidFill>
              </a:rPr>
              <a:t>Common 2D array tasks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0" y="1629924"/>
            <a:ext cx="7301458" cy="4648046"/>
          </a:xfrm>
        </p:spPr>
      </p:pic>
    </p:spTree>
    <p:extLst>
      <p:ext uri="{BB962C8B-B14F-4D97-AF65-F5344CB8AC3E}">
        <p14:creationId xmlns:p14="http://schemas.microsoft.com/office/powerpoint/2010/main" val="418740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Levels of Java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1: Syntax, laws, variables, output</a:t>
            </a:r>
          </a:p>
          <a:p>
            <a:r>
              <a:rPr lang="en-GB" sz="2400" dirty="0"/>
              <a:t>2: Input, calculations, String manipulation</a:t>
            </a:r>
          </a:p>
          <a:p>
            <a:r>
              <a:rPr lang="en-GB" sz="2400" dirty="0"/>
              <a:t>3: Selection (IF-ELSE)</a:t>
            </a:r>
          </a:p>
          <a:p>
            <a:r>
              <a:rPr lang="en-GB" sz="2400" dirty="0"/>
              <a:t>4: Iteration/Loops (FOR/WHILE)</a:t>
            </a:r>
          </a:p>
          <a:p>
            <a:r>
              <a:rPr lang="en-GB" sz="2400" dirty="0"/>
              <a:t>5: Complex algorithms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6</a:t>
            </a:r>
            <a:r>
              <a:rPr lang="en-GB" sz="2400" b="1">
                <a:solidFill>
                  <a:srgbClr val="FF0000"/>
                </a:solidFill>
              </a:rPr>
              <a:t>: Arrays/Linked Lists</a:t>
            </a:r>
            <a:endParaRPr lang="en-GB" sz="2400" b="1" dirty="0">
              <a:solidFill>
                <a:srgbClr val="FF0000"/>
              </a:solidFill>
            </a:endParaRPr>
          </a:p>
          <a:p>
            <a:r>
              <a:rPr lang="en-GB" sz="2400" dirty="0"/>
              <a:t>7: File management</a:t>
            </a:r>
          </a:p>
          <a:p>
            <a:r>
              <a:rPr lang="en-GB" sz="2400" dirty="0"/>
              <a:t>8: Methods</a:t>
            </a:r>
          </a:p>
          <a:p>
            <a:r>
              <a:rPr lang="en-GB" sz="2400" dirty="0"/>
              <a:t>9: Objects and classes</a:t>
            </a:r>
          </a:p>
          <a:p>
            <a:r>
              <a:rPr lang="en-GB" sz="2400" dirty="0"/>
              <a:t>10: Graphical user interface elements</a:t>
            </a:r>
          </a:p>
        </p:txBody>
      </p:sp>
    </p:spTree>
    <p:extLst>
      <p:ext uri="{BB962C8B-B14F-4D97-AF65-F5344CB8AC3E}">
        <p14:creationId xmlns:p14="http://schemas.microsoft.com/office/powerpoint/2010/main" val="315726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Arrays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vs </a:t>
            </a:r>
            <a:r>
              <a:rPr lang="en-GB" b="1" dirty="0">
                <a:solidFill>
                  <a:srgbClr val="7958A3"/>
                </a:solidFill>
              </a:rPr>
              <a:t>Variables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7" t="12478" r="5726" b="11537"/>
          <a:stretch/>
        </p:blipFill>
        <p:spPr>
          <a:xfrm>
            <a:off x="257637" y="1636002"/>
            <a:ext cx="7846963" cy="3398292"/>
          </a:xfrm>
        </p:spPr>
      </p:pic>
    </p:spTree>
    <p:extLst>
      <p:ext uri="{BB962C8B-B14F-4D97-AF65-F5344CB8AC3E}">
        <p14:creationId xmlns:p14="http://schemas.microsoft.com/office/powerpoint/2010/main" val="39582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958A3"/>
                </a:solidFill>
              </a:rPr>
              <a:t>Initialising an array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7271"/>
            <a:ext cx="7533932" cy="3280640"/>
          </a:xfrm>
        </p:spPr>
      </p:pic>
    </p:spTree>
    <p:extLst>
      <p:ext uri="{BB962C8B-B14F-4D97-AF65-F5344CB8AC3E}">
        <p14:creationId xmlns:p14="http://schemas.microsoft.com/office/powerpoint/2010/main" val="161821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23" y="169709"/>
            <a:ext cx="7208317" cy="24958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89" y="2665567"/>
            <a:ext cx="5579784" cy="186974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45409"/>
              </p:ext>
            </p:extLst>
          </p:nvPr>
        </p:nvGraphicFramePr>
        <p:xfrm>
          <a:off x="879944" y="4640240"/>
          <a:ext cx="5425322" cy="207445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4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5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053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12241" marR="12241" marT="6121" marB="6121" anchor="ctr"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7958A3"/>
                          </a:solidFill>
                        </a:rPr>
                        <a:t>What</a:t>
                      </a:r>
                      <a:r>
                        <a:rPr lang="en-GB" sz="1800" b="1" baseline="0" dirty="0">
                          <a:solidFill>
                            <a:srgbClr val="7958A3"/>
                          </a:solidFill>
                        </a:rPr>
                        <a:t> could go wrong?</a:t>
                      </a:r>
                      <a:endParaRPr lang="en-GB" sz="1800" b="1" dirty="0">
                        <a:solidFill>
                          <a:srgbClr val="7958A3"/>
                        </a:solidFill>
                      </a:endParaRPr>
                    </a:p>
                  </a:txBody>
                  <a:tcPr marL="12241" marR="12241" marT="6121" marB="61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81"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</a:t>
                      </a: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[ 0 ] </a:t>
                      </a:r>
                    </a:p>
                  </a:txBody>
                  <a:tcPr marL="5101" marR="5101" marT="5101" marB="51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always OK</a:t>
                      </a:r>
                    </a:p>
                  </a:txBody>
                  <a:tcPr marL="5101" marR="5101" marT="5101" marB="510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81"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</a:t>
                      </a: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[ 9 ] </a:t>
                      </a:r>
                    </a:p>
                  </a:txBody>
                  <a:tcPr marL="5101" marR="5101" marT="5101" marB="51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OK  (given the above declaration)</a:t>
                      </a:r>
                    </a:p>
                  </a:txBody>
                  <a:tcPr marL="5101" marR="5101" marT="5101" marB="510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281"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</a:t>
                      </a: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[ 10 ] </a:t>
                      </a:r>
                    </a:p>
                  </a:txBody>
                  <a:tcPr marL="5101" marR="5101" marT="5101" marB="51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illegal (no such cell from this declaration)</a:t>
                      </a:r>
                    </a:p>
                  </a:txBody>
                  <a:tcPr marL="5101" marR="5101" marT="5101" marB="510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281"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</a:t>
                      </a: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-1 ] </a:t>
                      </a:r>
                    </a:p>
                  </a:txBody>
                  <a:tcPr marL="5101" marR="5101" marT="5101" marB="51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always NO! (illegal)</a:t>
                      </a:r>
                    </a:p>
                  </a:txBody>
                  <a:tcPr marL="5101" marR="5101" marT="5101" marB="510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281"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</a:t>
                      </a: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[ 3.5 ] </a:t>
                      </a:r>
                    </a:p>
                  </a:txBody>
                  <a:tcPr marL="5101" marR="5101" marT="5101" marB="51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always NO! (illegal)</a:t>
                      </a:r>
                    </a:p>
                  </a:txBody>
                  <a:tcPr marL="5101" marR="5101" marT="5101" marB="510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38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When dealing with arrays, it is advantageous to know the number of elements contained within the array, or the array's "</a:t>
            </a:r>
            <a:r>
              <a:rPr lang="en-GB" sz="2400" b="1" dirty="0"/>
              <a:t>length</a:t>
            </a:r>
            <a:r>
              <a:rPr lang="en-GB" sz="2400" dirty="0"/>
              <a:t>".  This length can be obtained by using the array name followed by </a:t>
            </a:r>
            <a:r>
              <a:rPr lang="en-GB" sz="2400" b="1" dirty="0"/>
              <a:t>.length</a:t>
            </a:r>
            <a:r>
              <a:rPr lang="en-GB" sz="2400" dirty="0"/>
              <a:t>.  If an array named numbers contains 10 values, the code </a:t>
            </a:r>
            <a:r>
              <a:rPr lang="en-GB" sz="2400" dirty="0" err="1"/>
              <a:t>numbers.length</a:t>
            </a:r>
            <a:r>
              <a:rPr lang="en-GB" sz="2400" dirty="0"/>
              <a:t> will be 10.  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** </a:t>
            </a:r>
            <a:r>
              <a:rPr lang="en-GB" sz="2400" b="1" dirty="0"/>
              <a:t>You must remember</a:t>
            </a:r>
            <a:r>
              <a:rPr lang="en-GB" sz="2400" dirty="0"/>
              <a:t> that the </a:t>
            </a:r>
            <a:r>
              <a:rPr lang="en-GB" sz="2400" b="1" dirty="0"/>
              <a:t>length </a:t>
            </a:r>
            <a:r>
              <a:rPr lang="en-GB" sz="2400" dirty="0"/>
              <a:t>of an array is the number of elements in the array, which is </a:t>
            </a:r>
            <a:r>
              <a:rPr lang="en-GB" sz="2400" b="1" dirty="0"/>
              <a:t>one more than the largest subscript</a:t>
            </a:r>
            <a:r>
              <a:rPr lang="en-GB" sz="24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76775" y="6308725"/>
            <a:ext cx="3833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http://mathbits.com/MathBits/Java/arrays/Declare.htm</a:t>
            </a:r>
          </a:p>
        </p:txBody>
      </p:sp>
    </p:spTree>
    <p:extLst>
      <p:ext uri="{BB962C8B-B14F-4D97-AF65-F5344CB8AC3E}">
        <p14:creationId xmlns:p14="http://schemas.microsoft.com/office/powerpoint/2010/main" val="363001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6393"/>
            <a:ext cx="7968492" cy="4127679"/>
          </a:xfrm>
        </p:spPr>
      </p:pic>
    </p:spTree>
    <p:extLst>
      <p:ext uri="{BB962C8B-B14F-4D97-AF65-F5344CB8AC3E}">
        <p14:creationId xmlns:p14="http://schemas.microsoft.com/office/powerpoint/2010/main" val="238432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 applications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3" r="6379" b="12264"/>
          <a:stretch/>
        </p:blipFill>
        <p:spPr>
          <a:xfrm>
            <a:off x="457200" y="1692322"/>
            <a:ext cx="7349319" cy="3630305"/>
          </a:xfrm>
        </p:spPr>
      </p:pic>
    </p:spTree>
    <p:extLst>
      <p:ext uri="{BB962C8B-B14F-4D97-AF65-F5344CB8AC3E}">
        <p14:creationId xmlns:p14="http://schemas.microsoft.com/office/powerpoint/2010/main" val="110448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in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GB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0; index &lt; </a:t>
            </a:r>
            <a:r>
              <a:rPr lang="en-GB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dogname.length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index++)</a:t>
            </a:r>
            <a:b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 </a:t>
            </a:r>
            <a:r>
              <a:rPr lang="en-GB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dogname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[index]);</a:t>
            </a:r>
            <a:b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GB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(round1[index]);</a:t>
            </a:r>
            <a:b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GB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(round2[index]);</a:t>
            </a:r>
            <a:b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67" y="3468062"/>
            <a:ext cx="7018962" cy="317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342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95E7D"/>
      </a:dk1>
      <a:lt1>
        <a:srgbClr val="FFFFFF"/>
      </a:lt1>
      <a:dk2>
        <a:srgbClr val="195E7D"/>
      </a:dk2>
      <a:lt2>
        <a:srgbClr val="808080"/>
      </a:lt2>
      <a:accent1>
        <a:srgbClr val="C0E7FA"/>
      </a:accent1>
      <a:accent2>
        <a:srgbClr val="2691BF"/>
      </a:accent2>
      <a:accent3>
        <a:srgbClr val="FFFFFF"/>
      </a:accent3>
      <a:accent4>
        <a:srgbClr val="144F6A"/>
      </a:accent4>
      <a:accent5>
        <a:srgbClr val="DCF1FC"/>
      </a:accent5>
      <a:accent6>
        <a:srgbClr val="2183AD"/>
      </a:accent6>
      <a:hlink>
        <a:srgbClr val="E0489C"/>
      </a:hlink>
      <a:folHlink>
        <a:srgbClr val="7958A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000000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2691BF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F7BA3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95E7D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95E7D"/>
        </a:dk1>
        <a:lt1>
          <a:srgbClr val="FFFFFF"/>
        </a:lt1>
        <a:dk2>
          <a:srgbClr val="195E7D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428</Words>
  <Application>Microsoft Office PowerPoint</Application>
  <PresentationFormat>On-screen Show (4:3)</PresentationFormat>
  <Paragraphs>57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Courier New</vt:lpstr>
      <vt:lpstr>Default Design</vt:lpstr>
      <vt:lpstr>Java for Beginners</vt:lpstr>
      <vt:lpstr>Levels of Java coding</vt:lpstr>
      <vt:lpstr>Arrays vs Variables</vt:lpstr>
      <vt:lpstr>Initialising an array</vt:lpstr>
      <vt:lpstr>PowerPoint Presentation</vt:lpstr>
      <vt:lpstr>Array length</vt:lpstr>
      <vt:lpstr>Parallel arrays</vt:lpstr>
      <vt:lpstr>Parallel array applications</vt:lpstr>
      <vt:lpstr>Parallel arrays in Java </vt:lpstr>
      <vt:lpstr>Searching an array using a flag</vt:lpstr>
      <vt:lpstr>Searching an array using a flag</vt:lpstr>
      <vt:lpstr>Sorting an array (Bubble Sort)</vt:lpstr>
      <vt:lpstr>2D arrays</vt:lpstr>
      <vt:lpstr>Declaring a 2D array in Java</vt:lpstr>
      <vt:lpstr>Instantiating a 2D array</vt:lpstr>
      <vt:lpstr>Example: Fill a 2D array with “X”</vt:lpstr>
      <vt:lpstr>Common mistake: printing a 2D array</vt:lpstr>
      <vt:lpstr>Correct way: printing a 2D array</vt:lpstr>
      <vt:lpstr>Common 2D array tasks</vt:lpstr>
    </vt:vector>
  </TitlesOfParts>
  <Company>Clearly Presented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chart powerpoint presentation</dc:title>
  <dc:creator>Jonty Pearce</dc:creator>
  <cp:lastModifiedBy>Myran Teasdale</cp:lastModifiedBy>
  <cp:revision>56</cp:revision>
  <cp:lastPrinted>2015-06-25T14:37:53Z</cp:lastPrinted>
  <dcterms:created xsi:type="dcterms:W3CDTF">2009-01-01T16:20:39Z</dcterms:created>
  <dcterms:modified xsi:type="dcterms:W3CDTF">2022-10-09T20:39:19Z</dcterms:modified>
</cp:coreProperties>
</file>