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71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0489C"/>
    <a:srgbClr val="7958A3"/>
    <a:srgbClr val="0000FF"/>
    <a:srgbClr val="26911F"/>
    <a:srgbClr val="E878B5"/>
    <a:srgbClr val="FFFF99"/>
    <a:srgbClr val="2691BF"/>
    <a:srgbClr val="FFCC33"/>
    <a:srgbClr val="C0E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D9498-71A7-4B2E-A486-64BD69051C8D}" v="9" dt="2022-10-09T20:37:09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0" y="-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n Teasdale" userId="2377585e8297f3ba" providerId="LiveId" clId="{621D9498-71A7-4B2E-A486-64BD69051C8D}"/>
    <pc:docChg chg="undo custSel modSld modMainMaster">
      <pc:chgData name="Myran Teasdale" userId="2377585e8297f3ba" providerId="LiveId" clId="{621D9498-71A7-4B2E-A486-64BD69051C8D}" dt="2022-10-09T20:39:25.615" v="27" actId="20577"/>
      <pc:docMkLst>
        <pc:docMk/>
      </pc:docMkLst>
      <pc:sldChg chg="modSp mod">
        <pc:chgData name="Myran Teasdale" userId="2377585e8297f3ba" providerId="LiveId" clId="{621D9498-71A7-4B2E-A486-64BD69051C8D}" dt="2022-10-09T20:39:25.615" v="27" actId="20577"/>
        <pc:sldMkLst>
          <pc:docMk/>
          <pc:sldMk cId="0" sldId="259"/>
        </pc:sldMkLst>
        <pc:spChg chg="mod">
          <ac:chgData name="Myran Teasdale" userId="2377585e8297f3ba" providerId="LiveId" clId="{621D9498-71A7-4B2E-A486-64BD69051C8D}" dt="2022-10-09T20:39:25.615" v="27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Myran Teasdale" userId="2377585e8297f3ba" providerId="LiveId" clId="{621D9498-71A7-4B2E-A486-64BD69051C8D}" dt="2022-10-09T20:34:35.724" v="9" actId="21"/>
          <ac:spMkLst>
            <pc:docMk/>
            <pc:sldMk cId="0" sldId="259"/>
            <ac:spMk id="6" creationId="{00000000-0000-0000-0000-000000000000}"/>
          </ac:spMkLst>
        </pc:spChg>
      </pc:sldChg>
      <pc:sldMasterChg chg="delSp modSldLayout">
        <pc:chgData name="Myran Teasdale" userId="2377585e8297f3ba" providerId="LiveId" clId="{621D9498-71A7-4B2E-A486-64BD69051C8D}" dt="2022-10-09T20:37:09.578" v="22" actId="207"/>
        <pc:sldMasterMkLst>
          <pc:docMk/>
          <pc:sldMasterMk cId="0" sldId="2147483648"/>
        </pc:sldMasterMkLst>
        <pc:spChg chg="del">
          <ac:chgData name="Myran Teasdale" userId="2377585e8297f3ba" providerId="LiveId" clId="{621D9498-71A7-4B2E-A486-64BD69051C8D}" dt="2022-10-09T20:35:04.899" v="17" actId="478"/>
          <ac:spMkLst>
            <pc:docMk/>
            <pc:sldMasterMk cId="0" sldId="2147483648"/>
            <ac:spMk id="1028" creationId="{00000000-0000-0000-0000-000000000000}"/>
          </ac:spMkLst>
        </pc:spChg>
        <pc:spChg chg="del">
          <ac:chgData name="Myran Teasdale" userId="2377585e8297f3ba" providerId="LiveId" clId="{621D9498-71A7-4B2E-A486-64BD69051C8D}" dt="2022-10-09T20:35:07.986" v="20" actId="478"/>
          <ac:spMkLst>
            <pc:docMk/>
            <pc:sldMasterMk cId="0" sldId="2147483648"/>
            <ac:spMk id="1030" creationId="{00000000-0000-0000-0000-000000000000}"/>
          </ac:spMkLst>
        </pc:spChg>
        <pc:spChg chg="del">
          <ac:chgData name="Myran Teasdale" userId="2377585e8297f3ba" providerId="LiveId" clId="{621D9498-71A7-4B2E-A486-64BD69051C8D}" dt="2022-10-09T20:35:02.138" v="14" actId="478"/>
          <ac:spMkLst>
            <pc:docMk/>
            <pc:sldMasterMk cId="0" sldId="2147483648"/>
            <ac:spMk id="1035" creationId="{00000000-0000-0000-0000-000000000000}"/>
          </ac:spMkLst>
        </pc:spChg>
        <pc:spChg chg="del">
          <ac:chgData name="Myran Teasdale" userId="2377585e8297f3ba" providerId="LiveId" clId="{621D9498-71A7-4B2E-A486-64BD69051C8D}" dt="2022-10-09T20:35:02.515" v="15" actId="478"/>
          <ac:spMkLst>
            <pc:docMk/>
            <pc:sldMasterMk cId="0" sldId="2147483648"/>
            <ac:spMk id="1037" creationId="{00000000-0000-0000-0000-000000000000}"/>
          </ac:spMkLst>
        </pc:spChg>
        <pc:spChg chg="del">
          <ac:chgData name="Myran Teasdale" userId="2377585e8297f3ba" providerId="LiveId" clId="{621D9498-71A7-4B2E-A486-64BD69051C8D}" dt="2022-10-09T20:35:06.989" v="19" actId="478"/>
          <ac:spMkLst>
            <pc:docMk/>
            <pc:sldMasterMk cId="0" sldId="2147483648"/>
            <ac:spMk id="1039" creationId="{00000000-0000-0000-0000-000000000000}"/>
          </ac:spMkLst>
        </pc:spChg>
        <pc:spChg chg="del">
          <ac:chgData name="Myran Teasdale" userId="2377585e8297f3ba" providerId="LiveId" clId="{621D9498-71A7-4B2E-A486-64BD69051C8D}" dt="2022-10-09T20:35:04.173" v="16" actId="478"/>
          <ac:spMkLst>
            <pc:docMk/>
            <pc:sldMasterMk cId="0" sldId="2147483648"/>
            <ac:spMk id="1042" creationId="{00000000-0000-0000-0000-000000000000}"/>
          </ac:spMkLst>
        </pc:spChg>
        <pc:spChg chg="del">
          <ac:chgData name="Myran Teasdale" userId="2377585e8297f3ba" providerId="LiveId" clId="{621D9498-71A7-4B2E-A486-64BD69051C8D}" dt="2022-10-09T20:35:06.728" v="18" actId="478"/>
          <ac:spMkLst>
            <pc:docMk/>
            <pc:sldMasterMk cId="0" sldId="2147483648"/>
            <ac:spMk id="1043" creationId="{00000000-0000-0000-0000-000000000000}"/>
          </ac:spMkLst>
        </pc:spChg>
        <pc:sldLayoutChg chg="addSp delSp modSp mod">
          <pc:chgData name="Myran Teasdale" userId="2377585e8297f3ba" providerId="LiveId" clId="{621D9498-71A7-4B2E-A486-64BD69051C8D}" dt="2022-10-09T20:37:09.578" v="22" actId="207"/>
          <pc:sldLayoutMkLst>
            <pc:docMk/>
            <pc:sldMasterMk cId="0" sldId="2147483648"/>
            <pc:sldLayoutMk cId="2079862048" sldId="2147483719"/>
          </pc:sldLayoutMkLst>
          <pc:spChg chg="add del">
            <ac:chgData name="Myran Teasdale" userId="2377585e8297f3ba" providerId="LiveId" clId="{621D9498-71A7-4B2E-A486-64BD69051C8D}" dt="2022-10-09T20:34:45.070" v="12" actId="22"/>
            <ac:spMkLst>
              <pc:docMk/>
              <pc:sldMasterMk cId="0" sldId="2147483648"/>
              <pc:sldLayoutMk cId="2079862048" sldId="2147483719"/>
              <ac:spMk id="8" creationId="{474A23D1-0802-30D0-8A7B-7DC19F3CBCE6}"/>
            </ac:spMkLst>
          </pc:spChg>
          <pc:spChg chg="add mod">
            <ac:chgData name="Myran Teasdale" userId="2377585e8297f3ba" providerId="LiveId" clId="{621D9498-71A7-4B2E-A486-64BD69051C8D}" dt="2022-10-09T20:34:47.962" v="13"/>
            <ac:spMkLst>
              <pc:docMk/>
              <pc:sldMasterMk cId="0" sldId="2147483648"/>
              <pc:sldLayoutMk cId="2079862048" sldId="2147483719"/>
              <ac:spMk id="9" creationId="{B3B02AEE-5DE0-5452-35E7-BBE13634CBE4}"/>
            </ac:spMkLst>
          </pc:spChg>
          <pc:spChg chg="add mod">
            <ac:chgData name="Myran Teasdale" userId="2377585e8297f3ba" providerId="LiveId" clId="{621D9498-71A7-4B2E-A486-64BD69051C8D}" dt="2022-10-09T20:34:47.962" v="13"/>
            <ac:spMkLst>
              <pc:docMk/>
              <pc:sldMasterMk cId="0" sldId="2147483648"/>
              <pc:sldLayoutMk cId="2079862048" sldId="2147483719"/>
              <ac:spMk id="10" creationId="{1439D770-E486-A0DB-F965-D18B58B1836C}"/>
            </ac:spMkLst>
          </pc:spChg>
          <pc:spChg chg="add mod">
            <ac:chgData name="Myran Teasdale" userId="2377585e8297f3ba" providerId="LiveId" clId="{621D9498-71A7-4B2E-A486-64BD69051C8D}" dt="2022-10-09T20:37:09.578" v="22" actId="207"/>
            <ac:spMkLst>
              <pc:docMk/>
              <pc:sldMasterMk cId="0" sldId="2147483648"/>
              <pc:sldLayoutMk cId="2079862048" sldId="2147483719"/>
              <ac:spMk id="11" creationId="{8C20082C-DC33-D3F1-0EBF-D7D5D5D0815E}"/>
            </ac:spMkLst>
          </pc:spChg>
        </pc:sldLayoutChg>
      </pc:sldMasterChg>
    </pc:docChg>
  </pc:docChgLst>
  <pc:docChgLst>
    <pc:chgData userId="2377585e8297f3ba" providerId="LiveId" clId="{CB09E507-7F7A-4C7C-8119-604ABEE1790F}"/>
    <pc:docChg chg="modSld">
      <pc:chgData name="" userId="2377585e8297f3ba" providerId="LiveId" clId="{CB09E507-7F7A-4C7C-8119-604ABEE1790F}" dt="2021-01-05T07:31:43.932" v="47" actId="20577"/>
      <pc:docMkLst>
        <pc:docMk/>
      </pc:docMkLst>
      <pc:sldChg chg="modSp">
        <pc:chgData name="" userId="2377585e8297f3ba" providerId="LiveId" clId="{CB09E507-7F7A-4C7C-8119-604ABEE1790F}" dt="2021-01-05T07:31:43.932" v="47" actId="20577"/>
        <pc:sldMkLst>
          <pc:docMk/>
          <pc:sldMk cId="0" sldId="259"/>
        </pc:sldMkLst>
        <pc:spChg chg="mod">
          <ac:chgData name="" userId="2377585e8297f3ba" providerId="LiveId" clId="{CB09E507-7F7A-4C7C-8119-604ABEE1790F}" dt="2021-01-05T07:31:26.538" v="24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" userId="2377585e8297f3ba" providerId="LiveId" clId="{CB09E507-7F7A-4C7C-8119-604ABEE1790F}" dt="2021-01-05T07:31:43.932" v="47" actId="20577"/>
          <ac:spMkLst>
            <pc:docMk/>
            <pc:sldMk cId="0" sldId="259"/>
            <ac:spMk id="4098" creationId="{00000000-0000-0000-0000-000000000000}"/>
          </ac:spMkLst>
        </pc:spChg>
        <pc:spChg chg="mod">
          <ac:chgData name="" userId="2377585e8297f3ba" providerId="LiveId" clId="{CB09E507-7F7A-4C7C-8119-604ABEE1790F}" dt="2021-01-05T07:31:40.144" v="36" actId="20577"/>
          <ac:spMkLst>
            <pc:docMk/>
            <pc:sldMk cId="0" sldId="259"/>
            <ac:spMk id="40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B02AEE-5DE0-5452-35E7-BBE13634CBE4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9D770-E486-A0DB-F965-D18B58B1836C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20082C-DC33-D3F1-0EBF-D7D5D5D0815E}"/>
              </a:ext>
            </a:extLst>
          </p:cNvPr>
          <p:cNvSpPr/>
          <p:nvPr userDrawn="1"/>
        </p:nvSpPr>
        <p:spPr bwMode="auto">
          <a:xfrm>
            <a:off x="9144000" y="1258349"/>
            <a:ext cx="142613" cy="5599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 userDrawn="1"/>
        </p:nvSpPr>
        <p:spPr bwMode="auto">
          <a:xfrm>
            <a:off x="8696325" y="4362450"/>
            <a:ext cx="900113" cy="900113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</a:t>
            </a:r>
            <a:r>
              <a:rPr lang="en-GB" altLang="en-US" sz="4400" b="1">
                <a:solidFill>
                  <a:schemeClr val="bg1"/>
                </a:solidFill>
              </a:rPr>
              <a:t>for Beginners</a:t>
            </a:r>
            <a:br>
              <a:rPr lang="en-GB" altLang="en-US" sz="4400" b="1" dirty="0">
                <a:solidFill>
                  <a:schemeClr val="bg1"/>
                </a:solidFill>
              </a:rPr>
            </a:br>
            <a:r>
              <a:rPr lang="en-GB" altLang="en-US" sz="2800" b="1" i="1" dirty="0">
                <a:solidFill>
                  <a:srgbClr val="FFFF00"/>
                </a:solidFill>
              </a:rPr>
              <a:t>Intermediate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Mr.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1800" b="1" baseline="0">
                <a:solidFill>
                  <a:schemeClr val="bg1"/>
                </a:solidFill>
              </a:rPr>
              <a:t>Level </a:t>
            </a:r>
            <a:endParaRPr lang="en-GB" altLang="en-US" sz="1800" b="1" baseline="0" dirty="0">
              <a:solidFill>
                <a:schemeClr val="bg1"/>
              </a:solidFill>
            </a:endParaRPr>
          </a:p>
          <a:p>
            <a:pPr eaLnBrk="1" hangingPunct="1"/>
            <a:r>
              <a:rPr lang="en-GB" altLang="en-US" sz="1800" b="1" baseline="0" dirty="0">
                <a:solidFill>
                  <a:srgbClr val="FFFF00"/>
                </a:solidFill>
              </a:rPr>
              <a:t>7</a:t>
            </a:r>
            <a:endParaRPr lang="en-GB" altLang="en-US" sz="1800" b="1" baseline="0" dirty="0">
              <a:solidFill>
                <a:schemeClr val="bg1"/>
              </a:solidFill>
            </a:endParaRP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4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871774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Writing to a file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7" y="1146412"/>
            <a:ext cx="8597406" cy="47630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loud Callout 4"/>
          <p:cNvSpPr/>
          <p:nvPr/>
        </p:nvSpPr>
        <p:spPr bwMode="auto">
          <a:xfrm>
            <a:off x="4592130" y="4722125"/>
            <a:ext cx="3869482" cy="2059130"/>
          </a:xfrm>
          <a:prstGeom prst="cloudCallout">
            <a:avLst>
              <a:gd name="adj1" fmla="val -48905"/>
              <a:gd name="adj2" fmla="val -51133"/>
            </a:avLst>
          </a:prstGeom>
          <a:solidFill>
            <a:srgbClr val="FFFF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No buffer is used this time. </a:t>
            </a:r>
            <a:br>
              <a:rPr kumimoji="0" lang="en-GB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</a:b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latin typeface="Arial" charset="0"/>
              </a:rPr>
              <a:t>You write directly to the file.</a:t>
            </a:r>
          </a:p>
        </p:txBody>
      </p:sp>
    </p:spTree>
    <p:extLst>
      <p:ext uri="{BB962C8B-B14F-4D97-AF65-F5344CB8AC3E}">
        <p14:creationId xmlns:p14="http://schemas.microsoft.com/office/powerpoint/2010/main" val="110247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 the end, always </a:t>
            </a:r>
            <a:r>
              <a:rPr lang="en-GB" b="1" dirty="0">
                <a:solidFill>
                  <a:srgbClr val="FF0000"/>
                </a:solidFill>
              </a:rPr>
              <a:t>.close()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07" y="2100026"/>
            <a:ext cx="6083774" cy="34819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Notched Right Arrow 4"/>
          <p:cNvSpPr/>
          <p:nvPr/>
        </p:nvSpPr>
        <p:spPr bwMode="auto">
          <a:xfrm>
            <a:off x="457200" y="4626591"/>
            <a:ext cx="1542197" cy="955343"/>
          </a:xfrm>
          <a:prstGeom prst="notchedRightArrow">
            <a:avLst/>
          </a:prstGeom>
          <a:solidFill>
            <a:srgbClr val="E0489C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5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74" y="0"/>
            <a:ext cx="7522902" cy="764275"/>
          </a:xfrm>
        </p:spPr>
        <p:txBody>
          <a:bodyPr/>
          <a:lstStyle/>
          <a:p>
            <a:pPr algn="l"/>
            <a:r>
              <a:rPr lang="en-GB" sz="3200" b="1" dirty="0">
                <a:solidFill>
                  <a:srgbClr val="FF0000"/>
                </a:solidFill>
              </a:rPr>
              <a:t>Example of adding numbers in a file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"/>
          <a:stretch/>
        </p:blipFill>
        <p:spPr>
          <a:xfrm>
            <a:off x="280123" y="846161"/>
            <a:ext cx="7546881" cy="5841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32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1: Syntax, laws, variables, output</a:t>
            </a:r>
          </a:p>
          <a:p>
            <a:r>
              <a:rPr lang="en-GB" sz="2400" dirty="0"/>
              <a:t>2: Input, calculations, String manipulation</a:t>
            </a:r>
          </a:p>
          <a:p>
            <a:r>
              <a:rPr lang="en-GB" sz="2400" dirty="0"/>
              <a:t>3: Selection (IF-ELSE)</a:t>
            </a:r>
          </a:p>
          <a:p>
            <a:r>
              <a:rPr lang="en-GB" sz="2400" dirty="0"/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dirty="0"/>
              <a:t>6: Arrays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7: File management</a:t>
            </a:r>
          </a:p>
          <a:p>
            <a:r>
              <a:rPr lang="en-GB" sz="2400" dirty="0"/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Files</a:t>
            </a:r>
            <a:endParaRPr lang="en-GB" b="1" dirty="0">
              <a:solidFill>
                <a:srgbClr val="7958A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600" dirty="0"/>
              <a:t>There are two types of files in computing:</a:t>
            </a:r>
          </a:p>
          <a:p>
            <a:pPr lvl="1"/>
            <a:r>
              <a:rPr lang="en-GB" sz="3200" b="1" dirty="0">
                <a:solidFill>
                  <a:srgbClr val="7030A0"/>
                </a:solidFill>
              </a:rPr>
              <a:t>Text files </a:t>
            </a:r>
            <a:r>
              <a:rPr lang="en-GB" sz="3200" dirty="0"/>
              <a:t>(that contain ASCII/Unicode characters) – e.g. TXT, CSV</a:t>
            </a:r>
          </a:p>
          <a:p>
            <a:pPr lvl="1"/>
            <a:r>
              <a:rPr lang="en-GB" sz="3200" b="1" dirty="0">
                <a:solidFill>
                  <a:srgbClr val="7030A0"/>
                </a:solidFill>
              </a:rPr>
              <a:t>Random Access Files </a:t>
            </a:r>
            <a:r>
              <a:rPr lang="en-GB" sz="3200" dirty="0"/>
              <a:t>(that contain binary objects) – e.g. JPG, MP3</a:t>
            </a:r>
          </a:p>
        </p:txBody>
      </p:sp>
    </p:spTree>
    <p:extLst>
      <p:ext uri="{BB962C8B-B14F-4D97-AF65-F5344CB8AC3E}">
        <p14:creationId xmlns:p14="http://schemas.microsoft.com/office/powerpoint/2010/main" val="39582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rgbClr val="7030A0"/>
                </a:solidFill>
              </a:rPr>
              <a:t>Setting up the </a:t>
            </a:r>
            <a:r>
              <a:rPr lang="en-GB" sz="4000" b="1" dirty="0">
                <a:solidFill>
                  <a:srgbClr val="7030A0"/>
                </a:solidFill>
              </a:rPr>
              <a:t>file connection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9" y="1573786"/>
            <a:ext cx="8941641" cy="2465952"/>
          </a:xfrm>
        </p:spPr>
      </p:pic>
      <p:sp>
        <p:nvSpPr>
          <p:cNvPr id="7" name="TextBox 6"/>
          <p:cNvSpPr txBox="1"/>
          <p:nvPr/>
        </p:nvSpPr>
        <p:spPr>
          <a:xfrm>
            <a:off x="556146" y="4195886"/>
            <a:ext cx="7031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baseline="0" dirty="0">
                <a:solidFill>
                  <a:srgbClr val="FF0000"/>
                </a:solidFill>
              </a:rPr>
              <a:t>Steps to remember:</a:t>
            </a:r>
          </a:p>
          <a:p>
            <a:endParaRPr lang="en-GB" sz="2400" baseline="0" dirty="0"/>
          </a:p>
          <a:p>
            <a:pPr marL="342900" indent="-342900">
              <a:buAutoNum type="arabicPeriod"/>
            </a:pPr>
            <a:r>
              <a:rPr lang="en-GB" sz="2400" baseline="0" dirty="0"/>
              <a:t>Import: </a:t>
            </a:r>
            <a:r>
              <a:rPr lang="en-GB" sz="2400" b="1" baseline="0" dirty="0">
                <a:solidFill>
                  <a:srgbClr val="7030A0"/>
                </a:solidFill>
              </a:rPr>
              <a:t>java.io.*</a:t>
            </a:r>
          </a:p>
          <a:p>
            <a:pPr marL="342900" indent="-342900">
              <a:buAutoNum type="arabicPeriod"/>
            </a:pPr>
            <a:r>
              <a:rPr lang="en-GB" sz="2400" baseline="0" dirty="0"/>
              <a:t>Throw away any </a:t>
            </a:r>
            <a:r>
              <a:rPr lang="en-GB" sz="2400" baseline="0" dirty="0" err="1"/>
              <a:t>IOExceptions</a:t>
            </a:r>
            <a:r>
              <a:rPr lang="en-GB" sz="2400" baseline="0" dirty="0"/>
              <a:t> (</a:t>
            </a:r>
            <a:r>
              <a:rPr lang="en-GB" sz="2400" b="1" baseline="0" dirty="0">
                <a:solidFill>
                  <a:srgbClr val="7030A0"/>
                </a:solidFill>
              </a:rPr>
              <a:t>throws </a:t>
            </a:r>
            <a:r>
              <a:rPr lang="en-GB" sz="2400" b="1" baseline="0" dirty="0" err="1">
                <a:solidFill>
                  <a:srgbClr val="7030A0"/>
                </a:solidFill>
              </a:rPr>
              <a:t>IOException</a:t>
            </a:r>
            <a:r>
              <a:rPr lang="en-GB" sz="2400" baseline="0" dirty="0"/>
              <a:t>) that could potentially occur in the main method</a:t>
            </a:r>
          </a:p>
        </p:txBody>
      </p:sp>
    </p:spTree>
    <p:extLst>
      <p:ext uri="{BB962C8B-B14F-4D97-AF65-F5344CB8AC3E}">
        <p14:creationId xmlns:p14="http://schemas.microsoft.com/office/powerpoint/2010/main" val="381113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Connecting to the file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3" y="1665397"/>
            <a:ext cx="8657181" cy="3329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87105" y="5096637"/>
            <a:ext cx="7031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baseline="0" dirty="0">
                <a:solidFill>
                  <a:srgbClr val="FF0000"/>
                </a:solidFill>
              </a:rPr>
              <a:t>Steps to remember:</a:t>
            </a:r>
          </a:p>
          <a:p>
            <a:endParaRPr lang="en-GB" sz="2000" baseline="0" dirty="0"/>
          </a:p>
          <a:p>
            <a:pPr marL="342900" indent="-342900">
              <a:buAutoNum type="arabicPeriod"/>
            </a:pPr>
            <a:r>
              <a:rPr lang="en-GB" sz="2000" baseline="0" dirty="0"/>
              <a:t>First add a File Reader</a:t>
            </a:r>
          </a:p>
          <a:p>
            <a:pPr marL="342900" indent="-342900">
              <a:buAutoNum type="arabicPeriod"/>
            </a:pPr>
            <a:r>
              <a:rPr lang="en-GB" sz="2000" baseline="0" dirty="0"/>
              <a:t>Then add that File Reader to a Buffered Reader</a:t>
            </a:r>
          </a:p>
        </p:txBody>
      </p:sp>
    </p:spTree>
    <p:extLst>
      <p:ext uri="{BB962C8B-B14F-4D97-AF65-F5344CB8AC3E}">
        <p14:creationId xmlns:p14="http://schemas.microsoft.com/office/powerpoint/2010/main" val="187343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7030A0"/>
                </a:solidFill>
              </a:rPr>
              <a:t>Where do I store the text file?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" y="1569518"/>
            <a:ext cx="5144993" cy="19652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29" y="3809480"/>
            <a:ext cx="6512546" cy="2789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ular Callout 5"/>
          <p:cNvSpPr/>
          <p:nvPr/>
        </p:nvSpPr>
        <p:spPr bwMode="auto">
          <a:xfrm>
            <a:off x="5377217" y="3809480"/>
            <a:ext cx="3439237" cy="1731511"/>
          </a:xfrm>
          <a:prstGeom prst="wedgeRectCallout">
            <a:avLst>
              <a:gd name="adj1" fmla="val -107881"/>
              <a:gd name="adj2" fmla="val 92760"/>
            </a:avLst>
          </a:prstGeom>
          <a:solidFill>
            <a:srgbClr val="FFFF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 the file in the MAIN project folder </a:t>
            </a:r>
            <a:br>
              <a:rPr kumimoji="0" lang="en-GB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(not in BIN or in SRC)</a:t>
            </a:r>
          </a:p>
        </p:txBody>
      </p:sp>
    </p:spTree>
    <p:extLst>
      <p:ext uri="{BB962C8B-B14F-4D97-AF65-F5344CB8AC3E}">
        <p14:creationId xmlns:p14="http://schemas.microsoft.com/office/powerpoint/2010/main" val="266957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>
                <a:solidFill>
                  <a:srgbClr val="7030A0"/>
                </a:solidFill>
              </a:rPr>
              <a:t>How do I read from the file?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42" y="1267511"/>
            <a:ext cx="8674429" cy="5065049"/>
          </a:xfrm>
        </p:spPr>
      </p:pic>
      <p:sp>
        <p:nvSpPr>
          <p:cNvPr id="5" name="Rectangle 4"/>
          <p:cNvSpPr/>
          <p:nvPr/>
        </p:nvSpPr>
        <p:spPr bwMode="auto">
          <a:xfrm>
            <a:off x="1651379" y="4476465"/>
            <a:ext cx="6564573" cy="117370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17068" y="5809340"/>
            <a:ext cx="5641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baseline="0" dirty="0">
                <a:solidFill>
                  <a:srgbClr val="FF0000"/>
                </a:solidFill>
              </a:rPr>
              <a:t>ALL INPUT IS ALWAYS STRING!</a:t>
            </a:r>
          </a:p>
        </p:txBody>
      </p:sp>
    </p:spTree>
    <p:extLst>
      <p:ext uri="{BB962C8B-B14F-4D97-AF65-F5344CB8AC3E}">
        <p14:creationId xmlns:p14="http://schemas.microsoft.com/office/powerpoint/2010/main" val="112732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Useful strategy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Sometimes you might want to read in data like this: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23, 45, 56, 93, 23, 35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7958A3"/>
                </a:solidFill>
              </a:rPr>
              <a:t>Suggested strategy:</a:t>
            </a:r>
          </a:p>
          <a:p>
            <a:pPr marL="514350" indent="-514350">
              <a:buAutoNum type="arabicPeriod"/>
            </a:pPr>
            <a:r>
              <a:rPr lang="en-GB" dirty="0"/>
              <a:t>Read in the line in to a String</a:t>
            </a:r>
          </a:p>
          <a:p>
            <a:pPr marL="514350" indent="-514350">
              <a:buAutoNum type="arabicPeriod"/>
            </a:pPr>
            <a:r>
              <a:rPr lang="en-GB" dirty="0"/>
              <a:t>Split the String into an array</a:t>
            </a:r>
          </a:p>
          <a:p>
            <a:pPr marL="514350" indent="-514350">
              <a:buAutoNum type="arabicPeriod"/>
            </a:pPr>
            <a:r>
              <a:rPr lang="en-GB" dirty="0"/>
              <a:t>Convert the values into </a:t>
            </a:r>
            <a:r>
              <a:rPr lang="en-GB" dirty="0" err="1"/>
              <a:t>ints</a:t>
            </a: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958A3"/>
                </a:solidFill>
              </a:rPr>
              <a:t>In Java that would be: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4" y="1608706"/>
            <a:ext cx="8836502" cy="25117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34370" y="4352463"/>
            <a:ext cx="8263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1" baseline="0" dirty="0">
                <a:solidFill>
                  <a:srgbClr val="7958A3"/>
                </a:solidFill>
              </a:rPr>
              <a:t>Which reads as…</a:t>
            </a:r>
          </a:p>
          <a:p>
            <a:pPr marL="514350" indent="-514350">
              <a:buAutoNum type="arabicPeriod"/>
            </a:pPr>
            <a:r>
              <a:rPr lang="en-GB" baseline="0" dirty="0"/>
              <a:t>Read the first line from the file in to a String variable called </a:t>
            </a:r>
            <a:r>
              <a:rPr lang="en-GB" b="1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GB" baseline="0" dirty="0"/>
              <a:t>.</a:t>
            </a:r>
          </a:p>
          <a:p>
            <a:pPr marL="514350" indent="-514350">
              <a:buAutoNum type="arabicPeriod"/>
            </a:pPr>
            <a:r>
              <a:rPr lang="en-GB" baseline="0" dirty="0"/>
              <a:t>Split the line variable into an String array called </a:t>
            </a:r>
            <a:r>
              <a:rPr lang="en-GB" b="1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tempstringarray</a:t>
            </a:r>
            <a:endParaRPr lang="en-GB" b="1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GB" baseline="0" dirty="0"/>
              <a:t>Create an integer array called </a:t>
            </a:r>
            <a:r>
              <a:rPr lang="en-GB" b="1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intarr</a:t>
            </a:r>
            <a:r>
              <a:rPr lang="en-GB" baseline="0" dirty="0"/>
              <a:t> of the same size as </a:t>
            </a:r>
            <a:r>
              <a:rPr lang="en-GB" b="1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tempstringarray</a:t>
            </a:r>
            <a:endParaRPr lang="en-GB" b="1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GB" baseline="0" dirty="0"/>
              <a:t>Loop through for all the values in </a:t>
            </a:r>
            <a:r>
              <a:rPr lang="en-GB" b="1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tempstringarray</a:t>
            </a:r>
            <a:endParaRPr lang="en-GB" b="1" baseline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AutoNum type="arabicPeriod"/>
            </a:pPr>
            <a:r>
              <a:rPr lang="en-GB" baseline="0" dirty="0"/>
              <a:t>Convert each value from a String to an int and store it in the new integer array at the same index point. </a:t>
            </a:r>
          </a:p>
        </p:txBody>
      </p:sp>
    </p:spTree>
    <p:extLst>
      <p:ext uri="{BB962C8B-B14F-4D97-AF65-F5344CB8AC3E}">
        <p14:creationId xmlns:p14="http://schemas.microsoft.com/office/powerpoint/2010/main" val="14248071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370</Words>
  <Application>Microsoft Office PowerPoint</Application>
  <PresentationFormat>On-screen Show (4:3)</PresentationFormat>
  <Paragraphs>53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Default Design</vt:lpstr>
      <vt:lpstr>Java for Beginners Intermediate</vt:lpstr>
      <vt:lpstr>Levels of Java coding</vt:lpstr>
      <vt:lpstr>Files</vt:lpstr>
      <vt:lpstr>Setting up the file connection</vt:lpstr>
      <vt:lpstr>Connecting to the file</vt:lpstr>
      <vt:lpstr>Where do I store the text file?</vt:lpstr>
      <vt:lpstr>How do I read from the file?</vt:lpstr>
      <vt:lpstr>Useful strategy to know</vt:lpstr>
      <vt:lpstr>In Java that would be:</vt:lpstr>
      <vt:lpstr>Writing to a file</vt:lpstr>
      <vt:lpstr>In the end, always .close()</vt:lpstr>
      <vt:lpstr>Example of adding numbers in a file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Jonty Pearce</dc:creator>
  <cp:lastModifiedBy>Myran Teasdale</cp:lastModifiedBy>
  <cp:revision>55</cp:revision>
  <cp:lastPrinted>2015-06-25T14:37:53Z</cp:lastPrinted>
  <dcterms:created xsi:type="dcterms:W3CDTF">2009-01-01T16:20:39Z</dcterms:created>
  <dcterms:modified xsi:type="dcterms:W3CDTF">2022-10-09T20:39:33Z</dcterms:modified>
</cp:coreProperties>
</file>