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22.xml" ContentType="application/vnd.openxmlformats-officedocument.presentationml.slide+xml"/>
  <Override PartName="/ppt/embeddings/Microsoft_Equation3.bin" ContentType="application/vnd.openxmlformats-officedocument.oleObject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embeddings/Microsoft_Equation4.bin" ContentType="application/vnd.openxmlformats-officedocument.oleObject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  <p:sldMasterId id="2147485039" r:id="rId2"/>
  </p:sldMasterIdLst>
  <p:notesMasterIdLst>
    <p:notesMasterId r:id="rId29"/>
  </p:notesMasterIdLst>
  <p:handoutMasterIdLst>
    <p:handoutMasterId r:id="rId30"/>
  </p:handoutMasterIdLst>
  <p:sldIdLst>
    <p:sldId id="496" r:id="rId3"/>
    <p:sldId id="500" r:id="rId4"/>
    <p:sldId id="516" r:id="rId5"/>
    <p:sldId id="532" r:id="rId6"/>
    <p:sldId id="517" r:id="rId7"/>
    <p:sldId id="518" r:id="rId8"/>
    <p:sldId id="519" r:id="rId9"/>
    <p:sldId id="520" r:id="rId10"/>
    <p:sldId id="531" r:id="rId11"/>
    <p:sldId id="523" r:id="rId12"/>
    <p:sldId id="524" r:id="rId13"/>
    <p:sldId id="525" r:id="rId14"/>
    <p:sldId id="521" r:id="rId15"/>
    <p:sldId id="509" r:id="rId16"/>
    <p:sldId id="533" r:id="rId17"/>
    <p:sldId id="501" r:id="rId18"/>
    <p:sldId id="526" r:id="rId19"/>
    <p:sldId id="527" r:id="rId20"/>
    <p:sldId id="528" r:id="rId21"/>
    <p:sldId id="530" r:id="rId22"/>
    <p:sldId id="522" r:id="rId23"/>
    <p:sldId id="504" r:id="rId24"/>
    <p:sldId id="508" r:id="rId25"/>
    <p:sldId id="510" r:id="rId26"/>
    <p:sldId id="512" r:id="rId27"/>
    <p:sldId id="506" r:id="rId2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C60F0D"/>
    <a:srgbClr val="00CD51"/>
    <a:srgbClr val="1A38F2"/>
    <a:srgbClr val="FF1716"/>
    <a:srgbClr val="5E5DC0"/>
    <a:srgbClr val="1B39F5"/>
    <a:srgbClr val="0606FF"/>
    <a:srgbClr val="FDFFE9"/>
    <a:srgbClr val="FEFFCD"/>
    <a:srgbClr val="09D2D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0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-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50900" y="465138"/>
            <a:ext cx="5157788" cy="3870325"/>
          </a:xfrm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A278-B717-E147-9C14-0F957C8F7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7675" y="12700"/>
            <a:ext cx="2193925" cy="6273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725" y="12700"/>
            <a:ext cx="6432550" cy="6273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7678-7689-0343-B03F-189EDC887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05C83-A206-6440-80BA-CD398B51D9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8BBFB-D940-A448-A6CD-62DBA811C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EFFA2-C4E1-3D49-A613-042E57F83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714500"/>
            <a:ext cx="43132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714500"/>
            <a:ext cx="43132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890F6-A0F1-FA46-832F-C5922E5BF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C1D66-05D4-2D41-B1C4-17A212DC2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A6090-3F81-3940-A55F-E774B670B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AB4E4-66D9-9B4B-A704-85E9E92D1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5201-5430-4E4A-86A1-2980DB514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9D531-D228-7342-9864-6D0D2B3D4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5" y="1714500"/>
            <a:ext cx="87788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12700"/>
            <a:ext cx="7772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6995" name="Line 19"/>
          <p:cNvSpPr>
            <a:spLocks noChangeShapeType="1"/>
          </p:cNvSpPr>
          <p:nvPr userDrawn="1"/>
        </p:nvSpPr>
        <p:spPr bwMode="auto">
          <a:xfrm flipH="1">
            <a:off x="165100" y="965200"/>
            <a:ext cx="8089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11" charset="0"/>
            </a:endParaRPr>
          </a:p>
        </p:txBody>
      </p:sp>
      <p:pic>
        <p:nvPicPr>
          <p:cNvPr id="1029" name="Picture 21" descr="Blue LLNL 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80400" y="201613"/>
            <a:ext cx="6858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98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1500" y="6451600"/>
            <a:ext cx="2057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800" b="0">
                <a:latin typeface="Arial" charset="0"/>
              </a:defRPr>
            </a:lvl1pPr>
          </a:lstStyle>
          <a:p>
            <a:pPr>
              <a:defRPr/>
            </a:pPr>
            <a:fld id="{342FD232-5722-EF44-A93D-CF7E3E9A3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6" r:id="rId1"/>
    <p:sldLayoutId id="2147484984" r:id="rId2"/>
    <p:sldLayoutId id="2147484985" r:id="rId3"/>
    <p:sldLayoutId id="2147484986" r:id="rId4"/>
    <p:sldLayoutId id="2147484987" r:id="rId5"/>
    <p:sldLayoutId id="2147484988" r:id="rId6"/>
    <p:sldLayoutId id="2147484989" r:id="rId7"/>
    <p:sldLayoutId id="2147484990" r:id="rId8"/>
    <p:sldLayoutId id="2147484991" r:id="rId9"/>
    <p:sldLayoutId id="2147484992" r:id="rId10"/>
    <p:sldLayoutId id="214748499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Ø"/>
        <a:defRPr b="1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Line 2"/>
          <p:cNvSpPr>
            <a:spLocks noChangeShapeType="1"/>
          </p:cNvSpPr>
          <p:nvPr/>
        </p:nvSpPr>
        <p:spPr bwMode="auto">
          <a:xfrm flipH="1">
            <a:off x="482600" y="898525"/>
            <a:ext cx="7597775" cy="22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Helvetica" pitchFamily="-111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3113" y="301625"/>
            <a:ext cx="7043737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1203" tIns="39889" rIns="81203" bIns="3988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7688" y="1374775"/>
            <a:ext cx="8266112" cy="476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1203" tIns="39889" rIns="81203" bIns="398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5000" y="6532563"/>
            <a:ext cx="1870075" cy="20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058" tIns="41029" rIns="82058" bIns="4102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700" b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666B87A2-764F-1443-B286-4E37561269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7894" name="Picture 6" descr="Blue LLNL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6738" y="255588"/>
            <a:ext cx="62388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40" r:id="rId1"/>
  </p:sldLayoutIdLst>
  <p:timing>
    <p:tnLst>
      <p:par>
        <p:cTn id="1" dur="indefinite" restart="never" nodeType="tmRoot"/>
      </p:par>
    </p:tnLst>
  </p:timing>
  <p:txStyles>
    <p:titleStyle>
      <a:lvl1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2pPr>
      <a:lvl3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3pPr>
      <a:lvl4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4pPr>
      <a:lvl5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5pPr>
      <a:lvl6pPr marL="4572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6pPr>
      <a:lvl7pPr marL="9144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7pPr>
      <a:lvl8pPr marL="13716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8pPr>
      <a:lvl9pPr marL="18288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9pPr>
    </p:titleStyle>
    <p:bodyStyle>
      <a:lvl1pPr marL="155575" indent="-155575" algn="l" defTabSz="738188" rtl="0" eaLnBrk="0" fontAlgn="base" hangingPunct="0">
        <a:lnSpc>
          <a:spcPts val="2150"/>
        </a:lnSpc>
        <a:spcBef>
          <a:spcPts val="2150"/>
        </a:spcBef>
        <a:spcAft>
          <a:spcPct val="0"/>
        </a:spcAft>
        <a:buSzPct val="100000"/>
        <a:buFont typeface="Arial" pitchFamily="-112" charset="0"/>
        <a:buChar char="•"/>
        <a:defRPr sz="1600"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65163" indent="-304800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—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2pPr>
      <a:lvl3pPr marL="1076325" indent="-255588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3pPr>
      <a:lvl4pPr marL="1387475" indent="-209550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7478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5pPr>
      <a:lvl6pPr marL="22050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6pPr>
      <a:lvl7pPr marL="26622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7pPr>
      <a:lvl8pPr marL="31194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8pPr>
      <a:lvl9pPr marL="35766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4" Type="http://schemas.openxmlformats.org/officeDocument/2006/relationships/image" Target="../media/image10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d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df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d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22.pdf"/><Relationship Id="rId5" Type="http://schemas.openxmlformats.org/officeDocument/2006/relationships/image" Target="../media/image2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df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4" Type="http://schemas.openxmlformats.org/officeDocument/2006/relationships/image" Target="../media/image28.png"/><Relationship Id="rId5" Type="http://schemas.openxmlformats.org/officeDocument/2006/relationships/oleObject" Target="../embeddings/Microsoft_Equation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d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df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video" Target="file://localhost/Users/terry10/doc/technical_papers/scipy2011/papers/koningterry/mats.avi" TargetMode="Externa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terry10/doc/technical_papers/scipy2011/papers/koningterry/logden.avi" TargetMode="Externa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/>
        </p:nvSpPr>
        <p:spPr bwMode="auto">
          <a:xfrm>
            <a:off x="831850" y="1095375"/>
            <a:ext cx="7480300" cy="1165225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defTabSz="820738"/>
            <a:r>
              <a:rPr lang="en-US" sz="2200" dirty="0" smtClean="0">
                <a:solidFill>
                  <a:srgbClr val="000000"/>
                </a:solidFill>
                <a:latin typeface="Arial" pitchFamily="-112" charset="0"/>
                <a:ea typeface="Times New Roman" pitchFamily="-112" charset="0"/>
                <a:cs typeface="Times New Roman" pitchFamily="-112" charset="0"/>
              </a:rPr>
              <a:t>Automatically Tuning ICF Shock Ignition Targets</a:t>
            </a: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2543175" y="2778125"/>
            <a:ext cx="416718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Matt Terry and Joseph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-112" charset="0"/>
              </a:rPr>
              <a:t>Koning</a:t>
            </a:r>
            <a:endParaRPr lang="en-US" sz="1600" dirty="0" smtClean="0">
              <a:solidFill>
                <a:srgbClr val="000000"/>
              </a:solidFill>
              <a:latin typeface="Arial" pitchFamily="-112" charset="0"/>
            </a:endParaRPr>
          </a:p>
          <a:p>
            <a:pPr defTabSz="820738"/>
            <a:r>
              <a:rPr lang="en-US" sz="1600" dirty="0">
                <a:solidFill>
                  <a:srgbClr val="000000"/>
                </a:solidFill>
                <a:latin typeface="Arial" pitchFamily="-112" charset="0"/>
              </a:rPr>
              <a:t>Lawrence Livermore National Laboratory</a:t>
            </a:r>
          </a:p>
          <a:p>
            <a:pPr defTabSz="820738"/>
            <a:endParaRPr lang="en-US" sz="1600" dirty="0">
              <a:solidFill>
                <a:srgbClr val="000000"/>
              </a:solidFill>
              <a:latin typeface="Arial" pitchFamily="-112" charset="0"/>
            </a:endParaRPr>
          </a:p>
        </p:txBody>
      </p:sp>
      <p:sp>
        <p:nvSpPr>
          <p:cNvPr id="64516" name="Line 5"/>
          <p:cNvSpPr>
            <a:spLocks noChangeShapeType="1"/>
          </p:cNvSpPr>
          <p:nvPr/>
        </p:nvSpPr>
        <p:spPr bwMode="auto">
          <a:xfrm>
            <a:off x="806450" y="1055688"/>
            <a:ext cx="7481888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64517" name="Picture 6" descr="Blue LLNL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7513" y="3916363"/>
            <a:ext cx="8159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1042988" y="6107113"/>
            <a:ext cx="7058025" cy="62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This work was performed under the auspices of the U.S. Department of Energy by</a:t>
            </a:r>
          </a:p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Lawrence Livermore National Laboratory under Contract DE-AC52-07NA27344.</a:t>
            </a:r>
          </a:p>
          <a:p>
            <a:pPr defTabSz="820738"/>
            <a:endParaRPr lang="en-US" sz="900">
              <a:solidFill>
                <a:srgbClr val="124A91"/>
              </a:solidFill>
              <a:latin typeface="Arial" pitchFamily="-112" charset="0"/>
            </a:endParaRPr>
          </a:p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Lawrence Livermore National Laboratory, P.O. Box 808, Livermore, CA 94551</a:t>
            </a:r>
          </a:p>
        </p:txBody>
      </p:sp>
      <p:sp>
        <p:nvSpPr>
          <p:cNvPr id="64519" name="Text Box 4"/>
          <p:cNvSpPr txBox="1">
            <a:spLocks noChangeArrowheads="1"/>
          </p:cNvSpPr>
          <p:nvPr/>
        </p:nvSpPr>
        <p:spPr bwMode="auto">
          <a:xfrm>
            <a:off x="2435263" y="5189538"/>
            <a:ext cx="4486212" cy="82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Python for Scientific Computing Conference</a:t>
            </a:r>
          </a:p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Austin, Texas</a:t>
            </a:r>
            <a:endParaRPr lang="en-US" sz="1600" dirty="0" smtClean="0">
              <a:solidFill>
                <a:srgbClr val="000000"/>
              </a:solidFill>
              <a:latin typeface="Arial" pitchFamily="-112" charset="0"/>
            </a:endParaRPr>
          </a:p>
          <a:p>
            <a:pPr defTabSz="820738"/>
            <a:r>
              <a:rPr lang="en-US" sz="1600" i="1" dirty="0" smtClean="0">
                <a:solidFill>
                  <a:srgbClr val="000000"/>
                </a:solidFill>
                <a:latin typeface="Arial" pitchFamily="-112" charset="0"/>
              </a:rPr>
              <a:t>July 13, </a:t>
            </a:r>
            <a:r>
              <a:rPr lang="en-US" sz="1600" i="1" dirty="0" smtClean="0">
                <a:solidFill>
                  <a:srgbClr val="000000"/>
                </a:solidFill>
                <a:latin typeface="Arial" pitchFamily="-112" charset="0"/>
              </a:rPr>
              <a:t>2011</a:t>
            </a:r>
            <a:endParaRPr lang="en-US" sz="1600" i="1" dirty="0">
              <a:solidFill>
                <a:srgbClr val="000000"/>
              </a:solidFill>
              <a:latin typeface="Arial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both extended by and embedded in Hydra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Python is extended through a module called “hydra” which contains functions and objects to manipulate hydra data structures</a:t>
            </a:r>
          </a:p>
          <a:p>
            <a:endParaRPr lang="en-US" sz="2000" dirty="0" smtClean="0"/>
          </a:p>
          <a:p>
            <a:r>
              <a:rPr lang="en-US" sz="2000" dirty="0" smtClean="0"/>
              <a:t>Python is then embedded in the Hydra executable</a:t>
            </a:r>
          </a:p>
          <a:p>
            <a:endParaRPr lang="en-US" sz="2000" dirty="0" smtClean="0"/>
          </a:p>
          <a:p>
            <a:r>
              <a:rPr lang="en-US" sz="2000" dirty="0" smtClean="0"/>
              <a:t>Bottom line: Hydra makes available a Python interpreter running concurrently in parallel with the main Hydra executable.  The two processes are loosely coupled through the “hydra” Python module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401379"/>
            <a:ext cx="8778875" cy="4885121"/>
          </a:xfrm>
        </p:spPr>
        <p:txBody>
          <a:bodyPr/>
          <a:lstStyle/>
          <a:p>
            <a:r>
              <a:rPr lang="en-US" dirty="0" smtClean="0"/>
              <a:t>Need a custom parser to handle parallel </a:t>
            </a:r>
            <a:r>
              <a:rPr lang="en-US" dirty="0" err="1" smtClean="0"/>
              <a:t>environement</a:t>
            </a:r>
            <a:endParaRPr lang="en-US" dirty="0" smtClean="0"/>
          </a:p>
          <a:p>
            <a:pPr lvl="1"/>
            <a:r>
              <a:rPr lang="en-US" dirty="0" smtClean="0">
                <a:latin typeface="Inconsolata"/>
                <a:cs typeface="Inconsolata"/>
              </a:rPr>
              <a:t>from __future__ import </a:t>
            </a:r>
            <a:r>
              <a:rPr lang="en-US" dirty="0" err="1" smtClean="0">
                <a:latin typeface="Inconsolata"/>
                <a:cs typeface="Inconsolata"/>
              </a:rPr>
              <a:t>with_statement</a:t>
            </a:r>
            <a:endParaRPr lang="en-US" dirty="0" smtClean="0">
              <a:latin typeface="Inconsolata"/>
              <a:cs typeface="Inconsolata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Saving the state of </a:t>
            </a:r>
            <a:r>
              <a:rPr lang="en-US" dirty="0" smtClean="0">
                <a:latin typeface="Inconsolata"/>
                <a:cs typeface="Inconsolata"/>
              </a:rPr>
              <a:t>__main__</a:t>
            </a:r>
            <a:r>
              <a:rPr lang="en-US" dirty="0" smtClean="0"/>
              <a:t> across restarts is tricky</a:t>
            </a:r>
          </a:p>
          <a:p>
            <a:pPr lvl="1"/>
            <a:r>
              <a:rPr lang="en-US" dirty="0" smtClean="0"/>
              <a:t>Cobble together many methods to collect state</a:t>
            </a:r>
          </a:p>
          <a:p>
            <a:pPr lvl="1"/>
            <a:r>
              <a:rPr lang="en-US" dirty="0" smtClean="0"/>
              <a:t>Pickle state as a string and add it to restart files</a:t>
            </a:r>
          </a:p>
          <a:p>
            <a:pPr lvl="1"/>
            <a:r>
              <a:rPr lang="en-US" dirty="0" smtClean="0"/>
              <a:t>Some objects pickle but do not </a:t>
            </a:r>
            <a:r>
              <a:rPr lang="en-US" dirty="0" err="1" smtClean="0"/>
              <a:t>unpickle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your program uses different indexing than Python, resist the urge to emulate your program’s indexing in Python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Python interpreter enables “introspective” programs without major software development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40069"/>
            <a:ext cx="8778875" cy="4946431"/>
          </a:xfrm>
        </p:spPr>
        <p:txBody>
          <a:bodyPr/>
          <a:lstStyle/>
          <a:p>
            <a:r>
              <a:rPr lang="en-US" dirty="0" smtClean="0"/>
              <a:t>Flexible in code diagnostics</a:t>
            </a:r>
          </a:p>
          <a:p>
            <a:pPr lvl="1"/>
            <a:r>
              <a:rPr lang="en-US" dirty="0" smtClean="0"/>
              <a:t>High frequency sampling without dumping to disk</a:t>
            </a:r>
          </a:p>
          <a:p>
            <a:pPr lvl="1"/>
            <a:r>
              <a:rPr lang="en-US" dirty="0" smtClean="0"/>
              <a:t>Watch for shock breakout</a:t>
            </a:r>
          </a:p>
          <a:p>
            <a:pPr lvl="1"/>
            <a:r>
              <a:rPr lang="en-US" dirty="0" smtClean="0"/>
              <a:t>Watch for peak </a:t>
            </a:r>
            <a:r>
              <a:rPr lang="en-US" dirty="0" smtClean="0"/>
              <a:t>ρR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Steer simulation based on gathered information</a:t>
            </a:r>
          </a:p>
          <a:p>
            <a:pPr lvl="1"/>
            <a:r>
              <a:rPr lang="en-US" dirty="0" smtClean="0"/>
              <a:t>Finer output resolution near interesting features</a:t>
            </a:r>
          </a:p>
          <a:p>
            <a:pPr lvl="1"/>
            <a:r>
              <a:rPr lang="en-US" dirty="0" smtClean="0"/>
              <a:t>Turn on additional physics based on software triggers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Don’t need access to the source &amp; no recompile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Auto-tuner needs to generate, run and process many </a:t>
            </a:r>
            <a:r>
              <a:rPr lang="en-US" dirty="0" err="1" smtClean="0"/>
              <a:t>simultions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31719"/>
            <a:ext cx="8778875" cy="5054781"/>
          </a:xfrm>
        </p:spPr>
        <p:txBody>
          <a:bodyPr/>
          <a:lstStyle/>
          <a:p>
            <a:r>
              <a:rPr lang="en-US" dirty="0" smtClean="0"/>
              <a:t>Input file generators that wrap a “template” input file</a:t>
            </a:r>
          </a:p>
          <a:p>
            <a:pPr lvl="1"/>
            <a:r>
              <a:rPr lang="en-US" dirty="0" smtClean="0"/>
              <a:t>Modify simple Hydra variable assignments</a:t>
            </a:r>
          </a:p>
          <a:p>
            <a:pPr lvl="1"/>
            <a:r>
              <a:rPr lang="en-US" dirty="0" smtClean="0"/>
              <a:t>Delegate complicated input file structures to special purpose objects</a:t>
            </a:r>
          </a:p>
          <a:p>
            <a:pPr lvl="1"/>
            <a:r>
              <a:rPr lang="en-US" dirty="0" smtClean="0"/>
              <a:t>Inject commands into the input file by </a:t>
            </a:r>
            <a:r>
              <a:rPr lang="en-US" dirty="0" err="1" smtClean="0"/>
              <a:t>overwritings</a:t>
            </a:r>
            <a:r>
              <a:rPr lang="en-US" dirty="0" smtClean="0"/>
              <a:t> sentinels with </a:t>
            </a:r>
            <a:br>
              <a:rPr lang="en-US" dirty="0" smtClean="0"/>
            </a:br>
            <a:r>
              <a:rPr lang="en-US" dirty="0" smtClean="0">
                <a:latin typeface="Inconsolata"/>
                <a:cs typeface="Inconsolata"/>
              </a:rPr>
              <a:t>	</a:t>
            </a:r>
            <a:r>
              <a:rPr lang="en-US" dirty="0" err="1" smtClean="0">
                <a:latin typeface="Inconsolata"/>
                <a:cs typeface="Inconsolata"/>
              </a:rPr>
              <a:t>str(python_proxy_of_complicated_thing</a:t>
            </a:r>
            <a:r>
              <a:rPr lang="en-US" dirty="0" smtClean="0">
                <a:latin typeface="Inconsolata"/>
                <a:cs typeface="Inconsolata"/>
              </a:rPr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file wrappers extract data from Hydra binary output files</a:t>
            </a:r>
          </a:p>
          <a:p>
            <a:endParaRPr lang="en-US" dirty="0" smtClean="0"/>
          </a:p>
          <a:p>
            <a:r>
              <a:rPr lang="en-US" dirty="0" smtClean="0"/>
              <a:t>Embedded diagnostics using embedded Python interpreter</a:t>
            </a:r>
          </a:p>
          <a:p>
            <a:pPr lvl="1"/>
            <a:r>
              <a:rPr lang="en-US" dirty="0" smtClean="0"/>
              <a:t>Characteristic (shock) trackers with finish line triggers</a:t>
            </a:r>
          </a:p>
          <a:p>
            <a:pPr lvl="1"/>
            <a:r>
              <a:rPr lang="en-US" dirty="0" smtClean="0"/>
              <a:t>Change graphics dump frequency based on shock locations</a:t>
            </a:r>
          </a:p>
          <a:p>
            <a:pPr lvl="1"/>
            <a:r>
              <a:rPr lang="en-US" dirty="0" smtClean="0"/>
              <a:t>ρR monitors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Pre-pulse consists of a picket and 3 pedestal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41267"/>
            <a:ext cx="8778875" cy="540428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Picket launches a 1 </a:t>
            </a:r>
            <a:r>
              <a:rPr lang="en-US" dirty="0" err="1" smtClean="0"/>
              <a:t>MBar</a:t>
            </a:r>
            <a:r>
              <a:rPr lang="en-US" dirty="0" smtClean="0"/>
              <a:t> shock and acts as a </a:t>
            </a:r>
            <a:r>
              <a:rPr lang="en-US" dirty="0" err="1" smtClean="0"/>
              <a:t>fiducial</a:t>
            </a:r>
            <a:r>
              <a:rPr lang="en-US" dirty="0" smtClean="0"/>
              <a:t> for synchronizing subsequent shocks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Intensity and shape of picket are set by 2D stability considerations and are assumed as givens for this work (see future work)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Pedestals launch shocks which increase density by ~4x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Near maximum compression for a planar shock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  <a:buNone/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Stronger shocks decrease </a:t>
            </a:r>
            <a:br>
              <a:rPr lang="en-US" dirty="0" smtClean="0"/>
            </a:br>
            <a:r>
              <a:rPr lang="en-US" dirty="0" smtClean="0"/>
              <a:t>performance by increasing</a:t>
            </a:r>
            <a:br>
              <a:rPr lang="en-US" dirty="0" smtClean="0"/>
            </a:br>
            <a:r>
              <a:rPr lang="en-US" dirty="0" smtClean="0"/>
              <a:t>entropy (drop compressibility)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Maximum fuel compressibility is</a:t>
            </a:r>
            <a:br>
              <a:rPr lang="en-US" dirty="0" smtClean="0"/>
            </a:br>
            <a:r>
              <a:rPr lang="en-US" dirty="0" smtClean="0"/>
              <a:t>very important so shocks should</a:t>
            </a:r>
            <a:br>
              <a:rPr lang="en-US" dirty="0" smtClean="0"/>
            </a:br>
            <a:r>
              <a:rPr lang="en-US" dirty="0" smtClean="0"/>
              <a:t>coalesce outside of fuel</a:t>
            </a:r>
            <a:endParaRPr lang="en-US" dirty="0"/>
          </a:p>
        </p:txBody>
      </p:sp>
      <p:pic>
        <p:nvPicPr>
          <p:cNvPr id="4" name="Picture 3" descr="prepuls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5684" t="7699" r="9106" b="2798"/>
              <a:stretch>
                <a:fillRect/>
              </a:stretch>
            </p:blipFill>
          </mc:Choice>
          <mc:Fallback>
            <p:blipFill>
              <a:blip r:embed="rId4"/>
              <a:srcRect l="5684" t="7699" r="9106" b="2798"/>
              <a:stretch>
                <a:fillRect/>
              </a:stretch>
            </p:blipFill>
          </mc:Fallback>
        </mc:AlternateContent>
        <p:spPr>
          <a:xfrm>
            <a:off x="4401916" y="3105891"/>
            <a:ext cx="4554692" cy="36065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2905" y="3308559"/>
          <a:ext cx="2255838" cy="573088"/>
        </p:xfrm>
        <a:graphic>
          <a:graphicData uri="http://schemas.openxmlformats.org/presentationml/2006/ole">
            <p:oleObj spid="_x0000_s33794" name="Equation" r:id="rId5" imgW="1549400" imgH="3937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45446" y="4105729"/>
          <a:ext cx="1151260" cy="608523"/>
        </p:xfrm>
        <a:graphic>
          <a:graphicData uri="http://schemas.openxmlformats.org/presentationml/2006/ole">
            <p:oleObj spid="_x0000_s33795" name="Equation" r:id="rId6" imgW="889000" imgH="469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focus on the pre-pulse shocks</a:t>
            </a:r>
            <a:endParaRPr lang="en-US" dirty="0"/>
          </a:p>
        </p:txBody>
      </p:sp>
      <p:pic>
        <p:nvPicPr>
          <p:cNvPr id="3" name="Picture 2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1186599" y="1251544"/>
            <a:ext cx="4792750" cy="1548207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7339" y="1037584"/>
            <a:ext cx="8740623" cy="5750822"/>
            <a:chOff x="508004" y="106400"/>
            <a:chExt cx="8037264" cy="6992189"/>
          </a:xfrm>
        </p:grpSpPr>
        <p:pic>
          <p:nvPicPr>
            <p:cNvPr id="5" name="Picture 4" descr="rtplot_shocktrac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6866" t="9383" r="6888" b="7942"/>
                <a:stretch>
                  <a:fillRect/>
                </a:stretch>
              </p:blipFill>
            </mc:Choice>
            <mc:Fallback>
              <p:blipFill>
                <a:blip r:embed="rId3"/>
                <a:srcRect l="6866" t="9383" r="6888" b="7942"/>
                <a:stretch>
                  <a:fillRect/>
                </a:stretch>
              </p:blipFill>
            </mc:Fallback>
          </mc:AlternateContent>
          <p:spPr>
            <a:xfrm>
              <a:off x="802084" y="122015"/>
              <a:ext cx="7352440" cy="665893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316108" y="2536440"/>
              <a:ext cx="1423288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Picket Shock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71174" y="4693517"/>
              <a:ext cx="1500763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Second Shock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11327" y="4908038"/>
              <a:ext cx="1288092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Third Shock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57832" y="4265799"/>
              <a:ext cx="1387436" cy="31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tlCol="0">
              <a:spAutoFit/>
            </a:bodyPr>
            <a:lstStyle/>
            <a:p>
              <a:r>
                <a:rPr lang="en-US" sz="1400" b="0" dirty="0" smtClean="0"/>
                <a:t>Fourth Shock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-270879" y="2805118"/>
              <a:ext cx="184077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Radius (cm)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4017" y="6724376"/>
              <a:ext cx="1153602" cy="374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 (</a:t>
              </a:r>
              <a:r>
                <a:rPr lang="en-US" sz="1400" dirty="0" err="1" smtClean="0"/>
                <a:t>μs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720495" y="2613140"/>
              <a:ext cx="322324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solidFill>
                    <a:srgbClr val="0606FF"/>
                  </a:solidFill>
                </a:rPr>
                <a:t>Incident Laser Power (TW)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94320" y="106400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20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04481" y="1711682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4320" y="3296639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99400" y="491716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09560" y="652244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0</a:t>
              </a:r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pulse segment launches shock which can be unambiguously identified and tracked</a:t>
            </a:r>
            <a:endParaRPr lang="en-US" dirty="0"/>
          </a:p>
        </p:txBody>
      </p:sp>
      <p:cxnSp>
        <p:nvCxnSpPr>
          <p:cNvPr id="28" name="Elbow Connector 27"/>
          <p:cNvCxnSpPr>
            <a:stCxn id="18" idx="0"/>
          </p:cNvCxnSpPr>
          <p:nvPr/>
        </p:nvCxnSpPr>
        <p:spPr bwMode="auto">
          <a:xfrm rot="5400000" flipH="1" flipV="1">
            <a:off x="1663057" y="3045423"/>
            <a:ext cx="2805197" cy="72460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18" idx="2"/>
          </p:cNvCxnSpPr>
          <p:nvPr/>
        </p:nvCxnSpPr>
        <p:spPr bwMode="auto">
          <a:xfrm rot="16200000" flipH="1">
            <a:off x="2278046" y="5543407"/>
            <a:ext cx="1050044" cy="19942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>
            <a:stCxn id="26" idx="0"/>
          </p:cNvCxnSpPr>
          <p:nvPr/>
        </p:nvCxnSpPr>
        <p:spPr bwMode="auto">
          <a:xfrm rot="5400000" flipH="1" flipV="1">
            <a:off x="5031522" y="3649348"/>
            <a:ext cx="1329794" cy="1345024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hape 46"/>
          <p:cNvCxnSpPr>
            <a:stCxn id="26" idx="2"/>
          </p:cNvCxnSpPr>
          <p:nvPr/>
        </p:nvCxnSpPr>
        <p:spPr bwMode="auto">
          <a:xfrm rot="16200000" flipH="1">
            <a:off x="5560381" y="4758059"/>
            <a:ext cx="157492" cy="1230441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Elbow Connector 48"/>
          <p:cNvCxnSpPr>
            <a:stCxn id="27" idx="0"/>
          </p:cNvCxnSpPr>
          <p:nvPr/>
        </p:nvCxnSpPr>
        <p:spPr bwMode="auto">
          <a:xfrm rot="16200000" flipV="1">
            <a:off x="6531504" y="2816508"/>
            <a:ext cx="2396126" cy="8879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hape 50"/>
          <p:cNvCxnSpPr>
            <a:stCxn id="27" idx="2"/>
          </p:cNvCxnSpPr>
          <p:nvPr/>
        </p:nvCxnSpPr>
        <p:spPr bwMode="auto">
          <a:xfrm rot="5400000">
            <a:off x="7697818" y="4393868"/>
            <a:ext cx="149437" cy="80199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Elbow Connector 53"/>
          <p:cNvCxnSpPr>
            <a:stCxn id="17" idx="0"/>
          </p:cNvCxnSpPr>
          <p:nvPr/>
        </p:nvCxnSpPr>
        <p:spPr bwMode="auto">
          <a:xfrm rot="16200000" flipV="1">
            <a:off x="700522" y="1896642"/>
            <a:ext cx="1603973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Elbow Connector 55"/>
          <p:cNvCxnSpPr>
            <a:stCxn id="17" idx="2"/>
          </p:cNvCxnSpPr>
          <p:nvPr/>
        </p:nvCxnSpPr>
        <p:spPr bwMode="auto">
          <a:xfrm rot="5400000">
            <a:off x="887703" y="3621210"/>
            <a:ext cx="1229610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187339" y="1037584"/>
            <a:ext cx="8740623" cy="5750822"/>
            <a:chOff x="508004" y="106400"/>
            <a:chExt cx="8037264" cy="6992189"/>
          </a:xfrm>
        </p:grpSpPr>
        <p:pic>
          <p:nvPicPr>
            <p:cNvPr id="5" name="Picture 4" descr="rtplot_shocktrac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6866" t="9383" r="6888" b="7942"/>
                <a:stretch>
                  <a:fillRect/>
                </a:stretch>
              </p:blipFill>
            </mc:Choice>
            <mc:Fallback>
              <p:blipFill>
                <a:blip r:embed="rId3"/>
                <a:srcRect l="6866" t="9383" r="6888" b="7942"/>
                <a:stretch>
                  <a:fillRect/>
                </a:stretch>
              </p:blipFill>
            </mc:Fallback>
          </mc:AlternateContent>
          <p:spPr>
            <a:xfrm>
              <a:off x="802084" y="122015"/>
              <a:ext cx="7352440" cy="665893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316108" y="2536440"/>
              <a:ext cx="1423288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Picket Shock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71174" y="4693517"/>
              <a:ext cx="1500763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Second Shock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11327" y="4908038"/>
              <a:ext cx="1288092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Third Shock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57832" y="4265799"/>
              <a:ext cx="1387436" cy="31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tlCol="0">
              <a:spAutoFit/>
            </a:bodyPr>
            <a:lstStyle/>
            <a:p>
              <a:r>
                <a:rPr lang="en-US" sz="1400" b="0" dirty="0" smtClean="0"/>
                <a:t>Fourth Shock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-270879" y="2805118"/>
              <a:ext cx="184077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Radius (cm)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4017" y="6724376"/>
              <a:ext cx="1153602" cy="374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 (</a:t>
              </a:r>
              <a:r>
                <a:rPr lang="en-US" sz="1400" dirty="0" err="1" smtClean="0"/>
                <a:t>μs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720495" y="2613140"/>
              <a:ext cx="322324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solidFill>
                    <a:srgbClr val="0606FF"/>
                  </a:solidFill>
                </a:rPr>
                <a:t>Incident Laser Power (TW)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94320" y="106400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20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04481" y="1711682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4320" y="3296639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99400" y="491716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09560" y="652244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0</a:t>
              </a:r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pulse segment launches shock which can be unambiguously identified and tracked</a:t>
            </a:r>
            <a:endParaRPr lang="en-US" dirty="0"/>
          </a:p>
        </p:txBody>
      </p:sp>
      <p:cxnSp>
        <p:nvCxnSpPr>
          <p:cNvPr id="28" name="Elbow Connector 27"/>
          <p:cNvCxnSpPr>
            <a:stCxn id="18" idx="0"/>
          </p:cNvCxnSpPr>
          <p:nvPr/>
        </p:nvCxnSpPr>
        <p:spPr bwMode="auto">
          <a:xfrm rot="5400000" flipH="1" flipV="1">
            <a:off x="1663057" y="3045423"/>
            <a:ext cx="2805197" cy="72460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18" idx="2"/>
          </p:cNvCxnSpPr>
          <p:nvPr/>
        </p:nvCxnSpPr>
        <p:spPr bwMode="auto">
          <a:xfrm rot="16200000" flipH="1">
            <a:off x="2278046" y="5543407"/>
            <a:ext cx="1050044" cy="19942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>
            <a:stCxn id="26" idx="0"/>
          </p:cNvCxnSpPr>
          <p:nvPr/>
        </p:nvCxnSpPr>
        <p:spPr bwMode="auto">
          <a:xfrm rot="5400000" flipH="1" flipV="1">
            <a:off x="5031522" y="3649348"/>
            <a:ext cx="1329794" cy="1345024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hape 46"/>
          <p:cNvCxnSpPr>
            <a:stCxn id="26" idx="2"/>
          </p:cNvCxnSpPr>
          <p:nvPr/>
        </p:nvCxnSpPr>
        <p:spPr bwMode="auto">
          <a:xfrm rot="16200000" flipH="1">
            <a:off x="5560381" y="4758059"/>
            <a:ext cx="157492" cy="1230441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Elbow Connector 48"/>
          <p:cNvCxnSpPr>
            <a:stCxn id="27" idx="0"/>
          </p:cNvCxnSpPr>
          <p:nvPr/>
        </p:nvCxnSpPr>
        <p:spPr bwMode="auto">
          <a:xfrm rot="16200000" flipV="1">
            <a:off x="6531504" y="2816508"/>
            <a:ext cx="2396126" cy="8879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hape 50"/>
          <p:cNvCxnSpPr>
            <a:stCxn id="27" idx="2"/>
          </p:cNvCxnSpPr>
          <p:nvPr/>
        </p:nvCxnSpPr>
        <p:spPr bwMode="auto">
          <a:xfrm rot="5400000">
            <a:off x="7697818" y="4393868"/>
            <a:ext cx="149437" cy="80199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Elbow Connector 53"/>
          <p:cNvCxnSpPr>
            <a:stCxn id="17" idx="0"/>
          </p:cNvCxnSpPr>
          <p:nvPr/>
        </p:nvCxnSpPr>
        <p:spPr bwMode="auto">
          <a:xfrm rot="16200000" flipV="1">
            <a:off x="700522" y="1896642"/>
            <a:ext cx="1603973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Elbow Connector 55"/>
          <p:cNvCxnSpPr>
            <a:stCxn id="17" idx="2"/>
          </p:cNvCxnSpPr>
          <p:nvPr/>
        </p:nvCxnSpPr>
        <p:spPr bwMode="auto">
          <a:xfrm rot="5400000">
            <a:off x="887703" y="3621210"/>
            <a:ext cx="1229610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6795594" y="4769940"/>
            <a:ext cx="1143909" cy="1163399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3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6652" y="5068616"/>
            <a:ext cx="8437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“Breakout time” is when the first shock crosses the gas/ice interface</a:t>
            </a:r>
          </a:p>
          <a:p>
            <a:pPr algn="l">
              <a:buFont typeface="Arial"/>
              <a:buChar char="•"/>
            </a:pPr>
            <a:endParaRPr lang="en-US" dirty="0" smtClean="0"/>
          </a:p>
          <a:p>
            <a:pPr algn="l">
              <a:buFont typeface="Arial"/>
              <a:buChar char="•"/>
            </a:pPr>
            <a:r>
              <a:rPr lang="en-US" dirty="0" smtClean="0"/>
              <a:t> All pre-pulse shocks should coalesce at the gas/ice interface at the same time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1066" y="1068994"/>
            <a:ext cx="4596732" cy="3477421"/>
            <a:chOff x="170616" y="981593"/>
            <a:chExt cx="4331678" cy="3276908"/>
          </a:xfrm>
        </p:grpSpPr>
        <p:pic>
          <p:nvPicPr>
            <p:cNvPr id="9" name="Picture 8" descr="good_joi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2049" t="7798" r="9259" b="3097"/>
                <a:stretch>
                  <a:fillRect/>
                </a:stretch>
              </p:blipFill>
            </mc:Choice>
            <mc:Fallback>
              <p:blipFill>
                <a:blip r:embed="rId5"/>
                <a:srcRect l="2049" t="7798" r="9259" b="3097"/>
                <a:stretch>
                  <a:fillRect/>
                </a:stretch>
              </p:blipFill>
            </mc:Fallback>
          </mc:AlternateContent>
          <p:spPr>
            <a:xfrm>
              <a:off x="170616" y="981593"/>
              <a:ext cx="4326734" cy="327690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932092" y="1210874"/>
              <a:ext cx="1342937" cy="290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45720" rIns="0" rtlCol="0">
              <a:spAutoFit/>
            </a:bodyPr>
            <a:lstStyle/>
            <a:p>
              <a:r>
                <a:rPr lang="en-US" sz="1400" dirty="0" smtClean="0"/>
                <a:t>Good Timing</a:t>
              </a:r>
            </a:p>
          </p:txBody>
        </p:sp>
        <p:grpSp>
          <p:nvGrpSpPr>
            <p:cNvPr id="3" name="Group 29"/>
            <p:cNvGrpSpPr/>
            <p:nvPr/>
          </p:nvGrpSpPr>
          <p:grpSpPr>
            <a:xfrm>
              <a:off x="821185" y="3485103"/>
              <a:ext cx="1400037" cy="455714"/>
              <a:chOff x="3558373" y="3333862"/>
              <a:chExt cx="1294100" cy="4212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069485" y="3487009"/>
                <a:ext cx="782988" cy="2680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400" b="0" dirty="0" smtClean="0"/>
                  <a:t>Interface</a:t>
                </a:r>
              </a:p>
            </p:txBody>
          </p:sp>
          <p:cxnSp>
            <p:nvCxnSpPr>
              <p:cNvPr id="29" name="Straight Arrow Connector 28"/>
              <p:cNvCxnSpPr>
                <a:stCxn id="25" idx="1"/>
              </p:cNvCxnSpPr>
              <p:nvPr/>
            </p:nvCxnSpPr>
            <p:spPr bwMode="auto">
              <a:xfrm rot="10800000">
                <a:off x="3558373" y="3333862"/>
                <a:ext cx="511113" cy="287192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37" name="Straight Connector 36"/>
            <p:cNvCxnSpPr/>
            <p:nvPr/>
          </p:nvCxnSpPr>
          <p:spPr bwMode="auto">
            <a:xfrm>
              <a:off x="4357670" y="3626986"/>
              <a:ext cx="144624" cy="1718"/>
            </a:xfrm>
            <a:prstGeom prst="line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392205" y="3624335"/>
              <a:ext cx="1630071" cy="290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400" b="0" dirty="0" err="1" smtClean="0"/>
                <a:t>Mis</a:t>
              </a:r>
              <a:r>
                <a:rPr lang="en-US" sz="1400" b="0" dirty="0" smtClean="0"/>
                <a:t>-timing &lt; 50ps</a:t>
              </a:r>
            </a:p>
          </p:txBody>
        </p:sp>
      </p:grpSp>
      <p:sp>
        <p:nvSpPr>
          <p:cNvPr id="45" name="Oval 44"/>
          <p:cNvSpPr/>
          <p:nvPr/>
        </p:nvSpPr>
        <p:spPr bwMode="auto">
          <a:xfrm>
            <a:off x="6947443" y="1503165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cxnSp>
        <p:nvCxnSpPr>
          <p:cNvPr id="16" name="Elbow Connector 15"/>
          <p:cNvCxnSpPr>
            <a:stCxn id="38" idx="3"/>
          </p:cNvCxnSpPr>
          <p:nvPr/>
        </p:nvCxnSpPr>
        <p:spPr bwMode="auto">
          <a:xfrm flipV="1">
            <a:off x="4248408" y="3880069"/>
            <a:ext cx="428695" cy="147264"/>
          </a:xfrm>
          <a:prstGeom prst="bentConnector3">
            <a:avLst>
              <a:gd name="adj1" fmla="val 1031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3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pic>
        <p:nvPicPr>
          <p:cNvPr id="36" name="Picture 35" descr="bad_joi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885" t="8413" r="8636" b="2134"/>
              <a:stretch>
                <a:fillRect/>
              </a:stretch>
            </p:blipFill>
          </mc:Choice>
          <mc:Fallback>
            <p:blipFill>
              <a:blip r:embed="rId5"/>
              <a:srcRect l="1885" t="8413" r="8636" b="2134"/>
              <a:stretch>
                <a:fillRect/>
              </a:stretch>
            </p:blipFill>
          </mc:Fallback>
        </mc:AlternateContent>
        <p:spPr>
          <a:xfrm>
            <a:off x="149493" y="1095237"/>
            <a:ext cx="4639703" cy="349663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6555949" y="2276570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8834" y="1318993"/>
            <a:ext cx="1222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rtlCol="0">
            <a:spAutoFit/>
          </a:bodyPr>
          <a:lstStyle/>
          <a:p>
            <a:r>
              <a:rPr lang="en-US" sz="1400" dirty="0" smtClean="0"/>
              <a:t>Bad Timing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8868" y="1941290"/>
            <a:ext cx="1469957" cy="5232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/>
              <a:t>Shocks merge before interface</a:t>
            </a:r>
          </a:p>
        </p:txBody>
      </p:sp>
      <p:cxnSp>
        <p:nvCxnSpPr>
          <p:cNvPr id="26" name="Elbow Connector 25"/>
          <p:cNvCxnSpPr>
            <a:stCxn id="24" idx="2"/>
          </p:cNvCxnSpPr>
          <p:nvPr/>
        </p:nvCxnSpPr>
        <p:spPr bwMode="auto">
          <a:xfrm rot="5400000">
            <a:off x="3371346" y="2482925"/>
            <a:ext cx="590916" cy="55408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168217" y="3698440"/>
            <a:ext cx="573897" cy="176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61956" y="3473665"/>
            <a:ext cx="2247656" cy="7386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/>
              <a:t>Breakout time for bad timing is earlier than for good timing</a:t>
            </a:r>
          </a:p>
        </p:txBody>
      </p:sp>
      <p:cxnSp>
        <p:nvCxnSpPr>
          <p:cNvPr id="30" name="Elbow Connector 29"/>
          <p:cNvCxnSpPr>
            <a:stCxn id="28" idx="3"/>
          </p:cNvCxnSpPr>
          <p:nvPr/>
        </p:nvCxnSpPr>
        <p:spPr bwMode="auto">
          <a:xfrm flipV="1">
            <a:off x="3009612" y="3703490"/>
            <a:ext cx="1420611" cy="139507"/>
          </a:xfrm>
          <a:prstGeom prst="bentConnector3">
            <a:avLst>
              <a:gd name="adj1" fmla="val 10049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56652" y="5068616"/>
            <a:ext cx="843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Breakout time for shocks launch too early is sooner than ideally launched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ICF works by compressing DT fuel to high density and relying on the fuel inertial to confine it</a:t>
            </a:r>
            <a:endParaRPr lang="en-US" dirty="0"/>
          </a:p>
        </p:txBody>
      </p:sp>
      <p:pic>
        <p:nvPicPr>
          <p:cNvPr id="12" name="Content Placeholder 4" descr="740px-Inertial_confinement_fusion.svg.pn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 t="-383" r="77422" b="8759"/>
          <a:stretch>
            <a:fillRect/>
          </a:stretch>
        </p:blipFill>
        <p:spPr>
          <a:xfrm>
            <a:off x="66843" y="1269410"/>
            <a:ext cx="1659392" cy="1911258"/>
          </a:xfrm>
        </p:spPr>
      </p:pic>
      <p:sp>
        <p:nvSpPr>
          <p:cNvPr id="13" name="TextBox 12"/>
          <p:cNvSpPr txBox="1"/>
          <p:nvPr/>
        </p:nvSpPr>
        <p:spPr>
          <a:xfrm>
            <a:off x="1705736" y="1446230"/>
            <a:ext cx="2790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 high intensity driver (x-rays, laser, heavy ion beam, etc) illuminates the surface of a layered spherical pellet</a:t>
            </a:r>
          </a:p>
        </p:txBody>
      </p:sp>
      <p:pic>
        <p:nvPicPr>
          <p:cNvPr id="14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26059" t="-383" r="45252" b="-351"/>
          <a:stretch>
            <a:fillRect/>
          </a:stretch>
        </p:blipFill>
        <p:spPr bwMode="auto">
          <a:xfrm>
            <a:off x="4462723" y="1297809"/>
            <a:ext cx="2108533" cy="210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502612" y="1390604"/>
            <a:ext cx="26413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outer surface of the pellet ablates, compressing DT fuel and driving an imploding spherical rocket</a:t>
            </a:r>
          </a:p>
        </p:txBody>
      </p:sp>
      <p:pic>
        <p:nvPicPr>
          <p:cNvPr id="16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57764" t="-383" r="15515" b="-351"/>
          <a:stretch>
            <a:fillRect/>
          </a:stretch>
        </p:blipFill>
        <p:spPr bwMode="auto">
          <a:xfrm>
            <a:off x="0" y="4113872"/>
            <a:ext cx="1963904" cy="210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030197" y="4292334"/>
            <a:ext cx="232684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dense imploding shell stagnates on axis and converts its kinetic energy to thermal energy</a:t>
            </a:r>
          </a:p>
        </p:txBody>
      </p:sp>
      <p:pic>
        <p:nvPicPr>
          <p:cNvPr id="18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84738" t="-383" b="25518"/>
          <a:stretch>
            <a:fillRect/>
          </a:stretch>
        </p:blipFill>
        <p:spPr bwMode="auto">
          <a:xfrm>
            <a:off x="4520020" y="4040891"/>
            <a:ext cx="1121696" cy="156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5767369" y="4292334"/>
            <a:ext cx="3376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high stagnation temperature initiations a fusion burn wave.  The burn wave propagates faster than the shell can disassemble, releasing large amounts of energy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550223"/>
            <a:ext cx="631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err="1" smtClean="0"/>
              <a:t>http://en.wikipedia.org/wiki/File:Inertial_confinement_fusion.svg</a:t>
            </a:r>
            <a:endParaRPr lang="en-US" sz="12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ate_sho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2342" t="9404" r="9491" b="3309"/>
              <a:stretch>
                <a:fillRect/>
              </a:stretch>
            </p:blipFill>
          </mc:Choice>
          <mc:Fallback>
            <p:blipFill>
              <a:blip r:embed="rId3"/>
              <a:srcRect l="2342" t="9404" r="9491" b="3309"/>
              <a:stretch>
                <a:fillRect/>
              </a:stretch>
            </p:blipFill>
          </mc:Fallback>
        </mc:AlternateContent>
        <p:spPr>
          <a:xfrm>
            <a:off x="174347" y="1133301"/>
            <a:ext cx="4565943" cy="3407669"/>
          </a:xfrm>
          <a:prstGeom prst="rect">
            <a:avLst/>
          </a:prstGeom>
        </p:spPr>
      </p:pic>
      <p:pic>
        <p:nvPicPr>
          <p:cNvPr id="49" name="Picture 48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5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7482166" y="1493617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8834" y="1318993"/>
            <a:ext cx="1222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rtlCol="0">
            <a:spAutoFit/>
          </a:bodyPr>
          <a:lstStyle/>
          <a:p>
            <a:r>
              <a:rPr lang="en-US" sz="1400" dirty="0" smtClean="0"/>
              <a:t>Bad Timing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16200000" flipH="1">
            <a:off x="2656104" y="1182879"/>
            <a:ext cx="2065035" cy="2026076"/>
          </a:xfrm>
          <a:prstGeom prst="line">
            <a:avLst/>
          </a:prstGeom>
          <a:noFill/>
          <a:ln w="762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56652" y="5068616"/>
            <a:ext cx="843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If the second shock is launched too late, the first shock “wins” and the breakout time is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construct an objective function which is biased to find the earliest launch with the saturated breakout time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2725" y="1336749"/>
            <a:ext cx="4380163" cy="4949751"/>
          </a:xfrm>
        </p:spPr>
        <p:txBody>
          <a:bodyPr/>
          <a:lstStyle/>
          <a:p>
            <a:r>
              <a:rPr lang="en-US" dirty="0" smtClean="0"/>
              <a:t>A tuned shock is the earliest shock launched that also has the asymptotic breakout 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Experimentally tune </a:t>
            </a:r>
            <a:r>
              <a:rPr lang="en-US" dirty="0" err="1" smtClean="0"/>
              <a:t>ω</a:t>
            </a:r>
            <a:r>
              <a:rPr lang="en-US" dirty="0" smtClean="0"/>
              <a:t> to ensure good convergence, but introducing minimal error </a:t>
            </a:r>
          </a:p>
          <a:p>
            <a:r>
              <a:rPr lang="en-US" dirty="0" err="1" smtClean="0"/>
              <a:t>ω</a:t>
            </a:r>
            <a:r>
              <a:rPr lang="en-US" dirty="0" smtClean="0"/>
              <a:t> = 10% slope between first &amp; last point works well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862863" y="2461791"/>
          <a:ext cx="2994780" cy="1237513"/>
        </p:xfrm>
        <a:graphic>
          <a:graphicData uri="http://schemas.openxmlformats.org/presentationml/2006/ole">
            <p:oleObj spid="_x0000_s54275" name="Equation" r:id="rId3" imgW="1536700" imgH="635000" progId="Equation.3">
              <p:embed/>
            </p:oleObj>
          </a:graphicData>
        </a:graphic>
      </p:graphicFrame>
      <p:pic>
        <p:nvPicPr>
          <p:cNvPr id="21" name="Picture 20" descr="bo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2585" t="8211" r="1265" b="3139"/>
              <a:stretch>
                <a:fillRect/>
              </a:stretch>
            </p:blipFill>
          </mc:Choice>
          <mc:Fallback>
            <p:blipFill>
              <a:blip r:embed="rId5"/>
              <a:srcRect l="2585" t="8211" r="1265" b="3139"/>
              <a:stretch>
                <a:fillRect/>
              </a:stretch>
            </p:blipFill>
          </mc:Fallback>
        </mc:AlternateContent>
        <p:spPr>
          <a:xfrm>
            <a:off x="4477386" y="1050303"/>
            <a:ext cx="4536514" cy="3867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method demonstrates breakout time unchanged after iteratively tuning of segments of pre-pulse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64404" y="1203071"/>
            <a:ext cx="6588550" cy="4974616"/>
            <a:chOff x="1136286" y="1069399"/>
            <a:chExt cx="6588550" cy="4974616"/>
          </a:xfrm>
        </p:grpSpPr>
        <p:pic>
          <p:nvPicPr>
            <p:cNvPr id="3" name="Picture 2" descr="all_tun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3756" t="7870" r="7564" b="3309"/>
                <a:stretch>
                  <a:fillRect/>
                </a:stretch>
              </p:blipFill>
            </mc:Choice>
            <mc:Fallback>
              <p:blipFill>
                <a:blip r:embed="rId3"/>
                <a:srcRect l="3756" t="7870" r="7564" b="3309"/>
                <a:stretch>
                  <a:fillRect/>
                </a:stretch>
              </p:blipFill>
            </mc:Fallback>
          </mc:AlternateContent>
          <p:spPr>
            <a:xfrm>
              <a:off x="1136286" y="1069399"/>
              <a:ext cx="6588550" cy="497461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089416" y="3733349"/>
              <a:ext cx="2043405" cy="73866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1B39F5"/>
                  </a:solidFill>
                </a:rPr>
                <a:t>Foot Shock Start</a:t>
              </a:r>
            </a:p>
            <a:p>
              <a:pPr algn="l"/>
              <a:r>
                <a:rPr lang="en-US" sz="1400" dirty="0" smtClean="0">
                  <a:solidFill>
                    <a:srgbClr val="00CD51"/>
                  </a:solidFill>
                </a:rPr>
                <a:t>Third Shock Start</a:t>
              </a:r>
            </a:p>
            <a:p>
              <a:pPr algn="l"/>
              <a:r>
                <a:rPr lang="en-US" sz="1400" dirty="0" smtClean="0">
                  <a:solidFill>
                    <a:srgbClr val="FF1716"/>
                  </a:solidFill>
                </a:rPr>
                <a:t>Fourth Shock Start</a:t>
              </a:r>
            </a:p>
          </p:txBody>
        </p:sp>
        <p:sp>
          <p:nvSpPr>
            <p:cNvPr id="16" name="5-Point Star 15"/>
            <p:cNvSpPr/>
            <p:nvPr/>
          </p:nvSpPr>
          <p:spPr bwMode="auto">
            <a:xfrm>
              <a:off x="2988717" y="1413135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  <p:sp>
          <p:nvSpPr>
            <p:cNvPr id="17" name="5-Point Star 16"/>
            <p:cNvSpPr/>
            <p:nvPr/>
          </p:nvSpPr>
          <p:spPr bwMode="auto">
            <a:xfrm>
              <a:off x="5661953" y="1412763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  <p:sp>
          <p:nvSpPr>
            <p:cNvPr id="18" name="5-Point Star 17"/>
            <p:cNvSpPr/>
            <p:nvPr/>
          </p:nvSpPr>
          <p:spPr bwMode="auto">
            <a:xfrm>
              <a:off x="6511781" y="1412764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hor_tu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527" t="7870" r="6921" b="3309"/>
              <a:stretch>
                <a:fillRect/>
              </a:stretch>
            </p:blipFill>
          </mc:Choice>
          <mc:Fallback>
            <p:blipFill>
              <a:blip r:embed="rId4"/>
              <a:srcRect l="4527" t="7870" r="6921" b="3309"/>
              <a:stretch>
                <a:fillRect/>
              </a:stretch>
            </p:blipFill>
          </mc:Fallback>
        </mc:AlternateContent>
        <p:spPr>
          <a:xfrm>
            <a:off x="4788964" y="2996214"/>
            <a:ext cx="4192722" cy="3170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pulse is tuned to maximize burn fraction by maximizing areal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98556"/>
            <a:ext cx="8778875" cy="4987944"/>
          </a:xfrm>
        </p:spPr>
        <p:txBody>
          <a:bodyPr/>
          <a:lstStyle/>
          <a:p>
            <a:r>
              <a:rPr lang="en-US" dirty="0" smtClean="0"/>
              <a:t>Having assembled the fuel to high density with the pre-pulse, the main pulse accelerates the shell to high velocity</a:t>
            </a:r>
          </a:p>
          <a:p>
            <a:r>
              <a:rPr lang="en-US" dirty="0" smtClean="0"/>
              <a:t>The duration of main pulse constrained by energy budget, so the onset of the main pulse must be timed to get the most “effective” acceleration</a:t>
            </a:r>
          </a:p>
          <a:p>
            <a:r>
              <a:rPr lang="en-US" dirty="0" smtClean="0"/>
              <a:t>Largest potential burn fraction is a good definitions of “effective”</a:t>
            </a:r>
          </a:p>
          <a:p>
            <a:r>
              <a:rPr lang="en-US" dirty="0" smtClean="0"/>
              <a:t>Assuming ignition, the fuel burn </a:t>
            </a:r>
            <a:br>
              <a:rPr lang="en-US" dirty="0" smtClean="0"/>
            </a:br>
            <a:r>
              <a:rPr lang="en-US" dirty="0" smtClean="0"/>
              <a:t>fraction scales with areal density (ρR)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Tune main pulse to maximize areal</a:t>
            </a:r>
            <a:br>
              <a:rPr lang="en-US" dirty="0" smtClean="0"/>
            </a:br>
            <a:r>
              <a:rPr lang="en-US" dirty="0" smtClean="0"/>
              <a:t> density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57552" y="3586075"/>
          <a:ext cx="1231205" cy="720139"/>
        </p:xfrm>
        <a:graphic>
          <a:graphicData uri="http://schemas.openxmlformats.org/presentationml/2006/ole">
            <p:oleObj spid="_x0000_s32770" name="Equation" r:id="rId5" imgW="673100" imgH="393700" progId="Equation.3">
              <p:embed/>
            </p:oleObj>
          </a:graphicData>
        </a:graphic>
      </p:graphicFrame>
      <p:sp>
        <p:nvSpPr>
          <p:cNvPr id="7" name="5-Point Star 6"/>
          <p:cNvSpPr/>
          <p:nvPr/>
        </p:nvSpPr>
        <p:spPr bwMode="auto">
          <a:xfrm>
            <a:off x="6111123" y="3351423"/>
            <a:ext cx="143223" cy="143223"/>
          </a:xfrm>
          <a:prstGeom prst="star5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Igniter pulse is tuned to maximize thermonuclear yield </a:t>
            </a:r>
            <a:endParaRPr lang="en-US" dirty="0"/>
          </a:p>
        </p:txBody>
      </p:sp>
      <p:pic>
        <p:nvPicPr>
          <p:cNvPr id="4" name="Content Placeholder 3" descr="tnyiel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10172" t="9280" r="6542" b="5930"/>
              <a:stretch>
                <a:fillRect/>
              </a:stretch>
            </p:blipFill>
          </mc:Choice>
          <mc:Fallback>
            <p:blipFill>
              <a:blip r:embed="rId3"/>
              <a:srcRect l="10172" t="9280" r="6542" b="5930"/>
              <a:stretch>
                <a:fillRect/>
              </a:stretch>
            </p:blipFill>
          </mc:Fallback>
        </mc:AlternateContent>
        <p:spPr>
          <a:xfrm>
            <a:off x="284743" y="3656963"/>
            <a:ext cx="3794636" cy="2912203"/>
          </a:xfrm>
        </p:spPr>
      </p:pic>
      <p:sp>
        <p:nvSpPr>
          <p:cNvPr id="5" name="Rectangle 4"/>
          <p:cNvSpPr/>
          <p:nvPr/>
        </p:nvSpPr>
        <p:spPr bwMode="auto">
          <a:xfrm>
            <a:off x="5423006" y="980984"/>
            <a:ext cx="114771" cy="288349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344105" y="3294175"/>
            <a:ext cx="4087812" cy="3598862"/>
            <a:chOff x="2865" y="2053"/>
            <a:chExt cx="2575" cy="2267"/>
          </a:xfrm>
        </p:grpSpPr>
        <p:pic>
          <p:nvPicPr>
            <p:cNvPr id="10" name="Picture 10" descr="allum1"/>
            <p:cNvPicPr>
              <a:picLocks noChangeAspect="1" noChangeArrowheads="1"/>
            </p:cNvPicPr>
            <p:nvPr/>
          </p:nvPicPr>
          <p:blipFill>
            <a:blip r:embed="rId4"/>
            <a:srcRect r="17273"/>
            <a:stretch>
              <a:fillRect/>
            </a:stretch>
          </p:blipFill>
          <p:spPr bwMode="auto">
            <a:xfrm>
              <a:off x="2865" y="2053"/>
              <a:ext cx="2500" cy="2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240" y="2502"/>
              <a:ext cx="6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 rot="3315433">
              <a:off x="3174" y="2436"/>
              <a:ext cx="6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/>
                <a:t>Shell boundary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270" y="3563"/>
              <a:ext cx="7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>
                  <a:solidFill>
                    <a:schemeClr val="bg1"/>
                  </a:solidFill>
                </a:rPr>
                <a:t>First Shock</a:t>
              </a:r>
              <a:r>
                <a:rPr lang="fr-FR"/>
                <a:t> 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60" y="3402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/>
                <a:t>Rebound shocks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 rot="3482684">
              <a:off x="3852" y="2633"/>
              <a:ext cx="10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/>
                <a:t>Ignition </a:t>
              </a:r>
              <a:r>
                <a:rPr lang="fr-FR" sz="1400" dirty="0" err="1"/>
                <a:t>shock</a:t>
              </a:r>
              <a:endParaRPr lang="fr-FR" sz="1400" dirty="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737" y="3107"/>
              <a:ext cx="70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400"/>
                <a:t>Shock Collision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4878" y="3468"/>
              <a:ext cx="132" cy="2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Line 8"/>
          <p:cNvSpPr>
            <a:spLocks noChangeShapeType="1"/>
          </p:cNvSpPr>
          <p:nvPr/>
        </p:nvSpPr>
        <p:spPr bwMode="auto">
          <a:xfrm flipV="1">
            <a:off x="3425825" y="6070600"/>
            <a:ext cx="536575" cy="288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6502630" y="6581001"/>
            <a:ext cx="2946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b="0" i="1" dirty="0"/>
              <a:t>G. </a:t>
            </a:r>
            <a:r>
              <a:rPr lang="en-US" sz="1200" b="0" i="1" dirty="0" err="1" smtClean="0"/>
              <a:t>Schurtz</a:t>
            </a:r>
            <a:r>
              <a:rPr lang="en-US" sz="1200" b="0" i="1" dirty="0"/>
              <a:t> </a:t>
            </a:r>
            <a:r>
              <a:rPr lang="en-US" sz="1200" b="0" i="1" dirty="0" err="1" smtClean="0"/>
              <a:t>X.Ribeyre</a:t>
            </a:r>
            <a:r>
              <a:rPr lang="en-US" sz="1200" b="0" i="1" dirty="0" smtClean="0"/>
              <a:t> et al.</a:t>
            </a:r>
            <a:endParaRPr lang="en-US" sz="1200" b="0" i="1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212725" y="1298556"/>
            <a:ext cx="8778875" cy="498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Igniter shock should arrive near peak compression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Too early and shock energy is diluted over large hot spot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Too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late and hot spot will disassemble before </a:t>
            </a:r>
            <a:r>
              <a:rPr lang="en-US" kern="0" noProof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arrival of </a:t>
            </a: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igniter shock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Robust targets should have an “ignition window” where target burns robustly despite some mistiming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3230" y="3551932"/>
            <a:ext cx="219618" cy="290265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534723" y="4850490"/>
            <a:ext cx="164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Yield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821" y="6550223"/>
            <a:ext cx="296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Igniter Shock Launch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12623"/>
            <a:ext cx="8778875" cy="5073878"/>
          </a:xfrm>
        </p:spPr>
        <p:txBody>
          <a:bodyPr/>
          <a:lstStyle/>
          <a:p>
            <a:r>
              <a:rPr lang="en-US" dirty="0" smtClean="0"/>
              <a:t>Manually tuning a laser pulse to a specific target is normally a labor intensive, high latency process</a:t>
            </a:r>
          </a:p>
          <a:p>
            <a:r>
              <a:rPr lang="en-US" dirty="0" smtClean="0"/>
              <a:t>Tuning can be automated given a sufficiently unambiguous description of “tuned”</a:t>
            </a:r>
          </a:p>
          <a:p>
            <a:r>
              <a:rPr lang="en-US" dirty="0" smtClean="0"/>
              <a:t>For laser shock ignition targets, the initial picket pulse sets the shock breakout time and other pre-pulse shocks should break out as close to this shock without changing the overall breakout time</a:t>
            </a:r>
          </a:p>
          <a:p>
            <a:r>
              <a:rPr lang="en-US" dirty="0" smtClean="0"/>
              <a:t>Main pulse should maximize areal density as to maximize burn fraction when ignited</a:t>
            </a:r>
          </a:p>
          <a:p>
            <a:r>
              <a:rPr lang="en-US" dirty="0" smtClean="0"/>
              <a:t>Igniter shock should be timed to maximize TN yield</a:t>
            </a:r>
          </a:p>
          <a:p>
            <a:r>
              <a:rPr lang="en-US" dirty="0" smtClean="0"/>
              <a:t>Timing algorithm assumes interaction between different pulse features is primarily hydrodynamic, allowing for tuning method to ignore interaction between features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use a parallel 8-wide direct search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153705"/>
            <a:ext cx="8778875" cy="5132795"/>
          </a:xfrm>
        </p:spPr>
        <p:txBody>
          <a:bodyPr/>
          <a:lstStyle/>
          <a:p>
            <a:r>
              <a:rPr lang="en-US" dirty="0" smtClean="0"/>
              <a:t>Function evaluations are relatively </a:t>
            </a:r>
            <a:br>
              <a:rPr lang="en-US" dirty="0" smtClean="0"/>
            </a:br>
            <a:r>
              <a:rPr lang="en-US" dirty="0" smtClean="0"/>
              <a:t>expensive (10-20 minutes) so want </a:t>
            </a:r>
            <a:br>
              <a:rPr lang="en-US" dirty="0" smtClean="0"/>
            </a:br>
            <a:r>
              <a:rPr lang="en-US" dirty="0" smtClean="0"/>
              <a:t>parallel method that minimizes number</a:t>
            </a:r>
            <a:br>
              <a:rPr lang="en-US" dirty="0" smtClean="0"/>
            </a:br>
            <a:r>
              <a:rPr lang="en-US" dirty="0" smtClean="0"/>
              <a:t> of iterations rather than number of </a:t>
            </a:r>
            <a:br>
              <a:rPr lang="en-US" dirty="0" smtClean="0"/>
            </a:br>
            <a:r>
              <a:rPr lang="en-US" dirty="0" smtClean="0"/>
              <a:t>function evaluations</a:t>
            </a:r>
          </a:p>
          <a:p>
            <a:r>
              <a:rPr lang="en-US" dirty="0" smtClean="0"/>
              <a:t>8 parallel function evaluations per </a:t>
            </a:r>
            <a:br>
              <a:rPr lang="en-US" dirty="0" smtClean="0"/>
            </a:br>
            <a:r>
              <a:rPr lang="en-US" dirty="0" smtClean="0"/>
              <a:t>generation (1 per processor)</a:t>
            </a:r>
          </a:p>
          <a:p>
            <a:r>
              <a:rPr lang="en-US" dirty="0" smtClean="0"/>
              <a:t>Start times equally spaced between </a:t>
            </a:r>
            <a:br>
              <a:rPr lang="en-US" dirty="0" smtClean="0"/>
            </a:br>
            <a:r>
              <a:rPr lang="en-US" dirty="0" smtClean="0"/>
              <a:t>end points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f(x</a:t>
            </a:r>
            <a:r>
              <a:rPr lang="en-US" baseline="-25000" dirty="0" err="1" smtClean="0"/>
              <a:t>i</a:t>
            </a:r>
            <a:r>
              <a:rPr lang="en-US" dirty="0" smtClean="0"/>
              <a:t>) is a maximum, refine end points</a:t>
            </a:r>
            <a:br>
              <a:rPr lang="en-US" dirty="0" smtClean="0"/>
            </a:br>
            <a:r>
              <a:rPr lang="en-US" dirty="0" smtClean="0"/>
              <a:t>to x</a:t>
            </a:r>
            <a:r>
              <a:rPr lang="en-US" baseline="-25000" dirty="0" smtClean="0"/>
              <a:t>i-1</a:t>
            </a:r>
            <a:r>
              <a:rPr lang="en-US" dirty="0" smtClean="0"/>
              <a:t> and x</a:t>
            </a:r>
            <a:r>
              <a:rPr lang="en-US" baseline="-25000" dirty="0" smtClean="0"/>
              <a:t>i+1</a:t>
            </a:r>
          </a:p>
          <a:p>
            <a:r>
              <a:rPr lang="en-US" dirty="0" smtClean="0"/>
              <a:t>Jobs within a generation have nearly the same run-time, so processor utilization is high</a:t>
            </a:r>
          </a:p>
          <a:p>
            <a:r>
              <a:rPr lang="en-US" dirty="0" smtClean="0"/>
              <a:t>Converging timing error to &lt; 50 </a:t>
            </a:r>
            <a:r>
              <a:rPr lang="en-US" dirty="0" err="1" smtClean="0"/>
              <a:t>ps</a:t>
            </a:r>
            <a:r>
              <a:rPr lang="en-US" dirty="0" smtClean="0"/>
              <a:t> typically takes 3-4 generations</a:t>
            </a:r>
          </a:p>
          <a:p>
            <a:pPr lvl="1"/>
            <a:r>
              <a:rPr lang="en-US" dirty="0" smtClean="0"/>
              <a:t>~1 hour wall time</a:t>
            </a:r>
          </a:p>
          <a:p>
            <a:r>
              <a:rPr lang="en-US" dirty="0" smtClean="0"/>
              <a:t>Method is simple to implement and has acceptable convergence rate</a:t>
            </a:r>
          </a:p>
        </p:txBody>
      </p:sp>
      <p:pic>
        <p:nvPicPr>
          <p:cNvPr id="4" name="Picture 3" descr="rhor_tu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4527" t="7870" r="6921" b="3309"/>
              <a:stretch>
                <a:fillRect/>
              </a:stretch>
            </p:blipFill>
          </mc:Choice>
          <mc:Fallback>
            <p:blipFill>
              <a:blip r:embed="rId3"/>
              <a:srcRect l="4527" t="7870" r="6921" b="3309"/>
              <a:stretch>
                <a:fillRect/>
              </a:stretch>
            </p:blipFill>
          </mc:Fallback>
        </mc:AlternateContent>
        <p:spPr>
          <a:xfrm>
            <a:off x="4951278" y="1134315"/>
            <a:ext cx="4192722" cy="3170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Implosion Movie Coming</a:t>
            </a:r>
            <a:endParaRPr lang="en-US" dirty="0"/>
          </a:p>
        </p:txBody>
      </p:sp>
      <p:pic>
        <p:nvPicPr>
          <p:cNvPr id="16" name="Picture 15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3425" t="7516" b="2510"/>
              <a:stretch>
                <a:fillRect/>
              </a:stretch>
            </p:blipFill>
          </mc:Choice>
          <mc:Fallback>
            <p:blipFill>
              <a:blip r:embed="rId4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pic>
        <p:nvPicPr>
          <p:cNvPr id="4" name="mats.avi">
            <a:hlinkClick r:id="" action="ppaction://media"/>
          </p:cNvPr>
          <p:cNvPicPr/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den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158874" y="3247242"/>
            <a:ext cx="4503459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351597" y="2894682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Pre-pulse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646727" y="3218598"/>
            <a:ext cx="98406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60306" y="3001327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Pulse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3720" y="1682206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Igniter Pulse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6072924" y="2178579"/>
            <a:ext cx="50607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6999142" y="2167071"/>
            <a:ext cx="43923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tuned pulse by appending optimized the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33003"/>
            <a:ext cx="8778875" cy="5053497"/>
          </a:xfrm>
        </p:spPr>
        <p:txBody>
          <a:bodyPr/>
          <a:lstStyle/>
          <a:p>
            <a:r>
              <a:rPr lang="en-US" dirty="0" smtClean="0"/>
              <a:t>Pulse start times and powers must be adjusted to have the correct behavior</a:t>
            </a:r>
          </a:p>
          <a:p>
            <a:r>
              <a:rPr lang="en-US" dirty="0" smtClean="0"/>
              <a:t>Adjusting (“tuning”) by hand has high latency and is labor intensive</a:t>
            </a:r>
          </a:p>
          <a:p>
            <a:r>
              <a:rPr lang="en-US" dirty="0" smtClean="0"/>
              <a:t>We can construct objective functions that implement the “eye balling” heuristics that people use when manually tuning</a:t>
            </a:r>
          </a:p>
          <a:p>
            <a:r>
              <a:rPr lang="en-US" dirty="0" smtClean="0"/>
              <a:t>Construct a tuned pulse by appending tuned pieces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104" y="3141360"/>
            <a:ext cx="8670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latin typeface="Inconsolata"/>
                <a:cs typeface="Inconsolata"/>
              </a:rPr>
              <a:t>tuners =</a:t>
            </a:r>
            <a:r>
              <a:rPr lang="en-US" sz="2000" b="0" dirty="0" smtClean="0">
                <a:latin typeface="Inconsolata"/>
                <a:cs typeface="Inconsolata"/>
              </a:rPr>
              <a:t> 3*[</a:t>
            </a:r>
            <a:r>
              <a:rPr lang="en-US" sz="2000" b="0" dirty="0" err="1" smtClean="0">
                <a:latin typeface="Inconsolata"/>
                <a:cs typeface="Inconsolata"/>
              </a:rPr>
              <a:t>shock_sync</a:t>
            </a:r>
            <a:r>
              <a:rPr lang="en-US" sz="2000" b="0" dirty="0" smtClean="0">
                <a:latin typeface="Inconsolata"/>
                <a:cs typeface="Inconsolata"/>
              </a:rPr>
              <a:t>] + [</a:t>
            </a:r>
            <a:r>
              <a:rPr lang="en-US" sz="2000" b="0" dirty="0" err="1" smtClean="0">
                <a:latin typeface="Inconsolata"/>
                <a:cs typeface="Inconsolata"/>
              </a:rPr>
              <a:t>max_rhor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max_yield</a:t>
            </a:r>
            <a:r>
              <a:rPr lang="en-US" sz="2000" b="0" dirty="0" smtClean="0">
                <a:latin typeface="Inconsolata"/>
                <a:cs typeface="Inconsolata"/>
              </a:rPr>
              <a:t>]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segments = [‘shock2’, ‘shock3’, ‘shock4’, ‘main’, ‘ignite’]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laser = Laser()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for tuner, </a:t>
            </a:r>
            <a:r>
              <a:rPr lang="en-US" sz="2000" b="0" dirty="0" err="1" smtClean="0">
                <a:latin typeface="Inconsolata"/>
                <a:cs typeface="Inconsolata"/>
              </a:rPr>
              <a:t>seg</a:t>
            </a:r>
            <a:r>
              <a:rPr lang="en-US" sz="2000" b="0" dirty="0" smtClean="0">
                <a:latin typeface="Inconsolata"/>
                <a:cs typeface="Inconsolata"/>
              </a:rPr>
              <a:t> in </a:t>
            </a:r>
            <a:r>
              <a:rPr lang="en-US" sz="2000" b="0" dirty="0" err="1" smtClean="0">
                <a:latin typeface="Inconsolata"/>
                <a:cs typeface="Inconsolata"/>
              </a:rPr>
              <a:t>zip(tuners</a:t>
            </a:r>
            <a:r>
              <a:rPr lang="en-US" sz="2000" b="0" dirty="0" smtClean="0">
                <a:latin typeface="Inconsolata"/>
                <a:cs typeface="Inconsolata"/>
              </a:rPr>
              <a:t>, segments):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    </a:t>
            </a:r>
            <a:r>
              <a:rPr lang="en-US" sz="2000" b="0" dirty="0" err="1" smtClean="0">
                <a:latin typeface="Inconsolata"/>
                <a:cs typeface="Inconsolata"/>
              </a:rPr>
              <a:t>tune_val</a:t>
            </a:r>
            <a:r>
              <a:rPr lang="en-US" sz="2000" b="0" dirty="0" smtClean="0">
                <a:latin typeface="Inconsolata"/>
                <a:cs typeface="Inconsolata"/>
              </a:rPr>
              <a:t> = </a:t>
            </a:r>
            <a:r>
              <a:rPr lang="en-US" sz="2000" b="0" dirty="0" err="1" smtClean="0">
                <a:latin typeface="Inconsolata"/>
                <a:cs typeface="Inconsolata"/>
              </a:rPr>
              <a:t>tuner(deck</a:t>
            </a:r>
            <a:r>
              <a:rPr lang="en-US" sz="2000" b="0" dirty="0" smtClean="0">
                <a:latin typeface="Inconsolata"/>
                <a:cs typeface="Inconsolata"/>
              </a:rPr>
              <a:t>, laser, </a:t>
            </a:r>
            <a:r>
              <a:rPr lang="en-US" sz="2000" b="0" dirty="0" err="1" smtClean="0">
                <a:latin typeface="Inconsolata"/>
                <a:cs typeface="Inconsolata"/>
              </a:rPr>
              <a:t>seg</a:t>
            </a:r>
            <a:r>
              <a:rPr lang="en-US" sz="2000" b="0" dirty="0" smtClean="0">
                <a:latin typeface="Inconsolata"/>
                <a:cs typeface="Inconsolata"/>
              </a:rPr>
              <a:t>)</a:t>
            </a:r>
            <a:endParaRPr lang="en-US" sz="2000" b="0" dirty="0" smtClean="0">
              <a:latin typeface="Inconsolata"/>
              <a:cs typeface="Inconsolata"/>
            </a:endParaRP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    </a:t>
            </a:r>
            <a:r>
              <a:rPr lang="en-US" sz="2000" b="0" dirty="0" err="1" smtClean="0">
                <a:latin typeface="Inconsolata"/>
                <a:cs typeface="Inconsolata"/>
              </a:rPr>
              <a:t>laser[seg</a:t>
            </a:r>
            <a:r>
              <a:rPr lang="en-US" sz="2000" b="0" dirty="0" smtClean="0">
                <a:latin typeface="Inconsolata"/>
                <a:cs typeface="Inconsolata"/>
              </a:rPr>
              <a:t>] = </a:t>
            </a:r>
            <a:r>
              <a:rPr lang="en-US" sz="2000" b="0" dirty="0" err="1" smtClean="0">
                <a:latin typeface="Inconsolata"/>
                <a:cs typeface="Inconsolata"/>
              </a:rPr>
              <a:t>tune_val</a:t>
            </a:r>
            <a:endParaRPr lang="en-US" sz="2000" b="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419550" y="1334981"/>
            <a:ext cx="4431208" cy="159456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Python Controller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Tuning Strategy</a:t>
            </a:r>
          </a:p>
          <a:p>
            <a:r>
              <a:rPr lang="en-US" dirty="0" smtClean="0">
                <a:latin typeface="Helvetica" pitchFamily="-111" charset="0"/>
              </a:rPr>
              <a:t>Input file generation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Numerical Optimization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19550" y="3652656"/>
            <a:ext cx="4431208" cy="246600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HYDRA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Hydrodynamics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Radiation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 Transport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094" y="4728058"/>
            <a:ext cx="3031391" cy="12886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Embedded Python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Shock Tracking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ρR monitors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Output frequency control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cxnSp>
        <p:nvCxnSpPr>
          <p:cNvPr id="11" name="Elbow Connector 10"/>
          <p:cNvCxnSpPr>
            <a:stCxn id="7" idx="1"/>
            <a:endCxn id="8" idx="1"/>
          </p:cNvCxnSpPr>
          <p:nvPr/>
        </p:nvCxnSpPr>
        <p:spPr bwMode="auto">
          <a:xfrm rot="10800000" flipV="1">
            <a:off x="2419550" y="2132261"/>
            <a:ext cx="1588" cy="2753398"/>
          </a:xfrm>
          <a:prstGeom prst="bentConnector3">
            <a:avLst>
              <a:gd name="adj1" fmla="val 8678324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lbow Connector 15"/>
          <p:cNvCxnSpPr>
            <a:stCxn id="8" idx="3"/>
            <a:endCxn id="7" idx="3"/>
          </p:cNvCxnSpPr>
          <p:nvPr/>
        </p:nvCxnSpPr>
        <p:spPr bwMode="auto">
          <a:xfrm flipV="1">
            <a:off x="6850758" y="2132261"/>
            <a:ext cx="1588" cy="2753398"/>
          </a:xfrm>
          <a:prstGeom prst="bentConnector3">
            <a:avLst>
              <a:gd name="adj1" fmla="val 7802663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78706" y="3393076"/>
            <a:ext cx="5469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Fork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9674" y="3406415"/>
            <a:ext cx="5469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Join</a:t>
            </a:r>
          </a:p>
        </p:txBody>
      </p:sp>
      <p:cxnSp>
        <p:nvCxnSpPr>
          <p:cNvPr id="25" name="Straight Arrow Connector 24"/>
          <p:cNvCxnSpPr>
            <a:stCxn id="21" idx="3"/>
            <a:endCxn id="22" idx="1"/>
          </p:cNvCxnSpPr>
          <p:nvPr/>
        </p:nvCxnSpPr>
        <p:spPr bwMode="auto">
          <a:xfrm>
            <a:off x="1325654" y="3546965"/>
            <a:ext cx="6484020" cy="133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mmer">
  <a:themeElements>
    <a:clrScheme name="">
      <a:dk1>
        <a:srgbClr val="000000"/>
      </a:dk1>
      <a:lt1>
        <a:srgbClr val="FFFFFF"/>
      </a:lt1>
      <a:dk2>
        <a:srgbClr val="008080"/>
      </a:dk2>
      <a:lt2>
        <a:srgbClr val="E6E6E6"/>
      </a:lt2>
      <a:accent1>
        <a:srgbClr val="FFFFFF"/>
      </a:accent1>
      <a:accent2>
        <a:srgbClr val="EEEEEE"/>
      </a:accent2>
      <a:accent3>
        <a:srgbClr val="FFFFFF"/>
      </a:accent3>
      <a:accent4>
        <a:srgbClr val="000000"/>
      </a:accent4>
      <a:accent5>
        <a:srgbClr val="FFFFFF"/>
      </a:accent5>
      <a:accent6>
        <a:srgbClr val="D8D8D8"/>
      </a:accent6>
      <a:hlink>
        <a:srgbClr val="008080"/>
      </a:hlink>
      <a:folHlink>
        <a:srgbClr val="333333"/>
      </a:folHlink>
    </a:clrScheme>
    <a:fontScheme name="Shimmer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0" dirty="0" smtClean="0"/>
        </a:defPPr>
      </a:lstStyle>
    </a:txDef>
  </a:objectDefaults>
  <a:extraClrSchemeLst>
    <a:extraClrScheme>
      <a:clrScheme name="Shimmer 1">
        <a:dk1>
          <a:srgbClr val="808080"/>
        </a:dk1>
        <a:lt1>
          <a:srgbClr val="FFFFFF"/>
        </a:lt1>
        <a:dk2>
          <a:srgbClr val="0A0E5B"/>
        </a:dk2>
        <a:lt2>
          <a:srgbClr val="4460EE"/>
        </a:lt2>
        <a:accent1>
          <a:srgbClr val="1822CD"/>
        </a:accent1>
        <a:accent2>
          <a:srgbClr val="5DBACA"/>
        </a:accent2>
        <a:accent3>
          <a:srgbClr val="AAAAB5"/>
        </a:accent3>
        <a:accent4>
          <a:srgbClr val="DADADA"/>
        </a:accent4>
        <a:accent5>
          <a:srgbClr val="ABABE3"/>
        </a:accent5>
        <a:accent6>
          <a:srgbClr val="53A8B7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808080"/>
        </a:dk1>
        <a:lt1>
          <a:srgbClr val="FFFFFF"/>
        </a:lt1>
        <a:dk2>
          <a:srgbClr val="810A08"/>
        </a:dk2>
        <a:lt2>
          <a:srgbClr val="F9AAAC"/>
        </a:lt2>
        <a:accent1>
          <a:srgbClr val="EF1F1D"/>
        </a:accent1>
        <a:accent2>
          <a:srgbClr val="F87B57"/>
        </a:accent2>
        <a:accent3>
          <a:srgbClr val="C1AAAA"/>
        </a:accent3>
        <a:accent4>
          <a:srgbClr val="DADADA"/>
        </a:accent4>
        <a:accent5>
          <a:srgbClr val="F6ABAB"/>
        </a:accent5>
        <a:accent6>
          <a:srgbClr val="E16F4E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808080"/>
        </a:dk1>
        <a:lt1>
          <a:srgbClr val="FFFFFF"/>
        </a:lt1>
        <a:dk2>
          <a:srgbClr val="133A0D"/>
        </a:dk2>
        <a:lt2>
          <a:srgbClr val="BAD41A"/>
        </a:lt2>
        <a:accent1>
          <a:srgbClr val="5DA31E"/>
        </a:accent1>
        <a:accent2>
          <a:srgbClr val="BAD41A"/>
        </a:accent2>
        <a:accent3>
          <a:srgbClr val="AAAEAA"/>
        </a:accent3>
        <a:accent4>
          <a:srgbClr val="DADADA"/>
        </a:accent4>
        <a:accent5>
          <a:srgbClr val="B6CEAB"/>
        </a:accent5>
        <a:accent6>
          <a:srgbClr val="A8C016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808080"/>
        </a:dk1>
        <a:lt1>
          <a:srgbClr val="FFFFFF"/>
        </a:lt1>
        <a:dk2>
          <a:srgbClr val="555555"/>
        </a:dk2>
        <a:lt2>
          <a:srgbClr val="CCCCCC"/>
        </a:lt2>
        <a:accent1>
          <a:srgbClr val="AAAAAA"/>
        </a:accent1>
        <a:accent2>
          <a:srgbClr val="EEEEEE"/>
        </a:accent2>
        <a:accent3>
          <a:srgbClr val="B4B4B4"/>
        </a:accent3>
        <a:accent4>
          <a:srgbClr val="DADADA"/>
        </a:accent4>
        <a:accent5>
          <a:srgbClr val="D2D2D2"/>
        </a:accent5>
        <a:accent6>
          <a:srgbClr val="D8D8D8"/>
        </a:accent6>
        <a:hlink>
          <a:srgbClr val="CCCCCC"/>
        </a:hlink>
        <a:folHlink>
          <a:srgbClr val="CC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808080"/>
        </a:dk1>
        <a:lt1>
          <a:srgbClr val="FFFFFF"/>
        </a:lt1>
        <a:dk2>
          <a:srgbClr val="370C5A"/>
        </a:dk2>
        <a:lt2>
          <a:srgbClr val="BAD41A"/>
        </a:lt2>
        <a:accent1>
          <a:srgbClr val="6C18B0"/>
        </a:accent1>
        <a:accent2>
          <a:srgbClr val="BAD41A"/>
        </a:accent2>
        <a:accent3>
          <a:srgbClr val="AEAAB5"/>
        </a:accent3>
        <a:accent4>
          <a:srgbClr val="DADADA"/>
        </a:accent4>
        <a:accent5>
          <a:srgbClr val="BAABD4"/>
        </a:accent5>
        <a:accent6>
          <a:srgbClr val="A8C016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8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FFFBF"/>
      </a:accent1>
      <a:accent2>
        <a:srgbClr val="C5E3F8"/>
      </a:accent2>
      <a:accent3>
        <a:srgbClr val="FFFFFF"/>
      </a:accent3>
      <a:accent4>
        <a:srgbClr val="000000"/>
      </a:accent4>
      <a:accent5>
        <a:srgbClr val="FFFFDC"/>
      </a:accent5>
      <a:accent6>
        <a:srgbClr val="B2CEE1"/>
      </a:accent6>
      <a:hlink>
        <a:srgbClr val="0078D9"/>
      </a:hlink>
      <a:folHlink>
        <a:srgbClr val="CCCCCC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FFFFBF"/>
        </a:accent1>
        <a:accent2>
          <a:srgbClr val="C5E3F8"/>
        </a:accent2>
        <a:accent3>
          <a:srgbClr val="FFFFFF"/>
        </a:accent3>
        <a:accent4>
          <a:srgbClr val="000000"/>
        </a:accent4>
        <a:accent5>
          <a:srgbClr val="FFFFDC"/>
        </a:accent5>
        <a:accent6>
          <a:srgbClr val="B2CEE1"/>
        </a:accent6>
        <a:hlink>
          <a:srgbClr val="0078D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24250</TotalTime>
  <Words>1483</Words>
  <Application>Microsoft Macintosh PowerPoint</Application>
  <PresentationFormat>On-screen Show (4:3)</PresentationFormat>
  <Paragraphs>189</Paragraphs>
  <Slides>26</Slides>
  <Notes>1</Notes>
  <HiddenSlides>0</HiddenSlides>
  <MMClips>2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Shimmer</vt:lpstr>
      <vt:lpstr>1_Blank Presentation</vt:lpstr>
      <vt:lpstr>Equation</vt:lpstr>
      <vt:lpstr>Slide 1</vt:lpstr>
      <vt:lpstr>ICF works by compressing DT fuel to high density and relying on the fuel inertial to confine it</vt:lpstr>
      <vt:lpstr>Implosion Movie Coming</vt:lpstr>
      <vt:lpstr>Slide 4</vt:lpstr>
      <vt:lpstr>Slide 5</vt:lpstr>
      <vt:lpstr>Slide 6</vt:lpstr>
      <vt:lpstr>Slide 7</vt:lpstr>
      <vt:lpstr>Build a tuned pulse by appending optimized the pieces</vt:lpstr>
      <vt:lpstr>Program flow</vt:lpstr>
      <vt:lpstr>Python is both extended by and embedded in Hydra</vt:lpstr>
      <vt:lpstr>Interesting lessons learned</vt:lpstr>
      <vt:lpstr>Embedded Python interpreter enables “introspective” programs without major software development effort</vt:lpstr>
      <vt:lpstr>Auto-tuner needs to generate, run and process many simultions</vt:lpstr>
      <vt:lpstr>Pre-pulse consists of a picket and 3 pedestal segments </vt:lpstr>
      <vt:lpstr>Lets focus on the pre-pulse shocks</vt:lpstr>
      <vt:lpstr>Each pulse segment launches shock which can be unambiguously identified and tracked</vt:lpstr>
      <vt:lpstr>Each pulse segment launches shock which can be unambiguously identified and tracked</vt:lpstr>
      <vt:lpstr>To maintain low fuel entropy, pre-pulse shocks should be timed to coalesce at gas/ice interface within 50 ps of each other</vt:lpstr>
      <vt:lpstr>To maintain low fuel entropy, pre-pulse shocks should be timed to coalesce at gas/ice interface within 50 ps of each other</vt:lpstr>
      <vt:lpstr>To maintain low fuel entropy, pre-pulse shocks should be timed to coalesce at gas/ice interface within 50 ps of each other</vt:lpstr>
      <vt:lpstr>We construct an objective function which is biased to find the earliest launch with the saturated breakout time</vt:lpstr>
      <vt:lpstr>Tuning method demonstrates breakout time unchanged after iteratively tuning of segments of pre-pulse</vt:lpstr>
      <vt:lpstr>Main pulse is tuned to maximize burn fraction by maximizing areal density</vt:lpstr>
      <vt:lpstr>Igniter pulse is tuned to maximize thermonuclear yield </vt:lpstr>
      <vt:lpstr>Summary</vt:lpstr>
      <vt:lpstr>Optimizations use a parallel 8-wide direct search method</vt:lpstr>
    </vt:vector>
  </TitlesOfParts>
  <Company>Lawrence Livermore Nat'l 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 and Advanced Targets for Inertial Fusion Energy  L. John Perkins Lawrence Livermore National Laboratory   </dc:title>
  <cp:lastModifiedBy>Matt Terry</cp:lastModifiedBy>
  <cp:revision>370</cp:revision>
  <cp:lastPrinted>2011-05-27T21:53:05Z</cp:lastPrinted>
  <dcterms:created xsi:type="dcterms:W3CDTF">2011-07-08T21:32:48Z</dcterms:created>
  <dcterms:modified xsi:type="dcterms:W3CDTF">2011-07-08T22:09:34Z</dcterms:modified>
</cp:coreProperties>
</file>