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8d70817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8d70817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a405e7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a405e7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90e0402d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90e0402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943650" y="451700"/>
            <a:ext cx="72567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Estimación de la Probabilidad de Cancelación de las Reservas de Hotel.</a:t>
            </a:r>
            <a:endParaRPr sz="30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624" y="1930375"/>
            <a:ext cx="34597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075" y="1930375"/>
            <a:ext cx="22479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000" y="1930375"/>
            <a:ext cx="22669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0" y="445025"/>
            <a:ext cx="91440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1650" lvl="0" marL="457200" rtl="0" algn="ctr">
              <a:spcBef>
                <a:spcPts val="0"/>
              </a:spcBef>
              <a:spcAft>
                <a:spcPts val="0"/>
              </a:spcAft>
              <a:buSzPts val="4300"/>
              <a:buAutoNum type="arabicPeriod"/>
            </a:pPr>
            <a:r>
              <a:rPr lang="es" sz="4300"/>
              <a:t>Objetivo</a:t>
            </a:r>
            <a:endParaRPr sz="43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742900"/>
            <a:ext cx="4260300" cy="288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¿Miras la previsión meteorológica antes de hacer la reserva de tus vacaciones? La lógica puede decir que sí, pero…, si luego hace mal tiempo, ¿te vas?   </a:t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lt1"/>
                </a:solidFill>
              </a:rPr>
              <a:t>Esto es lo que pretendemos determinar aquí, ¿</a:t>
            </a:r>
            <a:r>
              <a:rPr b="1" lang="es">
                <a:solidFill>
                  <a:schemeClr val="lt1"/>
                </a:solidFill>
              </a:rPr>
              <a:t>influye el clima en las cancelaciones hoteleras?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825" y="1742900"/>
            <a:ext cx="3111250" cy="28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4572000" y="2108425"/>
            <a:ext cx="4572000" cy="2733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DATASETS UTILIZADOS</a:t>
            </a:r>
            <a:endParaRPr sz="2100">
              <a:solidFill>
                <a:schemeClr val="lt1"/>
              </a:solidFill>
            </a:endParaRPr>
          </a:p>
          <a:p>
            <a:pPr indent="-361950" lvl="0" marL="9144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s" sz="2100">
                <a:solidFill>
                  <a:schemeClr val="lt1"/>
                </a:solidFill>
              </a:rPr>
              <a:t>Cancelaciones hoteleras.</a:t>
            </a:r>
            <a:endParaRPr sz="2100">
              <a:solidFill>
                <a:schemeClr val="lt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s" sz="2100">
                <a:solidFill>
                  <a:schemeClr val="lt1"/>
                </a:solidFill>
              </a:rPr>
              <a:t>Clima en Lisboa.</a:t>
            </a:r>
            <a:endParaRPr sz="2100">
              <a:solidFill>
                <a:schemeClr val="lt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s" sz="2100">
                <a:solidFill>
                  <a:schemeClr val="lt1"/>
                </a:solidFill>
              </a:rPr>
              <a:t>Clima en el Algarve.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0" y="2108425"/>
            <a:ext cx="4572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MACHINE LEARNING</a:t>
            </a:r>
            <a:endParaRPr sz="3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0" y="3285925"/>
            <a:ext cx="4572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s" sz="2100">
                <a:solidFill>
                  <a:schemeClr val="dk2"/>
                </a:solidFill>
              </a:rPr>
              <a:t>Modelo de Clasificación.</a:t>
            </a:r>
            <a:endParaRPr sz="2100">
              <a:solidFill>
                <a:schemeClr val="dk2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s" sz="2100">
                <a:solidFill>
                  <a:schemeClr val="dk2"/>
                </a:solidFill>
              </a:rPr>
              <a:t>Supervisado.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0" y="445025"/>
            <a:ext cx="91440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2. Planteamiento del Modelo de Machine Learning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0"/>
            <a:ext cx="91440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3</a:t>
            </a:r>
            <a:r>
              <a:rPr lang="es" sz="4300"/>
              <a:t>. Software Utilizado</a:t>
            </a:r>
            <a:endParaRPr sz="4300"/>
          </a:p>
        </p:txBody>
      </p:sp>
      <p:sp>
        <p:nvSpPr>
          <p:cNvPr id="82" name="Google Shape;82;p16"/>
          <p:cNvSpPr txBox="1"/>
          <p:nvPr/>
        </p:nvSpPr>
        <p:spPr>
          <a:xfrm>
            <a:off x="2286000" y="1143625"/>
            <a:ext cx="4572000" cy="370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el Proyecto: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(Pandas, Numpy, Matplotlib y Scikit-learn).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MySQL Workbench.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Power Bi.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Streamlit.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 además…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MongoDB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560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4</a:t>
            </a:r>
            <a:r>
              <a:rPr lang="es" sz="4300"/>
              <a:t>. Recorrido del Proyecto</a:t>
            </a:r>
            <a:endParaRPr sz="4300"/>
          </a:p>
        </p:txBody>
      </p:sp>
      <p:cxnSp>
        <p:nvCxnSpPr>
          <p:cNvPr id="88" name="Google Shape;88;p17"/>
          <p:cNvCxnSpPr/>
          <p:nvPr/>
        </p:nvCxnSpPr>
        <p:spPr>
          <a:xfrm>
            <a:off x="311700" y="29400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89" name="Google Shape;89;p17"/>
          <p:cNvGrpSpPr/>
          <p:nvPr/>
        </p:nvGrpSpPr>
        <p:grpSpPr>
          <a:xfrm>
            <a:off x="648646" y="1920917"/>
            <a:ext cx="158392" cy="1079940"/>
            <a:chOff x="648675" y="1657471"/>
            <a:chExt cx="196200" cy="1306800"/>
          </a:xfrm>
        </p:grpSpPr>
        <p:sp>
          <p:nvSpPr>
            <p:cNvPr id="90" name="Google Shape;90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Google Shape;91;p17"/>
            <p:cNvCxnSpPr>
              <a:stCxn id="90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311725" y="1221025"/>
            <a:ext cx="30351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Planteamiento del Problema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I</a:t>
            </a:r>
            <a:r>
              <a:rPr lang="es" sz="1500">
                <a:solidFill>
                  <a:schemeClr val="dk2"/>
                </a:solidFill>
              </a:rPr>
              <a:t>nvestigación y r</a:t>
            </a:r>
            <a:r>
              <a:rPr lang="es" sz="1500">
                <a:solidFill>
                  <a:schemeClr val="dk2"/>
                </a:solidFill>
              </a:rPr>
              <a:t>ecogida de datos</a:t>
            </a:r>
            <a:r>
              <a:rPr lang="es" sz="1400">
                <a:solidFill>
                  <a:schemeClr val="dk2"/>
                </a:solidFill>
              </a:rPr>
              <a:t>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grpSp>
        <p:nvGrpSpPr>
          <p:cNvPr id="93" name="Google Shape;93;p17"/>
          <p:cNvGrpSpPr/>
          <p:nvPr/>
        </p:nvGrpSpPr>
        <p:grpSpPr>
          <a:xfrm>
            <a:off x="2319694" y="2850743"/>
            <a:ext cx="158392" cy="1079950"/>
            <a:chOff x="2512925" y="2768371"/>
            <a:chExt cx="196200" cy="1404905"/>
          </a:xfrm>
        </p:grpSpPr>
        <p:cxnSp>
          <p:nvCxnSpPr>
            <p:cNvPr id="94" name="Google Shape;94;p1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5" name="Google Shape;95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1955950" y="39937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Limpieza de datos</a:t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Estadística descriptiva y visualizaciones previas</a:t>
            </a:r>
            <a:endParaRPr sz="1500">
              <a:solidFill>
                <a:schemeClr val="dk2"/>
              </a:solidFill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3990737" y="1920911"/>
            <a:ext cx="158392" cy="1079947"/>
            <a:chOff x="4279200" y="1559371"/>
            <a:chExt cx="196200" cy="1404900"/>
          </a:xfrm>
        </p:grpSpPr>
        <p:cxnSp>
          <p:nvCxnSpPr>
            <p:cNvPr id="98" name="Google Shape;98;p17"/>
            <p:cNvCxnSpPr>
              <a:stCxn id="99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9" name="Google Shape;99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3680513" y="1221025"/>
            <a:ext cx="22020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Entrenamiento del modelo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5653136" y="2850745"/>
            <a:ext cx="158392" cy="1079950"/>
            <a:chOff x="6045475" y="2768371"/>
            <a:chExt cx="196200" cy="1404905"/>
          </a:xfrm>
        </p:grpSpPr>
        <p:cxnSp>
          <p:nvCxnSpPr>
            <p:cNvPr id="102" name="Google Shape;102;p1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3" name="Google Shape;103;p1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5210870" y="39937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Funcionamiento y corrección de errores del modelo</a:t>
            </a:r>
            <a:endParaRPr sz="1500"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7222337" y="1920923"/>
            <a:ext cx="158392" cy="1079947"/>
            <a:chOff x="4279200" y="1559371"/>
            <a:chExt cx="196200" cy="1404900"/>
          </a:xfrm>
        </p:grpSpPr>
        <p:cxnSp>
          <p:nvCxnSpPr>
            <p:cNvPr id="106" name="Google Shape;106;p17"/>
            <p:cNvCxnSpPr>
              <a:stCxn id="107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7" name="Google Shape;107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6786525" y="1221025"/>
            <a:ext cx="22020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Interfaz de usuario y revisión final</a:t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0" y="281400"/>
            <a:ext cx="9144000" cy="13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5. </a:t>
            </a:r>
            <a:r>
              <a:rPr lang="es" sz="4300"/>
              <a:t>¿Qué factores climáticos pueden afectar a las reservas?</a:t>
            </a:r>
            <a:endParaRPr sz="4300"/>
          </a:p>
        </p:txBody>
      </p:sp>
      <p:cxnSp>
        <p:nvCxnSpPr>
          <p:cNvPr id="114" name="Google Shape;114;p18"/>
          <p:cNvCxnSpPr/>
          <p:nvPr/>
        </p:nvCxnSpPr>
        <p:spPr>
          <a:xfrm>
            <a:off x="4564050" y="1929675"/>
            <a:ext cx="6600" cy="1447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" name="Google Shape;115;p18"/>
          <p:cNvGrpSpPr/>
          <p:nvPr/>
        </p:nvGrpSpPr>
        <p:grpSpPr>
          <a:xfrm rot="5400000">
            <a:off x="3987051" y="1581984"/>
            <a:ext cx="158392" cy="1079940"/>
            <a:chOff x="648675" y="1657471"/>
            <a:chExt cx="196200" cy="1306800"/>
          </a:xfrm>
        </p:grpSpPr>
        <p:sp>
          <p:nvSpPr>
            <p:cNvPr id="116" name="Google Shape;116;p18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8"/>
            <p:cNvCxnSpPr>
              <a:stCxn id="116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8" name="Google Shape;118;p18"/>
          <p:cNvSpPr txBox="1"/>
          <p:nvPr/>
        </p:nvSpPr>
        <p:spPr>
          <a:xfrm>
            <a:off x="1908075" y="1891175"/>
            <a:ext cx="143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Precipitaciones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 flipH="1" rot="-5400000">
            <a:off x="4988126" y="1863084"/>
            <a:ext cx="158392" cy="1079940"/>
            <a:chOff x="648675" y="1657471"/>
            <a:chExt cx="196200" cy="1306800"/>
          </a:xfrm>
        </p:grpSpPr>
        <p:sp>
          <p:nvSpPr>
            <p:cNvPr id="120" name="Google Shape;120;p18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" name="Google Shape;121;p18"/>
            <p:cNvCxnSpPr>
              <a:stCxn id="120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2" name="Google Shape;122;p18"/>
          <p:cNvSpPr txBox="1"/>
          <p:nvPr/>
        </p:nvSpPr>
        <p:spPr>
          <a:xfrm>
            <a:off x="5829850" y="2180950"/>
            <a:ext cx="2451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Temperaturas altas o bajas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 rot="5400000">
            <a:off x="3987051" y="2144184"/>
            <a:ext cx="158392" cy="1079940"/>
            <a:chOff x="648675" y="1657471"/>
            <a:chExt cx="196200" cy="1306800"/>
          </a:xfrm>
        </p:grpSpPr>
        <p:sp>
          <p:nvSpPr>
            <p:cNvPr id="124" name="Google Shape;124;p18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8"/>
            <p:cNvCxnSpPr>
              <a:stCxn id="124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6" name="Google Shape;126;p18"/>
          <p:cNvSpPr txBox="1"/>
          <p:nvPr/>
        </p:nvSpPr>
        <p:spPr>
          <a:xfrm>
            <a:off x="2358375" y="2447775"/>
            <a:ext cx="979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Nevadas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 flipH="1" rot="-5400000">
            <a:off x="4988126" y="2417409"/>
            <a:ext cx="158392" cy="1079940"/>
            <a:chOff x="648675" y="1657471"/>
            <a:chExt cx="196200" cy="1306800"/>
          </a:xfrm>
        </p:grpSpPr>
        <p:sp>
          <p:nvSpPr>
            <p:cNvPr id="128" name="Google Shape;128;p18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18"/>
            <p:cNvCxnSpPr>
              <a:stCxn id="128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0" name="Google Shape;130;p18"/>
          <p:cNvSpPr txBox="1"/>
          <p:nvPr/>
        </p:nvSpPr>
        <p:spPr>
          <a:xfrm>
            <a:off x="5829850" y="2743225"/>
            <a:ext cx="143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Vientos fuertes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671750" y="3707850"/>
            <a:ext cx="5800500" cy="116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Todos estos factores, a priori y por lógica, podrían</a:t>
            </a:r>
            <a:r>
              <a:rPr lang="es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influir al hacer una reserva, ¿verdad? 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Pero los resultados os sorprenderán…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139373" y="2368675"/>
            <a:ext cx="3214800" cy="2150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lt1"/>
                </a:solidFill>
              </a:rPr>
              <a:t>Nosotros tampoco lo sabemos, pero </a:t>
            </a:r>
            <a:r>
              <a:rPr b="1" lang="es" sz="2200">
                <a:solidFill>
                  <a:schemeClr val="lt1"/>
                </a:solidFill>
              </a:rPr>
              <a:t>SÍ </a:t>
            </a:r>
            <a:r>
              <a:rPr lang="es" sz="2200">
                <a:solidFill>
                  <a:schemeClr val="lt1"/>
                </a:solidFill>
              </a:rPr>
              <a:t>podemos ayudarte a intuir cuándo podría llegar…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37" name="Google Shape;137;p19"/>
          <p:cNvSpPr txBox="1"/>
          <p:nvPr>
            <p:ph idx="4294967295" type="title"/>
          </p:nvPr>
        </p:nvSpPr>
        <p:spPr>
          <a:xfrm>
            <a:off x="0" y="445025"/>
            <a:ext cx="91440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6</a:t>
            </a:r>
            <a:r>
              <a:rPr lang="es" sz="4300"/>
              <a:t>. ¿Sabes cuándo una Reserva será cancelada?</a:t>
            </a:r>
            <a:endParaRPr sz="4300"/>
          </a:p>
        </p:txBody>
      </p: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3354175" y="2368675"/>
            <a:ext cx="3214800" cy="2150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chemeClr val="dk2"/>
                </a:solidFill>
              </a:rPr>
              <a:t>Gracias a nuestra aplicación, podrás saber con qué probabilidad un cliente cancela una reserva.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975" y="2368675"/>
            <a:ext cx="2378625" cy="21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50" y="526350"/>
            <a:ext cx="91440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300"/>
              <a:t>7</a:t>
            </a:r>
            <a:r>
              <a:rPr lang="es" sz="4300"/>
              <a:t>. Resultados y Visualización</a:t>
            </a:r>
            <a:endParaRPr sz="4300"/>
          </a:p>
        </p:txBody>
      </p:sp>
      <p:sp>
        <p:nvSpPr>
          <p:cNvPr id="145" name="Google Shape;145;p20"/>
          <p:cNvSpPr txBox="1"/>
          <p:nvPr/>
        </p:nvSpPr>
        <p:spPr>
          <a:xfrm>
            <a:off x="987950" y="2036550"/>
            <a:ext cx="71682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Desde aquí os invitamos a continuar con la presentación a través del interfaz creado mediante Power BI y Streamlit.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30925" y="724200"/>
            <a:ext cx="4341000" cy="18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Equipo de Proyecto</a:t>
            </a:r>
            <a:endParaRPr sz="3500"/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962575" y="1188975"/>
            <a:ext cx="38370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Martí Foix Pérez</a:t>
            </a:r>
            <a:endParaRPr b="1" sz="2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600"/>
              <a:t>Rafael Castro Gálvez</a:t>
            </a:r>
            <a:endParaRPr b="1" sz="2600"/>
          </a:p>
        </p:txBody>
      </p:sp>
      <p:sp>
        <p:nvSpPr>
          <p:cNvPr id="152" name="Google Shape;152;p21"/>
          <p:cNvSpPr txBox="1"/>
          <p:nvPr/>
        </p:nvSpPr>
        <p:spPr>
          <a:xfrm>
            <a:off x="5734925" y="3268338"/>
            <a:ext cx="22923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s" sz="3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Gracias</a:t>
            </a:r>
            <a:endParaRPr b="1" sz="3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150" y="3204013"/>
            <a:ext cx="13144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