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8d70817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8d70817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90e0402d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90e0402d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544c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544c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943650" y="451700"/>
            <a:ext cx="7256700" cy="10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Estimación de la Probabilidad de Cancelación de las Reservas de Hotel.</a:t>
            </a:r>
            <a:endParaRPr sz="3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24" y="1930375"/>
            <a:ext cx="3459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075" y="1930375"/>
            <a:ext cx="22479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00" y="1930375"/>
            <a:ext cx="2266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01650" algn="ctr" rtl="0">
              <a:spcBef>
                <a:spcPts val="0"/>
              </a:spcBef>
              <a:spcAft>
                <a:spcPts val="0"/>
              </a:spcAft>
              <a:buSzPts val="4300"/>
              <a:buAutoNum type="arabicPeriod"/>
            </a:pPr>
            <a:r>
              <a:rPr lang="es" sz="4300"/>
              <a:t>Objetivo</a:t>
            </a:r>
            <a:endParaRPr sz="43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742900"/>
            <a:ext cx="4260300" cy="288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¿Miras la previsión meteorológica antes de hacer la reserva de tus vacaciones? La lógica puede decir que sí, pero…, si luego hace mal tiempo, ¿te vas?   </a:t>
            </a:r>
            <a:endParaRPr>
              <a:solidFill>
                <a:schemeClr val="lt1"/>
              </a:solidFill>
            </a:endParaRPr>
          </a:p>
          <a:p>
            <a:pPr marL="0" lvl="0" indent="45720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lt1"/>
                </a:solidFill>
              </a:rPr>
              <a:t>Esto es lo que pretendemos determinar aquí, ¿</a:t>
            </a:r>
            <a:r>
              <a:rPr lang="es" b="1">
                <a:solidFill>
                  <a:schemeClr val="lt1"/>
                </a:solidFill>
              </a:rPr>
              <a:t>influye el clima en las cancelaciones hoteleras?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825" y="1742900"/>
            <a:ext cx="3111250" cy="28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body" idx="4294967295"/>
          </p:nvPr>
        </p:nvSpPr>
        <p:spPr>
          <a:xfrm>
            <a:off x="4572000" y="2108425"/>
            <a:ext cx="4572000" cy="2733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</a:rPr>
              <a:t>DATASETS UTILIZADOS</a:t>
            </a:r>
            <a:endParaRPr sz="2100">
              <a:solidFill>
                <a:schemeClr val="lt1"/>
              </a:solidFill>
            </a:endParaRPr>
          </a:p>
          <a:p>
            <a:pPr marL="914400" lvl="0" indent="-3619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Cancelaciones hoteleras.</a:t>
            </a:r>
            <a:endParaRPr sz="2100">
              <a:solidFill>
                <a:schemeClr val="lt1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Clima en Lisboa.</a:t>
            </a:r>
            <a:endParaRPr sz="2100">
              <a:solidFill>
                <a:schemeClr val="lt1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s" sz="2100">
                <a:solidFill>
                  <a:schemeClr val="lt1"/>
                </a:solidFill>
              </a:rPr>
              <a:t>Clima en el Algarve.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2108425"/>
            <a:ext cx="45720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MACHINE LEARNING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0" y="3285925"/>
            <a:ext cx="4572000" cy="15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>
                <a:solidFill>
                  <a:schemeClr val="dk2"/>
                </a:solidFill>
              </a:rPr>
              <a:t>Modelo de Clasificación.</a:t>
            </a:r>
            <a:endParaRPr sz="2100">
              <a:solidFill>
                <a:schemeClr val="dk2"/>
              </a:solidFill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>
                <a:solidFill>
                  <a:schemeClr val="dk2"/>
                </a:solidFill>
              </a:rPr>
              <a:t>Supervisado.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2. Planteamiento del Modelo de Machine Learning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560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3. Recorrido del Proyecto</a:t>
            </a:r>
            <a:endParaRPr sz="4300"/>
          </a:p>
        </p:txBody>
      </p:sp>
      <p:cxnSp>
        <p:nvCxnSpPr>
          <p:cNvPr id="82" name="Google Shape;82;p16"/>
          <p:cNvCxnSpPr/>
          <p:nvPr/>
        </p:nvCxnSpPr>
        <p:spPr>
          <a:xfrm>
            <a:off x="311700" y="29400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83" name="Google Shape;83;p16"/>
          <p:cNvGrpSpPr/>
          <p:nvPr/>
        </p:nvGrpSpPr>
        <p:grpSpPr>
          <a:xfrm>
            <a:off x="648646" y="1920917"/>
            <a:ext cx="158392" cy="1079940"/>
            <a:chOff x="648675" y="1657471"/>
            <a:chExt cx="196200" cy="1306800"/>
          </a:xfrm>
        </p:grpSpPr>
        <p:sp>
          <p:nvSpPr>
            <p:cNvPr id="84" name="Google Shape;84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" name="Google Shape;85;p16"/>
            <p:cNvCxnSpPr>
              <a:stCxn id="8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6" name="Google Shape;86;p16"/>
          <p:cNvSpPr txBox="1">
            <a:spLocks noGrp="1"/>
          </p:cNvSpPr>
          <p:nvPr>
            <p:ph type="body" idx="4294967295"/>
          </p:nvPr>
        </p:nvSpPr>
        <p:spPr>
          <a:xfrm>
            <a:off x="311725" y="1221025"/>
            <a:ext cx="30351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Planteamiento del Problema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Investigación y recogida de datos</a:t>
            </a:r>
            <a:r>
              <a:rPr lang="es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2319694" y="2850743"/>
            <a:ext cx="158392" cy="1079950"/>
            <a:chOff x="2512925" y="2768371"/>
            <a:chExt cx="196200" cy="1404905"/>
          </a:xfrm>
        </p:grpSpPr>
        <p:cxnSp>
          <p:nvCxnSpPr>
            <p:cNvPr id="88" name="Google Shape;88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9" name="Google Shape;89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body" idx="4294967295"/>
          </p:nvPr>
        </p:nvSpPr>
        <p:spPr>
          <a:xfrm>
            <a:off x="1955950" y="39937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Limpieza de datos</a:t>
            </a:r>
            <a:endParaRPr sz="15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Estadística descriptiva y visualizaciones</a:t>
            </a:r>
            <a:endParaRPr sz="1500">
              <a:solidFill>
                <a:schemeClr val="dk2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990737" y="1920911"/>
            <a:ext cx="158392" cy="1079947"/>
            <a:chOff x="4279200" y="1559371"/>
            <a:chExt cx="196200" cy="1404900"/>
          </a:xfrm>
        </p:grpSpPr>
        <p:cxnSp>
          <p:nvCxnSpPr>
            <p:cNvPr id="92" name="Google Shape;92;p16"/>
            <p:cNvCxnSpPr>
              <a:stCxn id="9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3" name="Google Shape;93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3680513" y="1221025"/>
            <a:ext cx="22020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Entrenamiento del modelo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5653136" y="2850745"/>
            <a:ext cx="158392" cy="1079950"/>
            <a:chOff x="6045475" y="2768371"/>
            <a:chExt cx="196200" cy="1404905"/>
          </a:xfrm>
        </p:grpSpPr>
        <p:cxnSp>
          <p:nvCxnSpPr>
            <p:cNvPr id="96" name="Google Shape;96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7" name="Google Shape;97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5210870" y="39937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Funcionamiento y corrección de errores del modelo</a:t>
            </a:r>
            <a:endParaRPr sz="1500"/>
          </a:p>
        </p:txBody>
      </p:sp>
      <p:grpSp>
        <p:nvGrpSpPr>
          <p:cNvPr id="99" name="Google Shape;99;p16"/>
          <p:cNvGrpSpPr/>
          <p:nvPr/>
        </p:nvGrpSpPr>
        <p:grpSpPr>
          <a:xfrm>
            <a:off x="7222337" y="1920923"/>
            <a:ext cx="158392" cy="1079947"/>
            <a:chOff x="4279200" y="1559371"/>
            <a:chExt cx="196200" cy="1404900"/>
          </a:xfrm>
        </p:grpSpPr>
        <p:cxnSp>
          <p:nvCxnSpPr>
            <p:cNvPr id="100" name="Google Shape;100;p16"/>
            <p:cNvCxnSpPr>
              <a:stCxn id="10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1" name="Google Shape;101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6786525" y="1221025"/>
            <a:ext cx="22020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Interfaz de usuario y revisión final</a:t>
            </a:r>
            <a:endParaRPr sz="15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0" y="281400"/>
            <a:ext cx="9144000" cy="13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4. ¿Qué factores climáticos pueden afectar a las reservas?</a:t>
            </a:r>
            <a:endParaRPr sz="4300"/>
          </a:p>
        </p:txBody>
      </p:sp>
      <p:cxnSp>
        <p:nvCxnSpPr>
          <p:cNvPr id="108" name="Google Shape;108;p17"/>
          <p:cNvCxnSpPr/>
          <p:nvPr/>
        </p:nvCxnSpPr>
        <p:spPr>
          <a:xfrm>
            <a:off x="4564050" y="1929675"/>
            <a:ext cx="6600" cy="1447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9" name="Google Shape;109;p17"/>
          <p:cNvGrpSpPr/>
          <p:nvPr/>
        </p:nvGrpSpPr>
        <p:grpSpPr>
          <a:xfrm rot="5400000">
            <a:off x="3987051" y="1581984"/>
            <a:ext cx="158392" cy="1079940"/>
            <a:chOff x="648675" y="1657471"/>
            <a:chExt cx="196200" cy="1306800"/>
          </a:xfrm>
        </p:grpSpPr>
        <p:sp>
          <p:nvSpPr>
            <p:cNvPr id="110" name="Google Shape;110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>
              <a:stCxn id="110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12" name="Google Shape;112;p17"/>
          <p:cNvSpPr txBox="1"/>
          <p:nvPr/>
        </p:nvSpPr>
        <p:spPr>
          <a:xfrm>
            <a:off x="1908075" y="1891175"/>
            <a:ext cx="1430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Precipitaciones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 rot="-5400000" flipH="1">
            <a:off x="4988126" y="1863084"/>
            <a:ext cx="158392" cy="1079940"/>
            <a:chOff x="648675" y="1657471"/>
            <a:chExt cx="196200" cy="1306800"/>
          </a:xfrm>
        </p:grpSpPr>
        <p:sp>
          <p:nvSpPr>
            <p:cNvPr id="114" name="Google Shape;114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>
              <a:stCxn id="114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5829850" y="2180950"/>
            <a:ext cx="24510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Temperaturas altas o bajas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 rot="5400000">
            <a:off x="3987051" y="2144184"/>
            <a:ext cx="158392" cy="1079940"/>
            <a:chOff x="648675" y="1657471"/>
            <a:chExt cx="196200" cy="1306800"/>
          </a:xfrm>
        </p:grpSpPr>
        <p:sp>
          <p:nvSpPr>
            <p:cNvPr id="118" name="Google Shape;118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19;p17"/>
            <p:cNvCxnSpPr>
              <a:stCxn id="118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20" name="Google Shape;120;p17"/>
          <p:cNvSpPr txBox="1"/>
          <p:nvPr/>
        </p:nvSpPr>
        <p:spPr>
          <a:xfrm>
            <a:off x="2358375" y="2447775"/>
            <a:ext cx="9798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Nevadas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 rot="-5400000" flipH="1">
            <a:off x="4988126" y="2417409"/>
            <a:ext cx="158392" cy="1079940"/>
            <a:chOff x="648675" y="1657471"/>
            <a:chExt cx="196200" cy="1306800"/>
          </a:xfrm>
        </p:grpSpPr>
        <p:sp>
          <p:nvSpPr>
            <p:cNvPr id="122" name="Google Shape;122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" name="Google Shape;123;p17"/>
            <p:cNvCxnSpPr>
              <a:stCxn id="122" idx="0"/>
            </p:cNvCxnSpPr>
            <p:nvPr/>
          </p:nvCxnSpPr>
          <p:spPr>
            <a:xfrm rot="-5400000">
              <a:off x="191325" y="2212921"/>
              <a:ext cx="1110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124" name="Google Shape;124;p17"/>
          <p:cNvSpPr txBox="1"/>
          <p:nvPr/>
        </p:nvSpPr>
        <p:spPr>
          <a:xfrm>
            <a:off x="5829850" y="2743225"/>
            <a:ext cx="14301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Vientos fuertes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671750" y="3707850"/>
            <a:ext cx="5800500" cy="116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estos factores, a priori y por lógica, podrían influir al hacer una reserva, ¿verdad? 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Pero los resultados os sorprenderán…</a:t>
            </a:r>
            <a:endParaRPr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4294967295"/>
          </p:nvPr>
        </p:nvSpPr>
        <p:spPr>
          <a:xfrm>
            <a:off x="139373" y="2368675"/>
            <a:ext cx="3214800" cy="215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</a:rPr>
              <a:t>Nosotros tampoco lo sabemos, pero </a:t>
            </a:r>
            <a:r>
              <a:rPr lang="es" sz="2200" b="1">
                <a:solidFill>
                  <a:schemeClr val="lt1"/>
                </a:solidFill>
              </a:rPr>
              <a:t>SÍ </a:t>
            </a:r>
            <a:r>
              <a:rPr lang="es" sz="2200">
                <a:solidFill>
                  <a:schemeClr val="lt1"/>
                </a:solidFill>
              </a:rPr>
              <a:t>podemos ayudarte a intuir cuándo podría llegar…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294967295"/>
          </p:nvPr>
        </p:nvSpPr>
        <p:spPr>
          <a:xfrm>
            <a:off x="0" y="445025"/>
            <a:ext cx="9144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5. ¿Sabes cuándo una Reserva será cancelada?</a:t>
            </a:r>
            <a:endParaRPr sz="430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294967295"/>
          </p:nvPr>
        </p:nvSpPr>
        <p:spPr>
          <a:xfrm>
            <a:off x="3354175" y="2368675"/>
            <a:ext cx="3214800" cy="215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>
                <a:solidFill>
                  <a:schemeClr val="dk2"/>
                </a:solidFill>
              </a:rPr>
              <a:t>Gracias a nuestra aplicación, podrás saber con qué probabilidad un cliente cancela una reserva.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975" y="2368675"/>
            <a:ext cx="2378625" cy="21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50" y="526350"/>
            <a:ext cx="9144000" cy="15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300"/>
              <a:t>6. Resultados y Visualización</a:t>
            </a:r>
            <a:endParaRPr sz="4300"/>
          </a:p>
        </p:txBody>
      </p:sp>
      <p:sp>
        <p:nvSpPr>
          <p:cNvPr id="139" name="Google Shape;139;p19"/>
          <p:cNvSpPr txBox="1"/>
          <p:nvPr/>
        </p:nvSpPr>
        <p:spPr>
          <a:xfrm>
            <a:off x="987950" y="2036550"/>
            <a:ext cx="7168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Desde aquí os invitamos a continuar con la presentación a través del interfaz creado mediante Power BI y Streamlit.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30925" y="724200"/>
            <a:ext cx="4341000" cy="18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Equipo de Proyecto</a:t>
            </a:r>
            <a:endParaRPr sz="35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4962575" y="1188975"/>
            <a:ext cx="3837000" cy="12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 b="1"/>
              <a:t>Martí Foix Pérez</a:t>
            </a:r>
            <a:endParaRPr sz="26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600" b="1"/>
              <a:t>Rafael Castro Gálvez</a:t>
            </a:r>
            <a:endParaRPr sz="2600" b="1"/>
          </a:p>
        </p:txBody>
      </p:sp>
      <p:sp>
        <p:nvSpPr>
          <p:cNvPr id="146" name="Google Shape;146;p20"/>
          <p:cNvSpPr txBox="1"/>
          <p:nvPr/>
        </p:nvSpPr>
        <p:spPr>
          <a:xfrm>
            <a:off x="5734925" y="3268338"/>
            <a:ext cx="22923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es" sz="35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Gracias</a:t>
            </a:r>
            <a:endParaRPr sz="35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150" y="3204013"/>
            <a:ext cx="13144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Raleway</vt:lpstr>
      <vt:lpstr>Source Sans Pro</vt:lpstr>
      <vt:lpstr>Arial</vt:lpstr>
      <vt:lpstr>Plum</vt:lpstr>
      <vt:lpstr>Estimación de la Probabilidad de Cancelación de las Reservas de Hotel.</vt:lpstr>
      <vt:lpstr>Objetivo</vt:lpstr>
      <vt:lpstr>2. Planteamiento del Modelo de Machine Learning</vt:lpstr>
      <vt:lpstr>3. Recorrido del Proyecto</vt:lpstr>
      <vt:lpstr>4. ¿Qué factores climáticos pueden afectar a las reservas?</vt:lpstr>
      <vt:lpstr>5. ¿Sabes cuándo una Reserva será cancelada?</vt:lpstr>
      <vt:lpstr>6. Resultados y Visualización</vt:lpstr>
      <vt:lpstr>Equipo de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la Probabilidad de Cancelación de las Reservas de Hotel.</dc:title>
  <cp:lastModifiedBy>Marti Foix Perez</cp:lastModifiedBy>
  <cp:revision>1</cp:revision>
  <dcterms:modified xsi:type="dcterms:W3CDTF">2023-12-21T16:23:15Z</dcterms:modified>
</cp:coreProperties>
</file>