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E9857-2A77-4319-975C-9BF1EB119084}">
  <a:tblStyle styleId="{E25E9857-2A77-4319-975C-9BF1EB11908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a9d5c49f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a9d5c49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4a9d5c49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4a9d5c49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a9d5c49f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a9d5c49f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4a9d5c49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4a9d5c49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4a9d5c49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4a9d5c49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a9d5c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a9d5c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4a9d5c49f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4a9d5c49f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a9d5c49f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a9d5c49f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b26d4a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5b26d4a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a9f0052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a9f0052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1d9eba1164679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1d9eba1164679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999999"/>
                </a:solidFill>
              </a:rPr>
              <a:t>What is a computational System and what subsystems might it have?</a:t>
            </a:r>
            <a:endParaRPr b="1" sz="1800">
              <a:solidFill>
                <a:srgbClr val="999999"/>
              </a:solidFill>
            </a:endParaRPr>
          </a:p>
          <a:p>
            <a:pPr indent="0" lvl="0" marL="0" rtl="0" algn="l">
              <a:spcBef>
                <a:spcPts val="0"/>
              </a:spcBef>
              <a:spcAft>
                <a:spcPts val="0"/>
              </a:spcAft>
              <a:buClr>
                <a:schemeClr val="dk1"/>
              </a:buClr>
              <a:buSzPts val="1100"/>
              <a:buFont typeface="Arial"/>
              <a:buNone/>
            </a:pPr>
            <a:r>
              <a:t/>
            </a:r>
            <a:endParaRPr b="1" sz="1800">
              <a:solidFill>
                <a:srgbClr val="999999"/>
              </a:solidFill>
            </a:endParaRPr>
          </a:p>
          <a:p>
            <a:pPr indent="0" lvl="0" marL="0" rtl="0" algn="l">
              <a:spcBef>
                <a:spcPts val="0"/>
              </a:spcBef>
              <a:spcAft>
                <a:spcPts val="0"/>
              </a:spcAft>
              <a:buClr>
                <a:schemeClr val="dk1"/>
              </a:buClr>
              <a:buSzPts val="1100"/>
              <a:buFont typeface="Arial"/>
              <a:buNone/>
            </a:pPr>
            <a:r>
              <a:rPr b="1" lang="en" sz="1800">
                <a:solidFill>
                  <a:srgbClr val="999999"/>
                </a:solidFill>
              </a:rPr>
              <a:t>What Is a CPU?</a:t>
            </a:r>
            <a:endParaRPr b="1" sz="1800">
              <a:solidFill>
                <a:srgbClr val="999999"/>
              </a:solidFill>
            </a:endParaRPr>
          </a:p>
          <a:p>
            <a:pPr indent="0" lvl="0" marL="0" rtl="0" algn="l">
              <a:spcBef>
                <a:spcPts val="0"/>
              </a:spcBef>
              <a:spcAft>
                <a:spcPts val="0"/>
              </a:spcAft>
              <a:buClr>
                <a:schemeClr val="dk1"/>
              </a:buClr>
              <a:buSzPts val="1100"/>
              <a:buFont typeface="Arial"/>
              <a:buNone/>
            </a:pPr>
            <a:r>
              <a:t/>
            </a:r>
            <a:endParaRPr b="1" sz="1800">
              <a:solidFill>
                <a:srgbClr val="999999"/>
              </a:solidFill>
            </a:endParaRPr>
          </a:p>
          <a:p>
            <a:pPr indent="0" lvl="0" marL="0" rtl="0" algn="l">
              <a:spcBef>
                <a:spcPts val="0"/>
              </a:spcBef>
              <a:spcAft>
                <a:spcPts val="0"/>
              </a:spcAft>
              <a:buClr>
                <a:schemeClr val="dk1"/>
              </a:buClr>
              <a:buSzPts val="1100"/>
              <a:buFont typeface="Arial"/>
              <a:buNone/>
            </a:pPr>
            <a:r>
              <a:rPr b="1" lang="en" sz="1800">
                <a:solidFill>
                  <a:srgbClr val="999999"/>
                </a:solidFill>
              </a:rPr>
              <a:t>How does an ALU work?</a:t>
            </a:r>
            <a:endParaRPr b="1" sz="1800">
              <a:solidFill>
                <a:srgbClr val="999999"/>
              </a:solidFill>
            </a:endParaRPr>
          </a:p>
          <a:p>
            <a:pPr indent="0" lvl="0" marL="0" rtl="0" algn="l">
              <a:spcBef>
                <a:spcPts val="0"/>
              </a:spcBef>
              <a:spcAft>
                <a:spcPts val="0"/>
              </a:spcAft>
              <a:buClr>
                <a:schemeClr val="dk1"/>
              </a:buClr>
              <a:buSzPts val="1100"/>
              <a:buFont typeface="Arial"/>
              <a:buNone/>
            </a:pPr>
            <a:r>
              <a:t/>
            </a:r>
            <a:endParaRPr b="1" sz="1800">
              <a:solidFill>
                <a:srgbClr val="999999"/>
              </a:solidFill>
            </a:endParaRPr>
          </a:p>
          <a:p>
            <a:pPr indent="0" lvl="0" marL="0" rtl="0" algn="l">
              <a:spcBef>
                <a:spcPts val="0"/>
              </a:spcBef>
              <a:spcAft>
                <a:spcPts val="0"/>
              </a:spcAft>
              <a:buClr>
                <a:schemeClr val="dk1"/>
              </a:buClr>
              <a:buSzPts val="1100"/>
              <a:buFont typeface="Arial"/>
              <a:buNone/>
            </a:pPr>
            <a:r>
              <a:rPr b="1" lang="en" sz="1800">
                <a:solidFill>
                  <a:srgbClr val="999999"/>
                </a:solidFill>
              </a:rPr>
              <a:t>How to convert Binary outputs to Human readable Decimal Display?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a9f00522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a9f00522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8b131c13_0_0:notes"/>
          <p:cNvSpPr txBox="1"/>
          <p:nvPr>
            <p:ph idx="1" type="body"/>
          </p:nvPr>
        </p:nvSpPr>
        <p:spPr>
          <a:xfrm>
            <a:off x="685772" y="4343337"/>
            <a:ext cx="54867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1258b131c13_0_0:notes"/>
          <p:cNvSpPr/>
          <p:nvPr>
            <p:ph idx="2" type="sldImg"/>
          </p:nvPr>
        </p:nvSpPr>
        <p:spPr>
          <a:xfrm>
            <a:off x="1334031" y="685719"/>
            <a:ext cx="4190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a9f00522c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a9f00522c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5873d78f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5873d78f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a9f00522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1a9f00522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a9f00522c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a9f00522c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Register Logisim File: </a:t>
            </a:r>
            <a:r>
              <a:rPr lang="en">
                <a:solidFill>
                  <a:schemeClr val="dk1"/>
                </a:solidFill>
              </a:rPr>
              <a:t>C:\Users\Thomas\Desktop\Logisim\8 bit Register.circ</a:t>
            </a:r>
            <a:endParaRPr/>
          </a:p>
          <a:p>
            <a:pPr indent="0" lvl="0" marL="0" rtl="0" algn="l">
              <a:spcBef>
                <a:spcPts val="0"/>
              </a:spcBef>
              <a:spcAft>
                <a:spcPts val="0"/>
              </a:spcAft>
              <a:buNone/>
            </a:pPr>
            <a:r>
              <a:rPr lang="en"/>
              <a:t>ALU Logisim File: C:\Users\Thomas\Desktop\Logisim\1_Bit_ALU.circ</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24a9d5c4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24a9d5c4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24a9d5c49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24a9d5c49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5873d78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25873d78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5b417c1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25b417c1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4a9d5c49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4a9d5c49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24a9d5c49f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124a9d5c49f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25873d78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25873d78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25873d78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25873d78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1a9f00522c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1a9f00522c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clock Breadboard </a:t>
            </a:r>
            <a:r>
              <a:rPr lang="en"/>
              <a:t>Circuit</a:t>
            </a:r>
            <a:r>
              <a:rPr lang="en"/>
              <a:t> was made on TinkerCad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4a9d5c49f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4a9d5c49f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4a9d5c4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4a9d5c4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f3cd5a2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f3cd5a2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25873d78f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25873d78f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224a5c827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224a5c827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25873d78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25873d78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b26d4a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5b26d4a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21bcf884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21bcf884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8f7d12102dd04e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78f7d12102dd04e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23f261af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23f261af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22f55e44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22f55e44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1a9f0052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1a9f0052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1a9f00522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1a9f00522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1a9f00522c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1a9f00522c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78f7d12102dd04e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78f7d12102dd04e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1a9f00522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1a9f00522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14d6c0ef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14d6c0ef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4a9d5c49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4a9d5c49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a9d5c49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a9d5c49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a9d5c49f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a9d5c49f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4a9d5c49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4a9d5c49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obj">
  <p:cSld name="OBJECT">
    <p:spTree>
      <p:nvGrpSpPr>
        <p:cNvPr id="50" name="Shape 50"/>
        <p:cNvGrpSpPr/>
        <p:nvPr/>
      </p:nvGrpSpPr>
      <p:grpSpPr>
        <a:xfrm>
          <a:off x="0" y="0"/>
          <a:ext cx="0" cy="0"/>
          <a:chOff x="0" y="0"/>
          <a:chExt cx="0" cy="0"/>
        </a:xfrm>
      </p:grpSpPr>
      <p:sp>
        <p:nvSpPr>
          <p:cNvPr id="51" name="Google Shape;51;p13"/>
          <p:cNvSpPr txBox="1"/>
          <p:nvPr>
            <p:ph idx="11" type="ftr"/>
          </p:nvPr>
        </p:nvSpPr>
        <p:spPr>
          <a:xfrm>
            <a:off x="3112987" y="4783455"/>
            <a:ext cx="29301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2700"/>
              <a:buNone/>
              <a:defRPr sz="2700">
                <a:solidFill>
                  <a:srgbClr val="888888"/>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52" name="Google Shape;52;p13"/>
          <p:cNvSpPr txBox="1"/>
          <p:nvPr>
            <p:ph idx="10" type="dt"/>
          </p:nvPr>
        </p:nvSpPr>
        <p:spPr>
          <a:xfrm>
            <a:off x="457791" y="4783455"/>
            <a:ext cx="21057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700"/>
              <a:buNone/>
              <a:defRPr sz="2700">
                <a:solidFill>
                  <a:srgbClr val="888888"/>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53" name="Google Shape;53;p13"/>
          <p:cNvSpPr txBox="1"/>
          <p:nvPr>
            <p:ph idx="12" type="sldNum"/>
          </p:nvPr>
        </p:nvSpPr>
        <p:spPr>
          <a:xfrm>
            <a:off x="6592208" y="4783455"/>
            <a:ext cx="21057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kl0CE_-YJxhXI1athyGTuUPc1if4EnB7/view?usp=sharing" TargetMode="External"/><Relationship Id="rId4" Type="http://schemas.openxmlformats.org/officeDocument/2006/relationships/hyperlink" Target="https://drive.google.com/file/d/1kl0CE_-YJxhXI1athyGTuUPc1if4EnB7/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hyperlink" Target="https://drive.google.com/file/d/1MFz7Zt_sh7jaaH1jqXv2SEFitDAT8A8T/view?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drive.google.com/file/d/14vpYEYsKn-_B3duuFxTPnGeUxCaLs6Fb/view?usp=sharing" TargetMode="External"/><Relationship Id="rId4" Type="http://schemas.openxmlformats.org/officeDocument/2006/relationships/hyperlink" Target="https://www.tinkercad.com/things/2LYuHJ7Jre9-clock-circui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1" Type="http://schemas.openxmlformats.org/officeDocument/2006/relationships/hyperlink" Target="https://docs.google.com/presentation/d/1uq4gYGRPSJUZQIBzzRg96-6t-BIGg9E7Dm2Dd-CgpoM/edit?usp=sharing1ufHJFiHEHI/view?usp=sharing" TargetMode="External"/><Relationship Id="rId10" Type="http://schemas.openxmlformats.org/officeDocument/2006/relationships/hyperlink" Target="https://docs.google.com/presentation/d/1EDvFOoBcM2Z8yiuixu-hDYERyUwHF6hw9iWTQZTVIXc/edit?usp=sharingt2taXHycC/view?usp=sharing" TargetMode="External"/><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s://drive.google.com/file/d/18_m992tpgGoLCCIBlae6Cyo1oo3ldofg/view?usp=sharing" TargetMode="External"/><Relationship Id="rId4" Type="http://schemas.openxmlformats.org/officeDocument/2006/relationships/hyperlink" Target="https://drive.google.com/file/d/1v-e6yP57jP9CENne0oK7NTBoNOp8Z5QX/view?usp=sharing" TargetMode="External"/><Relationship Id="rId9" Type="http://schemas.openxmlformats.org/officeDocument/2006/relationships/hyperlink" Target="https://drive.google.com/file/d/1zeDg0LBnn7YEHdI-RQl6XOHbQn3C5keF/view?usp=sharingpxLaK-RqWR2EilaUBrHzx7Czcn0/edit?usp=sharing" TargetMode="External"/><Relationship Id="rId5" Type="http://schemas.openxmlformats.org/officeDocument/2006/relationships/hyperlink" Target="https://drive.google.com/file/d/1C1n6OOt7tMx9RcZlfT-Kh_27ZgIKMbP_/view?usp=sharing" TargetMode="External"/><Relationship Id="rId6" Type="http://schemas.openxmlformats.org/officeDocument/2006/relationships/hyperlink" Target="https://drive.google.com/file/d/1MtiP2eOq_dPvETsczTqpieqQCb_u2KyO/view?usp=sharing" TargetMode="External"/><Relationship Id="rId7" Type="http://schemas.openxmlformats.org/officeDocument/2006/relationships/hyperlink" Target="https://drive.google.com/file/d/144qX31RHYCqBUZH1m4l4-JrLtW_L7vY1/view?usp=sharing" TargetMode="External"/><Relationship Id="rId8" Type="http://schemas.openxmlformats.org/officeDocument/2006/relationships/hyperlink" Target="https://drive.google.com/file/d/1QvqU8jYgeRYLrf7gfLv32jA8WnrTtm-k/view?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rive.google.com/file/d/144qX31RHYCqBUZH1m4l4-JrLtW_L7vY1/view?usp=sharing" TargetMode="External"/><Relationship Id="rId4" Type="http://schemas.openxmlformats.org/officeDocument/2006/relationships/hyperlink" Target="https://drive.google.com/file/d/1Qn0AAz__rj9DYsfuLiXaIS8XpZbiWlRP/view?usp=sharing" TargetMode="External"/><Relationship Id="rId5" Type="http://schemas.openxmlformats.org/officeDocument/2006/relationships/hyperlink" Target="https://drive.google.com/file/d/1CLXpdLmQge9DfjCqdALtR3EFSC0gP1b8/view?usp=sharingNALvjYjeH1eZZ2Pt6_FYd-xoF" TargetMode="External"/><Relationship Id="rId6" Type="http://schemas.openxmlformats.org/officeDocument/2006/relationships/hyperlink" Target="https://drive.google.com/file/d/1hwbCXwIWDDk3HRCqiDQWpRx0lQpCKeKn/view?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drive.google.com/file/d/10F9bjydh99xNbHCTXzXjMP1Zy351WsjD/view?usp=sharing" TargetMode="External"/><Relationship Id="rId4" Type="http://schemas.openxmlformats.org/officeDocument/2006/relationships/hyperlink" Target="https://drive.google.com/file/d/1v-EqHq7hdCqgsW-G8nOyi1i5rxca6Bwh/view?usp=sharing" TargetMode="External"/><Relationship Id="rId5" Type="http://schemas.openxmlformats.org/officeDocument/2006/relationships/hyperlink" Target="https://drive.google.com/file/d/148rqz0F7IloVNB5Mf3fDbD11JK2PUNr_/view?usp=sharing" TargetMode="External"/><Relationship Id="rId6" Type="http://schemas.openxmlformats.org/officeDocument/2006/relationships/hyperlink" Target="https://drive.google.com/file/d/1_xhVkTUQBT0KrkvtW8Rp2Nvt2taXHycC/view?usp=sharing" TargetMode="External"/><Relationship Id="rId7" Type="http://schemas.openxmlformats.org/officeDocument/2006/relationships/hyperlink" Target="https://drive.google.com/file/d/1V0l9o2rFCo3at7RCrRSR_1ufHJFiHEHI/view?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s://drive.google.com/file/d/1QvqU8jYgeRYLrf7gfLv32jA8WnrTtm-k/view?usp=sharing" TargetMode="External"/><Relationship Id="rId4" Type="http://schemas.openxmlformats.org/officeDocument/2006/relationships/hyperlink" Target="https://drive.google.com/file/d/14vpYEYsKn-_B3duuFxTPnGeUxCaLs6Fb/view?usp=sharing" TargetMode="External"/><Relationship Id="rId5" Type="http://schemas.openxmlformats.org/officeDocument/2006/relationships/hyperlink" Target="https://drive.google.com/file/d/144qX31RHYCqBUZH1m4l4-JrLtW_L7vY1/view?usp=sharing" TargetMode="External"/><Relationship Id="rId6" Type="http://schemas.openxmlformats.org/officeDocument/2006/relationships/hyperlink" Target="https://drive.google.com/file/d/1_xhVkTUQBT0KrkvtW8Rp2Nvt2taXHycC/view?usp=sharing" TargetMode="External"/><Relationship Id="rId7" Type="http://schemas.openxmlformats.org/officeDocument/2006/relationships/hyperlink" Target="https://drive.google.com/file/d/10F9bjydh99xNbHCTXzXjMP1Zy351WsjD/view?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eater.net/8bit" TargetMode="External"/><Relationship Id="rId4" Type="http://schemas.openxmlformats.org/officeDocument/2006/relationships/hyperlink" Target="https://dronebotworkshop.com/" TargetMode="External"/><Relationship Id="rId9" Type="http://schemas.openxmlformats.org/officeDocument/2006/relationships/hyperlink" Target="https://www.youtube.com/watch?v=FZGugFqdr60&amp;t=548s" TargetMode="External"/><Relationship Id="rId5" Type="http://schemas.openxmlformats.org/officeDocument/2006/relationships/hyperlink" Target="https://dronebotworkshop.com/555-timer/" TargetMode="External"/><Relationship Id="rId6" Type="http://schemas.openxmlformats.org/officeDocument/2006/relationships/hyperlink" Target="https://dronebotworkshop.com/555-timer/" TargetMode="External"/><Relationship Id="rId7" Type="http://schemas.openxmlformats.org/officeDocument/2006/relationships/hyperlink" Target="https://www.youtube.com/watch?v=SmQ5K7UQPMM" TargetMode="External"/><Relationship Id="rId8" Type="http://schemas.openxmlformats.org/officeDocument/2006/relationships/hyperlink" Target="https://www.youtube.com/watch?v=SmQ5K7UQPM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ocs.google.com/document/d/1j-XzND62HgnF5Zv04WcgyZpaBXDtwjzC-Gym6zmh5Ak/edit?usp=shar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Thomas Ware</a:t>
            </a:r>
            <a:endParaRPr/>
          </a:p>
          <a:p>
            <a:pPr indent="0" lvl="0" marL="0" rtl="0" algn="ctr">
              <a:spcBef>
                <a:spcPts val="0"/>
              </a:spcBef>
              <a:spcAft>
                <a:spcPts val="0"/>
              </a:spcAft>
              <a:buNone/>
            </a:pPr>
            <a:r>
              <a:rPr lang="en"/>
              <a:t>Capstone Project.</a:t>
            </a:r>
            <a:endParaRPr/>
          </a:p>
        </p:txBody>
      </p:sp>
      <p:sp>
        <p:nvSpPr>
          <p:cNvPr id="59" name="Google Shape;59;p14"/>
          <p:cNvSpPr txBox="1"/>
          <p:nvPr>
            <p:ph idx="1" type="subTitle"/>
          </p:nvPr>
        </p:nvSpPr>
        <p:spPr>
          <a:xfrm>
            <a:off x="311700" y="2797175"/>
            <a:ext cx="8520600" cy="142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Solutions Calculator Club product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24" name="Google Shape;124;p23"/>
          <p:cNvSpPr txBox="1"/>
          <p:nvPr/>
        </p:nvSpPr>
        <p:spPr>
          <a:xfrm>
            <a:off x="3222250" y="1482850"/>
            <a:ext cx="34407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The Enigma Machine aka the Bombe (1941) Alan Turing </a:t>
            </a:r>
            <a:r>
              <a:rPr lang="en" sz="1500">
                <a:solidFill>
                  <a:srgbClr val="666666"/>
                </a:solidFill>
              </a:rPr>
              <a:t>Cipher cracking machine.</a:t>
            </a:r>
            <a:endParaRPr sz="1500">
              <a:solidFill>
                <a:srgbClr val="666666"/>
              </a:solidFill>
            </a:endParaRPr>
          </a:p>
        </p:txBody>
      </p:sp>
      <p:pic>
        <p:nvPicPr>
          <p:cNvPr id="125" name="Google Shape;125;p23"/>
          <p:cNvPicPr preferRelativeResize="0"/>
          <p:nvPr/>
        </p:nvPicPr>
        <p:blipFill>
          <a:blip r:embed="rId3">
            <a:alphaModFix/>
          </a:blip>
          <a:stretch>
            <a:fillRect/>
          </a:stretch>
        </p:blipFill>
        <p:spPr>
          <a:xfrm>
            <a:off x="446325" y="1482850"/>
            <a:ext cx="2505625" cy="2231900"/>
          </a:xfrm>
          <a:prstGeom prst="rect">
            <a:avLst/>
          </a:prstGeom>
          <a:noFill/>
          <a:ln>
            <a:noFill/>
          </a:ln>
        </p:spPr>
      </p:pic>
      <p:pic>
        <p:nvPicPr>
          <p:cNvPr id="126" name="Google Shape;126;p23"/>
          <p:cNvPicPr preferRelativeResize="0"/>
          <p:nvPr/>
        </p:nvPicPr>
        <p:blipFill>
          <a:blip r:embed="rId4">
            <a:alphaModFix/>
          </a:blip>
          <a:stretch>
            <a:fillRect/>
          </a:stretch>
        </p:blipFill>
        <p:spPr>
          <a:xfrm flipH="1">
            <a:off x="6697425" y="1428750"/>
            <a:ext cx="2000250"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32" name="Google Shape;132;p24"/>
          <p:cNvSpPr txBox="1"/>
          <p:nvPr/>
        </p:nvSpPr>
        <p:spPr>
          <a:xfrm>
            <a:off x="3700463" y="1694738"/>
            <a:ext cx="4962600" cy="322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666666"/>
                </a:solidFill>
              </a:rPr>
              <a:t>The 1940’s was the era of Room Scale Computers Starting with the </a:t>
            </a:r>
            <a:r>
              <a:rPr b="1" lang="en" sz="1500">
                <a:solidFill>
                  <a:srgbClr val="666666"/>
                </a:solidFill>
              </a:rPr>
              <a:t>Harvard Mark I</a:t>
            </a:r>
            <a:r>
              <a:rPr lang="en" sz="1500">
                <a:solidFill>
                  <a:srgbClr val="666666"/>
                </a:solidFill>
              </a:rPr>
              <a:t> </a:t>
            </a:r>
            <a:r>
              <a:rPr b="1" lang="en" sz="1500">
                <a:solidFill>
                  <a:srgbClr val="666666"/>
                </a:solidFill>
              </a:rPr>
              <a:t>(1939-1944). </a:t>
            </a:r>
            <a:r>
              <a:rPr lang="en" sz="1500">
                <a:solidFill>
                  <a:srgbClr val="666666"/>
                </a:solidFill>
              </a:rPr>
              <a:t>This</a:t>
            </a:r>
            <a:r>
              <a:rPr b="1" lang="en" sz="1500">
                <a:solidFill>
                  <a:srgbClr val="666666"/>
                </a:solidFill>
              </a:rPr>
              <a:t> Relay </a:t>
            </a:r>
            <a:r>
              <a:rPr lang="en" sz="1500">
                <a:solidFill>
                  <a:srgbClr val="666666"/>
                </a:solidFill>
              </a:rPr>
              <a:t>driven machine</a:t>
            </a:r>
            <a:r>
              <a:rPr b="1" lang="en" sz="1500">
                <a:solidFill>
                  <a:srgbClr val="666666"/>
                </a:solidFill>
              </a:rPr>
              <a:t>  </a:t>
            </a:r>
            <a:r>
              <a:rPr lang="en" sz="1500">
                <a:solidFill>
                  <a:srgbClr val="666666"/>
                </a:solidFill>
              </a:rPr>
              <a:t>ran simulations for the Manhattan Project. Innovation was the </a:t>
            </a:r>
            <a:r>
              <a:rPr b="1" lang="en" sz="1500">
                <a:solidFill>
                  <a:srgbClr val="666666"/>
                </a:solidFill>
              </a:rPr>
              <a:t>Relay(1940) </a:t>
            </a:r>
            <a:r>
              <a:rPr lang="en" sz="1500">
                <a:solidFill>
                  <a:srgbClr val="666666"/>
                </a:solidFill>
              </a:rPr>
              <a:t>Relay lifespan 10yrs wear and tear and higher probability of failure the more relays are in the circuit. The mechanical arm inside of the relay has mass, and therefore cannot move instantly between open and close states</a:t>
            </a:r>
            <a:endParaRPr sz="1500">
              <a:solidFill>
                <a:srgbClr val="666666"/>
              </a:solidFill>
            </a:endParaRPr>
          </a:p>
          <a:p>
            <a:pPr indent="0" lvl="0" marL="0" rtl="0" algn="l">
              <a:spcBef>
                <a:spcPts val="0"/>
              </a:spcBef>
              <a:spcAft>
                <a:spcPts val="0"/>
              </a:spcAft>
              <a:buNone/>
            </a:pPr>
            <a:r>
              <a:t/>
            </a:r>
            <a:endParaRPr>
              <a:solidFill>
                <a:srgbClr val="444444"/>
              </a:solidFill>
            </a:endParaRPr>
          </a:p>
          <a:p>
            <a:pPr indent="0" lvl="0" marL="0" rtl="0" algn="l">
              <a:spcBef>
                <a:spcPts val="0"/>
              </a:spcBef>
              <a:spcAft>
                <a:spcPts val="0"/>
              </a:spcAft>
              <a:buNone/>
            </a:pPr>
            <a:r>
              <a:t/>
            </a:r>
            <a:endParaRPr>
              <a:solidFill>
                <a:srgbClr val="444444"/>
              </a:solidFill>
            </a:endParaRPr>
          </a:p>
          <a:p>
            <a:pPr indent="0" lvl="0" marL="0" rtl="0" algn="l">
              <a:spcBef>
                <a:spcPts val="0"/>
              </a:spcBef>
              <a:spcAft>
                <a:spcPts val="0"/>
              </a:spcAft>
              <a:buNone/>
            </a:pPr>
            <a:r>
              <a:t/>
            </a:r>
            <a:endParaRPr>
              <a:solidFill>
                <a:srgbClr val="444444"/>
              </a:solidFill>
            </a:endParaRPr>
          </a:p>
        </p:txBody>
      </p:sp>
      <p:pic>
        <p:nvPicPr>
          <p:cNvPr id="133" name="Google Shape;133;p24"/>
          <p:cNvPicPr preferRelativeResize="0"/>
          <p:nvPr/>
        </p:nvPicPr>
        <p:blipFill>
          <a:blip r:embed="rId3">
            <a:alphaModFix/>
          </a:blip>
          <a:stretch>
            <a:fillRect/>
          </a:stretch>
        </p:blipFill>
        <p:spPr>
          <a:xfrm>
            <a:off x="581025" y="1157913"/>
            <a:ext cx="2381250" cy="1590675"/>
          </a:xfrm>
          <a:prstGeom prst="rect">
            <a:avLst/>
          </a:prstGeom>
          <a:noFill/>
          <a:ln>
            <a:noFill/>
          </a:ln>
        </p:spPr>
      </p:pic>
      <p:grpSp>
        <p:nvGrpSpPr>
          <p:cNvPr id="134" name="Google Shape;134;p24"/>
          <p:cNvGrpSpPr/>
          <p:nvPr/>
        </p:nvGrpSpPr>
        <p:grpSpPr>
          <a:xfrm>
            <a:off x="381000" y="2837828"/>
            <a:ext cx="2760300" cy="2014848"/>
            <a:chOff x="0" y="1846425"/>
            <a:chExt cx="3000000" cy="2250975"/>
          </a:xfrm>
        </p:grpSpPr>
        <p:pic>
          <p:nvPicPr>
            <p:cNvPr id="135" name="Google Shape;135;p24"/>
            <p:cNvPicPr preferRelativeResize="0"/>
            <p:nvPr/>
          </p:nvPicPr>
          <p:blipFill>
            <a:blip r:embed="rId4">
              <a:alphaModFix/>
            </a:blip>
            <a:stretch>
              <a:fillRect/>
            </a:stretch>
          </p:blipFill>
          <p:spPr>
            <a:xfrm>
              <a:off x="180788" y="1846425"/>
              <a:ext cx="2638425" cy="1733550"/>
            </a:xfrm>
            <a:prstGeom prst="rect">
              <a:avLst/>
            </a:prstGeom>
            <a:noFill/>
            <a:ln>
              <a:noFill/>
            </a:ln>
          </p:spPr>
        </p:pic>
        <p:sp>
          <p:nvSpPr>
            <p:cNvPr id="136" name="Google Shape;136;p24"/>
            <p:cNvSpPr txBox="1"/>
            <p:nvPr/>
          </p:nvSpPr>
          <p:spPr>
            <a:xfrm>
              <a:off x="0" y="3581400"/>
              <a:ext cx="3000000" cy="5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99999"/>
                  </a:solidFill>
                </a:rPr>
                <a:t>Joseph Henry</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42" name="Google Shape;142;p25"/>
          <p:cNvSpPr txBox="1"/>
          <p:nvPr/>
        </p:nvSpPr>
        <p:spPr>
          <a:xfrm>
            <a:off x="1306575" y="3962400"/>
            <a:ext cx="64941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The Colossus MK 1 (1943)</a:t>
            </a:r>
            <a:r>
              <a:rPr b="1" lang="en" sz="1500">
                <a:solidFill>
                  <a:srgbClr val="666666"/>
                </a:solidFill>
              </a:rPr>
              <a:t>. Tommy Flower's machine</a:t>
            </a:r>
            <a:r>
              <a:rPr lang="en" sz="1500">
                <a:solidFill>
                  <a:srgbClr val="666666"/>
                </a:solidFill>
              </a:rPr>
              <a:t> used </a:t>
            </a:r>
            <a:r>
              <a:rPr b="1" lang="en" sz="1500">
                <a:solidFill>
                  <a:srgbClr val="666666"/>
                </a:solidFill>
              </a:rPr>
              <a:t>The</a:t>
            </a:r>
            <a:r>
              <a:rPr lang="en" sz="1500">
                <a:solidFill>
                  <a:srgbClr val="666666"/>
                </a:solidFill>
              </a:rPr>
              <a:t> </a:t>
            </a:r>
            <a:r>
              <a:rPr b="1" lang="en" sz="1500">
                <a:solidFill>
                  <a:srgbClr val="666666"/>
                </a:solidFill>
              </a:rPr>
              <a:t>Vacuum Tube. </a:t>
            </a:r>
            <a:r>
              <a:rPr lang="en" sz="1500">
                <a:solidFill>
                  <a:srgbClr val="666666"/>
                </a:solidFill>
              </a:rPr>
              <a:t>10 Colossus were built to break codes using a </a:t>
            </a:r>
            <a:r>
              <a:rPr b="1" i="1" lang="en" sz="1500">
                <a:solidFill>
                  <a:srgbClr val="666666"/>
                </a:solidFill>
              </a:rPr>
              <a:t>plug board</a:t>
            </a:r>
            <a:r>
              <a:rPr lang="en" sz="1500">
                <a:solidFill>
                  <a:srgbClr val="666666"/>
                </a:solidFill>
              </a:rPr>
              <a:t> like telephone </a:t>
            </a:r>
            <a:r>
              <a:rPr lang="en" sz="1500">
                <a:solidFill>
                  <a:srgbClr val="666666"/>
                </a:solidFill>
              </a:rPr>
              <a:t>switchboard</a:t>
            </a:r>
            <a:r>
              <a:rPr lang="en" sz="1500">
                <a:solidFill>
                  <a:srgbClr val="666666"/>
                </a:solidFill>
              </a:rPr>
              <a:t> to program.</a:t>
            </a:r>
            <a:endParaRPr sz="1500">
              <a:solidFill>
                <a:srgbClr val="666666"/>
              </a:solidFill>
            </a:endParaRPr>
          </a:p>
        </p:txBody>
      </p:sp>
      <p:pic>
        <p:nvPicPr>
          <p:cNvPr id="143" name="Google Shape;143;p25"/>
          <p:cNvPicPr preferRelativeResize="0"/>
          <p:nvPr/>
        </p:nvPicPr>
        <p:blipFill>
          <a:blip r:embed="rId3">
            <a:alphaModFix/>
          </a:blip>
          <a:stretch>
            <a:fillRect/>
          </a:stretch>
        </p:blipFill>
        <p:spPr>
          <a:xfrm>
            <a:off x="1320950" y="1275825"/>
            <a:ext cx="6465350" cy="248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49" name="Google Shape;149;p26"/>
          <p:cNvSpPr txBox="1"/>
          <p:nvPr/>
        </p:nvSpPr>
        <p:spPr>
          <a:xfrm>
            <a:off x="2019300" y="4114800"/>
            <a:ext cx="49341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666666"/>
                </a:solidFill>
              </a:rPr>
              <a:t>Moving closer to the modern age earlier inventions such as  Relay and Vacuum Tube design lead to newer innovations of  Diodes, Transistors, and the ICs. </a:t>
            </a:r>
            <a:endParaRPr sz="1500">
              <a:solidFill>
                <a:srgbClr val="666666"/>
              </a:solidFill>
            </a:endParaRPr>
          </a:p>
        </p:txBody>
      </p:sp>
      <p:grpSp>
        <p:nvGrpSpPr>
          <p:cNvPr id="150" name="Google Shape;150;p26"/>
          <p:cNvGrpSpPr/>
          <p:nvPr/>
        </p:nvGrpSpPr>
        <p:grpSpPr>
          <a:xfrm>
            <a:off x="1867800" y="992400"/>
            <a:ext cx="5408400" cy="3006300"/>
            <a:chOff x="1867800" y="1068600"/>
            <a:chExt cx="5408400" cy="3006300"/>
          </a:xfrm>
        </p:grpSpPr>
        <p:grpSp>
          <p:nvGrpSpPr>
            <p:cNvPr id="151" name="Google Shape;151;p26"/>
            <p:cNvGrpSpPr/>
            <p:nvPr/>
          </p:nvGrpSpPr>
          <p:grpSpPr>
            <a:xfrm>
              <a:off x="1867800" y="1068600"/>
              <a:ext cx="2820600" cy="3004525"/>
              <a:chOff x="76200" y="1828800"/>
              <a:chExt cx="2820600" cy="3004525"/>
            </a:xfrm>
          </p:grpSpPr>
          <p:pic>
            <p:nvPicPr>
              <p:cNvPr id="152" name="Google Shape;152;p26"/>
              <p:cNvPicPr preferRelativeResize="0"/>
              <p:nvPr/>
            </p:nvPicPr>
            <p:blipFill>
              <a:blip r:embed="rId3">
                <a:alphaModFix/>
              </a:blip>
              <a:stretch>
                <a:fillRect/>
              </a:stretch>
            </p:blipFill>
            <p:spPr>
              <a:xfrm>
                <a:off x="192225" y="2431750"/>
                <a:ext cx="2472600" cy="2023850"/>
              </a:xfrm>
              <a:prstGeom prst="rect">
                <a:avLst/>
              </a:prstGeom>
              <a:noFill/>
              <a:ln>
                <a:noFill/>
              </a:ln>
            </p:spPr>
          </p:pic>
          <p:sp>
            <p:nvSpPr>
              <p:cNvPr id="153" name="Google Shape;153;p26"/>
              <p:cNvSpPr txBox="1"/>
              <p:nvPr/>
            </p:nvSpPr>
            <p:spPr>
              <a:xfrm>
                <a:off x="76200" y="1828800"/>
                <a:ext cx="2820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Thermionic Valve or Vacuum </a:t>
                </a:r>
                <a:r>
                  <a:rPr b="1" lang="en" sz="1500">
                    <a:solidFill>
                      <a:srgbClr val="666666"/>
                    </a:solidFill>
                  </a:rPr>
                  <a:t>Tube(1904)</a:t>
                </a:r>
                <a:r>
                  <a:rPr b="1" lang="en" sz="1500">
                    <a:solidFill>
                      <a:srgbClr val="666666"/>
                    </a:solidFill>
                  </a:rPr>
                  <a:t> </a:t>
                </a:r>
                <a:endParaRPr/>
              </a:p>
            </p:txBody>
          </p:sp>
          <p:sp>
            <p:nvSpPr>
              <p:cNvPr id="154" name="Google Shape;154;p26"/>
              <p:cNvSpPr txBox="1"/>
              <p:nvPr/>
            </p:nvSpPr>
            <p:spPr>
              <a:xfrm>
                <a:off x="129275" y="4417825"/>
                <a:ext cx="24726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rgbClr val="666666"/>
                    </a:solidFill>
                  </a:rPr>
                  <a:t>John Ambrose Fleming</a:t>
                </a:r>
                <a:endParaRPr/>
              </a:p>
            </p:txBody>
          </p:sp>
        </p:grpSp>
        <p:grpSp>
          <p:nvGrpSpPr>
            <p:cNvPr id="155" name="Google Shape;155;p26"/>
            <p:cNvGrpSpPr/>
            <p:nvPr/>
          </p:nvGrpSpPr>
          <p:grpSpPr>
            <a:xfrm>
              <a:off x="4611000" y="1068600"/>
              <a:ext cx="2665200" cy="3006300"/>
              <a:chOff x="2819400" y="1828800"/>
              <a:chExt cx="2665200" cy="3006300"/>
            </a:xfrm>
          </p:grpSpPr>
          <p:pic>
            <p:nvPicPr>
              <p:cNvPr id="156" name="Google Shape;156;p26"/>
              <p:cNvPicPr preferRelativeResize="0"/>
              <p:nvPr/>
            </p:nvPicPr>
            <p:blipFill>
              <a:blip r:embed="rId4">
                <a:alphaModFix/>
              </a:blip>
              <a:stretch>
                <a:fillRect/>
              </a:stretch>
            </p:blipFill>
            <p:spPr>
              <a:xfrm>
                <a:off x="3014250" y="2303625"/>
                <a:ext cx="2143125" cy="2143125"/>
              </a:xfrm>
              <a:prstGeom prst="rect">
                <a:avLst/>
              </a:prstGeom>
              <a:noFill/>
              <a:ln>
                <a:noFill/>
              </a:ln>
            </p:spPr>
          </p:pic>
          <p:sp>
            <p:nvSpPr>
              <p:cNvPr id="157" name="Google Shape;157;p26"/>
              <p:cNvSpPr txBox="1"/>
              <p:nvPr/>
            </p:nvSpPr>
            <p:spPr>
              <a:xfrm>
                <a:off x="2819400" y="1828800"/>
                <a:ext cx="2665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rgbClr val="666666"/>
                    </a:solidFill>
                  </a:rPr>
                  <a:t>Triode Vacuum Tube(1906)</a:t>
                </a:r>
                <a:endParaRPr/>
              </a:p>
            </p:txBody>
          </p:sp>
          <p:sp>
            <p:nvSpPr>
              <p:cNvPr id="158" name="Google Shape;158;p26"/>
              <p:cNvSpPr txBox="1"/>
              <p:nvPr/>
            </p:nvSpPr>
            <p:spPr>
              <a:xfrm>
                <a:off x="3014175" y="4419600"/>
                <a:ext cx="2143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rgbClr val="666666"/>
                    </a:solidFill>
                  </a:rPr>
                  <a:t>Lee DeForest</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nvSpPr>
        <p:spPr>
          <a:xfrm>
            <a:off x="4560425" y="1276625"/>
            <a:ext cx="43833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The</a:t>
            </a:r>
            <a:r>
              <a:rPr lang="en" sz="1500">
                <a:solidFill>
                  <a:srgbClr val="666666"/>
                </a:solidFill>
              </a:rPr>
              <a:t> </a:t>
            </a:r>
            <a:r>
              <a:rPr b="1" lang="en" sz="1500">
                <a:solidFill>
                  <a:srgbClr val="666666"/>
                </a:solidFill>
              </a:rPr>
              <a:t>ENIAC (1945)</a:t>
            </a:r>
            <a:r>
              <a:rPr lang="en" sz="1500">
                <a:solidFill>
                  <a:srgbClr val="666666"/>
                </a:solidFill>
              </a:rPr>
              <a:t>  Electronic Numerical Integrator and Calculator Designed by </a:t>
            </a:r>
            <a:r>
              <a:rPr b="1" lang="en" sz="1500">
                <a:solidFill>
                  <a:srgbClr val="666666"/>
                </a:solidFill>
              </a:rPr>
              <a:t>John Mauckly and J, Presper Eckert</a:t>
            </a:r>
            <a:r>
              <a:rPr lang="en" sz="1500">
                <a:solidFill>
                  <a:srgbClr val="666666"/>
                </a:solidFill>
              </a:rPr>
              <a:t>. ENAIC was a general purpose programmable Electronic computer</a:t>
            </a:r>
            <a:endParaRPr sz="1500">
              <a:solidFill>
                <a:srgbClr val="666666"/>
              </a:solidFill>
            </a:endParaRPr>
          </a:p>
        </p:txBody>
      </p:sp>
      <p:pic>
        <p:nvPicPr>
          <p:cNvPr id="164" name="Google Shape;164;p27"/>
          <p:cNvPicPr preferRelativeResize="0"/>
          <p:nvPr/>
        </p:nvPicPr>
        <p:blipFill>
          <a:blip r:embed="rId3">
            <a:alphaModFix/>
          </a:blip>
          <a:stretch>
            <a:fillRect/>
          </a:stretch>
        </p:blipFill>
        <p:spPr>
          <a:xfrm>
            <a:off x="533400" y="1276625"/>
            <a:ext cx="3701450" cy="2786800"/>
          </a:xfrm>
          <a:prstGeom prst="rect">
            <a:avLst/>
          </a:prstGeom>
          <a:noFill/>
          <a:ln>
            <a:noFill/>
          </a:ln>
        </p:spPr>
      </p:pic>
      <p:sp>
        <p:nvSpPr>
          <p:cNvPr id="165" name="Google Shape;165;p27"/>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nvSpPr>
        <p:spPr>
          <a:xfrm>
            <a:off x="1637400" y="1752600"/>
            <a:ext cx="58692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 </a:t>
            </a:r>
            <a:r>
              <a:rPr lang="en" sz="1500">
                <a:solidFill>
                  <a:srgbClr val="666666"/>
                </a:solidFill>
              </a:rPr>
              <a:t>In</a:t>
            </a:r>
            <a:r>
              <a:rPr b="1" lang="en" sz="1500">
                <a:solidFill>
                  <a:srgbClr val="666666"/>
                </a:solidFill>
              </a:rPr>
              <a:t> 1947 Bell Laboratory’s William Shockley, Walter Houser Brattain and John Bardeen</a:t>
            </a:r>
            <a:r>
              <a:rPr lang="en" sz="1500">
                <a:solidFill>
                  <a:srgbClr val="666666"/>
                </a:solidFill>
              </a:rPr>
              <a:t> invented the </a:t>
            </a:r>
            <a:r>
              <a:rPr b="1" lang="en" sz="1500">
                <a:solidFill>
                  <a:srgbClr val="666666"/>
                </a:solidFill>
              </a:rPr>
              <a:t>Transistor</a:t>
            </a:r>
            <a:r>
              <a:rPr lang="en" sz="1500">
                <a:solidFill>
                  <a:srgbClr val="666666"/>
                </a:solidFill>
              </a:rPr>
              <a:t>. An electronic switch is also called a solid state component. </a:t>
            </a:r>
            <a:r>
              <a:rPr b="1" lang="en" sz="1500">
                <a:solidFill>
                  <a:srgbClr val="666666"/>
                </a:solidFill>
              </a:rPr>
              <a:t>1950 </a:t>
            </a:r>
            <a:r>
              <a:rPr lang="en" sz="1500">
                <a:solidFill>
                  <a:srgbClr val="666666"/>
                </a:solidFill>
              </a:rPr>
              <a:t>Vacuum Tube computing reached it Zenith. After</a:t>
            </a:r>
            <a:r>
              <a:rPr b="1" lang="en" sz="1500">
                <a:solidFill>
                  <a:srgbClr val="666666"/>
                </a:solidFill>
              </a:rPr>
              <a:t> 1960’s </a:t>
            </a:r>
            <a:r>
              <a:rPr lang="en" sz="1500">
                <a:solidFill>
                  <a:srgbClr val="666666"/>
                </a:solidFill>
              </a:rPr>
              <a:t>the shift form </a:t>
            </a:r>
            <a:endParaRPr sz="1500">
              <a:solidFill>
                <a:srgbClr val="666666"/>
              </a:solidFill>
            </a:endParaRPr>
          </a:p>
        </p:txBody>
      </p:sp>
      <p:sp>
        <p:nvSpPr>
          <p:cNvPr id="171" name="Google Shape;171;p28"/>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nvSpPr>
        <p:spPr>
          <a:xfrm>
            <a:off x="2090700" y="1902150"/>
            <a:ext cx="4962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666666"/>
                </a:solidFill>
              </a:rPr>
              <a:t>Miniaturization of Calculators in Japan</a:t>
            </a:r>
            <a:endParaRPr sz="1500">
              <a:solidFill>
                <a:srgbClr val="666666"/>
              </a:solidFill>
            </a:endParaRPr>
          </a:p>
          <a:p>
            <a:pPr indent="0" lvl="0" marL="0" rtl="0" algn="l">
              <a:spcBef>
                <a:spcPts val="0"/>
              </a:spcBef>
              <a:spcAft>
                <a:spcPts val="0"/>
              </a:spcAft>
              <a:buNone/>
            </a:pPr>
            <a:r>
              <a:rPr lang="en" sz="1500">
                <a:solidFill>
                  <a:srgbClr val="666666"/>
                </a:solidFill>
              </a:rPr>
              <a:t>Sharp VS Casio</a:t>
            </a:r>
            <a:endParaRPr sz="1500">
              <a:solidFill>
                <a:srgbClr val="666666"/>
              </a:solidFill>
            </a:endParaRPr>
          </a:p>
          <a:p>
            <a:pPr indent="0" lvl="0" marL="0" rtl="0" algn="l">
              <a:spcBef>
                <a:spcPts val="0"/>
              </a:spcBef>
              <a:spcAft>
                <a:spcPts val="0"/>
              </a:spcAft>
              <a:buNone/>
            </a:pPr>
            <a:r>
              <a:rPr lang="en" sz="1500">
                <a:solidFill>
                  <a:srgbClr val="666666"/>
                </a:solidFill>
              </a:rPr>
              <a:t>Thin Film Technology</a:t>
            </a:r>
            <a:endParaRPr sz="1500">
              <a:solidFill>
                <a:srgbClr val="666666"/>
              </a:solidFill>
            </a:endParaRPr>
          </a:p>
          <a:p>
            <a:pPr indent="0" lvl="0" marL="0" rtl="0" algn="l">
              <a:spcBef>
                <a:spcPts val="0"/>
              </a:spcBef>
              <a:spcAft>
                <a:spcPts val="0"/>
              </a:spcAft>
              <a:buNone/>
            </a:pPr>
            <a:r>
              <a:rPr lang="en" sz="1500">
                <a:solidFill>
                  <a:srgbClr val="666666"/>
                </a:solidFill>
              </a:rPr>
              <a:t>Solar Cells</a:t>
            </a:r>
            <a:endParaRPr sz="1500">
              <a:solidFill>
                <a:srgbClr val="666666"/>
              </a:solidFill>
            </a:endParaRPr>
          </a:p>
          <a:p>
            <a:pPr indent="0" lvl="0" marL="0" rtl="0" algn="l">
              <a:spcBef>
                <a:spcPts val="0"/>
              </a:spcBef>
              <a:spcAft>
                <a:spcPts val="0"/>
              </a:spcAft>
              <a:buNone/>
            </a:pPr>
            <a:r>
              <a:rPr lang="en" sz="1500">
                <a:solidFill>
                  <a:srgbClr val="666666"/>
                </a:solidFill>
              </a:rPr>
              <a:t>Reduce Keypad Travel  </a:t>
            </a:r>
            <a:endParaRPr sz="1500">
              <a:solidFill>
                <a:srgbClr val="666666"/>
              </a:solidFill>
            </a:endParaRPr>
          </a:p>
        </p:txBody>
      </p:sp>
      <p:sp>
        <p:nvSpPr>
          <p:cNvPr id="177" name="Google Shape;177;p29"/>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nvSpPr>
        <p:spPr>
          <a:xfrm>
            <a:off x="0" y="1228013"/>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ELTR-130 Data Logic</a:t>
            </a:r>
            <a:endParaRPr b="1" sz="2600">
              <a:solidFill>
                <a:srgbClr val="666666"/>
              </a:solidFill>
            </a:endParaRPr>
          </a:p>
          <a:p>
            <a:pPr indent="0" lvl="0" marL="0" rtl="0" algn="ctr">
              <a:spcBef>
                <a:spcPts val="0"/>
              </a:spcBef>
              <a:spcAft>
                <a:spcPts val="0"/>
              </a:spcAft>
              <a:buNone/>
            </a:pPr>
            <a:r>
              <a:t/>
            </a:r>
            <a:endParaRPr b="1" sz="2000"/>
          </a:p>
        </p:txBody>
      </p:sp>
      <p:sp>
        <p:nvSpPr>
          <p:cNvPr id="183" name="Google Shape;183;p30"/>
          <p:cNvSpPr txBox="1"/>
          <p:nvPr/>
        </p:nvSpPr>
        <p:spPr>
          <a:xfrm>
            <a:off x="0" y="2172188"/>
            <a:ext cx="91440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666666"/>
                </a:solidFill>
              </a:rPr>
              <a:t>We can speak about the history of Calculators without mentioning Computer Science and Levels of Abstraction. In computers, an “on” state when electricity is flowing, represents true. The “off” state, no electricity flowing. Represents false. This is called Logic also referred to as</a:t>
            </a:r>
            <a:r>
              <a:rPr lang="en" sz="1500" u="sng">
                <a:solidFill>
                  <a:srgbClr val="666666"/>
                </a:solidFill>
              </a:rPr>
              <a:t> </a:t>
            </a:r>
            <a:r>
              <a:rPr b="1" lang="en" sz="1500">
                <a:solidFill>
                  <a:srgbClr val="666666"/>
                </a:solidFill>
              </a:rPr>
              <a:t>Boolean Algebra</a:t>
            </a:r>
            <a:r>
              <a:rPr lang="en" sz="1500">
                <a:solidFill>
                  <a:srgbClr val="666666"/>
                </a:solidFill>
              </a:rPr>
              <a:t>. Named after </a:t>
            </a:r>
            <a:r>
              <a:rPr b="1" lang="en" sz="1500">
                <a:solidFill>
                  <a:srgbClr val="666666"/>
                </a:solidFill>
              </a:rPr>
              <a:t>George Boole </a:t>
            </a:r>
            <a:r>
              <a:rPr lang="en" sz="1500">
                <a:solidFill>
                  <a:srgbClr val="666666"/>
                </a:solidFill>
              </a:rPr>
              <a:t>Self Taught Mathematician in </a:t>
            </a:r>
            <a:r>
              <a:rPr b="1" lang="en" sz="1500">
                <a:solidFill>
                  <a:srgbClr val="666666"/>
                </a:solidFill>
              </a:rPr>
              <a:t>1815</a:t>
            </a:r>
            <a:r>
              <a:rPr lang="en" sz="1500">
                <a:solidFill>
                  <a:srgbClr val="666666"/>
                </a:solidFill>
              </a:rPr>
              <a:t>. Boolean logic goes beyond  Aristotle’s Logic. Boole’s approach allowed truth to be systematically and formally proven, through logic equations which he introduced in his first book,”The Mathematical Analysis of Logic”.</a:t>
            </a:r>
            <a:endParaRPr/>
          </a:p>
        </p:txBody>
      </p:sp>
      <p:sp>
        <p:nvSpPr>
          <p:cNvPr id="184" name="Google Shape;184;p30"/>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nvSpPr>
        <p:spPr>
          <a:xfrm>
            <a:off x="0" y="3862800"/>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ELTR-130 Data Logic</a:t>
            </a:r>
            <a:endParaRPr b="1" sz="2600">
              <a:solidFill>
                <a:srgbClr val="666666"/>
              </a:solidFill>
            </a:endParaRPr>
          </a:p>
          <a:p>
            <a:pPr indent="0" lvl="0" marL="0" rtl="0" algn="ctr">
              <a:spcBef>
                <a:spcPts val="0"/>
              </a:spcBef>
              <a:spcAft>
                <a:spcPts val="0"/>
              </a:spcAft>
              <a:buNone/>
            </a:pPr>
            <a:r>
              <a:t/>
            </a:r>
            <a:endParaRPr b="1" sz="2000"/>
          </a:p>
        </p:txBody>
      </p:sp>
      <p:pic>
        <p:nvPicPr>
          <p:cNvPr id="190" name="Google Shape;190;p31"/>
          <p:cNvPicPr preferRelativeResize="0"/>
          <p:nvPr/>
        </p:nvPicPr>
        <p:blipFill>
          <a:blip r:embed="rId3">
            <a:alphaModFix/>
          </a:blip>
          <a:stretch>
            <a:fillRect/>
          </a:stretch>
        </p:blipFill>
        <p:spPr>
          <a:xfrm>
            <a:off x="1559600" y="1390650"/>
            <a:ext cx="5943600" cy="2362200"/>
          </a:xfrm>
          <a:prstGeom prst="rect">
            <a:avLst/>
          </a:prstGeom>
          <a:noFill/>
          <a:ln>
            <a:noFill/>
          </a:ln>
        </p:spPr>
      </p:pic>
      <p:sp>
        <p:nvSpPr>
          <p:cNvPr id="191" name="Google Shape;191;p31"/>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97" name="Google Shape;197;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98" name="Google Shape;198;p32"/>
          <p:cNvPicPr preferRelativeResize="0"/>
          <p:nvPr/>
        </p:nvPicPr>
        <p:blipFill>
          <a:blip r:embed="rId3">
            <a:alphaModFix/>
          </a:blip>
          <a:stretch>
            <a:fillRect/>
          </a:stretch>
        </p:blipFill>
        <p:spPr>
          <a:xfrm>
            <a:off x="0" y="717876"/>
            <a:ext cx="9144001" cy="3707749"/>
          </a:xfrm>
          <a:prstGeom prst="rect">
            <a:avLst/>
          </a:prstGeom>
          <a:noFill/>
          <a:ln>
            <a:noFill/>
          </a:ln>
        </p:spPr>
      </p:pic>
      <p:sp>
        <p:nvSpPr>
          <p:cNvPr id="199" name="Google Shape;199;p32"/>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666666"/>
                </a:solidFill>
              </a:rPr>
              <a:t>Ben Eater’s 8 Bit Computer</a:t>
            </a:r>
            <a:endParaRPr>
              <a:solidFill>
                <a:srgbClr val="666666"/>
              </a:solidFill>
            </a:endParaRPr>
          </a:p>
        </p:txBody>
      </p:sp>
      <p:sp>
        <p:nvSpPr>
          <p:cNvPr id="200" name="Google Shape;200;p32"/>
          <p:cNvSpPr txBox="1"/>
          <p:nvPr/>
        </p:nvSpPr>
        <p:spPr>
          <a:xfrm>
            <a:off x="0" y="452790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999999"/>
                </a:solidFill>
              </a:rPr>
              <a:t>(2016)</a:t>
            </a:r>
            <a:endParaRPr>
              <a:solidFill>
                <a:srgbClr val="99999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75" y="-29775"/>
            <a:ext cx="91440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rgbClr val="666666"/>
                </a:solidFill>
              </a:rPr>
              <a:t>S</a:t>
            </a:r>
            <a:r>
              <a:rPr b="1" lang="en" sz="2800">
                <a:solidFill>
                  <a:srgbClr val="666666"/>
                </a:solidFill>
              </a:rPr>
              <a:t>olutions Calculator Club Product Development</a:t>
            </a:r>
            <a:endParaRPr b="1" sz="2800">
              <a:solidFill>
                <a:srgbClr val="666666"/>
              </a:solidFill>
            </a:endParaRPr>
          </a:p>
          <a:p>
            <a:pPr indent="0" lvl="0" marL="0" rtl="0" algn="ctr">
              <a:spcBef>
                <a:spcPts val="0"/>
              </a:spcBef>
              <a:spcAft>
                <a:spcPts val="0"/>
              </a:spcAft>
              <a:buNone/>
            </a:pPr>
            <a:r>
              <a:rPr b="1" lang="en" sz="2000">
                <a:solidFill>
                  <a:srgbClr val="999999"/>
                </a:solidFill>
              </a:rPr>
              <a:t>Project Charter</a:t>
            </a:r>
            <a:endParaRPr b="1" sz="2000">
              <a:solidFill>
                <a:srgbClr val="999999"/>
              </a:solidFill>
            </a:endParaRPr>
          </a:p>
          <a:p>
            <a:pPr indent="0" lvl="0" marL="0" rtl="0" algn="ctr">
              <a:spcBef>
                <a:spcPts val="0"/>
              </a:spcBef>
              <a:spcAft>
                <a:spcPts val="0"/>
              </a:spcAft>
              <a:buNone/>
            </a:pPr>
            <a:r>
              <a:t/>
            </a:r>
            <a:endParaRPr b="1" sz="2000"/>
          </a:p>
        </p:txBody>
      </p:sp>
      <p:sp>
        <p:nvSpPr>
          <p:cNvPr id="65" name="Google Shape;65;p15"/>
          <p:cNvSpPr txBox="1"/>
          <p:nvPr/>
        </p:nvSpPr>
        <p:spPr>
          <a:xfrm>
            <a:off x="-752475" y="750425"/>
            <a:ext cx="9820200" cy="42792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i="1" lang="en">
                <a:solidFill>
                  <a:srgbClr val="999999"/>
                </a:solidFill>
              </a:rPr>
              <a:t>Scope: </a:t>
            </a:r>
            <a:endParaRPr b="1" i="1">
              <a:solidFill>
                <a:srgbClr val="999999"/>
              </a:solidFill>
            </a:endParaRPr>
          </a:p>
          <a:p>
            <a:pPr indent="0" lvl="0" marL="914400" rtl="0" algn="l">
              <a:spcBef>
                <a:spcPts val="0"/>
              </a:spcBef>
              <a:spcAft>
                <a:spcPts val="0"/>
              </a:spcAft>
              <a:buNone/>
            </a:pPr>
            <a:r>
              <a:rPr lang="en"/>
              <a:t>Tasked with developing an</a:t>
            </a:r>
            <a:r>
              <a:rPr lang="en"/>
              <a:t> educational tool to show how a Computational System and Subsystems processes inputs and outputs.</a:t>
            </a:r>
            <a:endParaRPr/>
          </a:p>
          <a:p>
            <a:pPr indent="0" lvl="0" marL="0" rtl="0" algn="l">
              <a:spcBef>
                <a:spcPts val="0"/>
              </a:spcBef>
              <a:spcAft>
                <a:spcPts val="0"/>
              </a:spcAft>
              <a:buNone/>
            </a:pPr>
            <a:r>
              <a:t/>
            </a:r>
            <a:endParaRPr/>
          </a:p>
          <a:p>
            <a:pPr indent="457200" lvl="0" marL="457200" rtl="0" algn="l">
              <a:spcBef>
                <a:spcPts val="0"/>
              </a:spcBef>
              <a:spcAft>
                <a:spcPts val="0"/>
              </a:spcAft>
              <a:buClr>
                <a:schemeClr val="dk1"/>
              </a:buClr>
              <a:buSzPts val="1100"/>
              <a:buFont typeface="Arial"/>
              <a:buNone/>
            </a:pPr>
            <a:r>
              <a:rPr b="1" i="1" lang="en">
                <a:solidFill>
                  <a:srgbClr val="999999"/>
                </a:solidFill>
              </a:rPr>
              <a:t>Resources: </a:t>
            </a:r>
            <a:endParaRPr/>
          </a:p>
          <a:p>
            <a:pPr indent="457200" lvl="0" marL="457200" rtl="0" algn="l">
              <a:spcBef>
                <a:spcPts val="0"/>
              </a:spcBef>
              <a:spcAft>
                <a:spcPts val="0"/>
              </a:spcAft>
              <a:buNone/>
            </a:pPr>
            <a:r>
              <a:rPr lang="en">
                <a:solidFill>
                  <a:schemeClr val="dk1"/>
                </a:solidFill>
              </a:rPr>
              <a:t>A</a:t>
            </a:r>
            <a:r>
              <a:rPr lang="en">
                <a:solidFill>
                  <a:schemeClr val="dk1"/>
                </a:solidFill>
              </a:rPr>
              <a:t> research grant for a development </a:t>
            </a:r>
            <a:r>
              <a:rPr b="1" i="1" lang="en">
                <a:solidFill>
                  <a:schemeClr val="dk1"/>
                </a:solidFill>
              </a:rPr>
              <a:t>budget</a:t>
            </a:r>
            <a:r>
              <a:rPr lang="en">
                <a:solidFill>
                  <a:schemeClr val="dk1"/>
                </a:solidFill>
              </a:rPr>
              <a:t> of $20,000.</a:t>
            </a:r>
            <a:endParaRPr>
              <a:solidFill>
                <a:schemeClr val="dk1"/>
              </a:solidFill>
            </a:endParaRPr>
          </a:p>
          <a:p>
            <a:pPr indent="0" lvl="0" marL="914400" rtl="0" algn="l">
              <a:spcBef>
                <a:spcPts val="0"/>
              </a:spcBef>
              <a:spcAft>
                <a:spcPts val="0"/>
              </a:spcAft>
              <a:buNone/>
            </a:pPr>
            <a:r>
              <a:rPr lang="en">
                <a:solidFill>
                  <a:schemeClr val="dk1"/>
                </a:solidFill>
              </a:rPr>
              <a:t>The project </a:t>
            </a:r>
            <a:r>
              <a:rPr b="1" lang="en">
                <a:solidFill>
                  <a:schemeClr val="dk1"/>
                </a:solidFill>
              </a:rPr>
              <a:t>research phase time frame </a:t>
            </a:r>
            <a:r>
              <a:rPr lang="en">
                <a:solidFill>
                  <a:schemeClr val="dk1"/>
                </a:solidFill>
              </a:rPr>
              <a:t>of 4 months and an </a:t>
            </a:r>
            <a:r>
              <a:rPr b="1" lang="en">
                <a:solidFill>
                  <a:schemeClr val="dk1"/>
                </a:solidFill>
              </a:rPr>
              <a:t>implementation phase </a:t>
            </a:r>
            <a:r>
              <a:rPr b="1" i="1" lang="en">
                <a:solidFill>
                  <a:schemeClr val="dk1"/>
                </a:solidFill>
              </a:rPr>
              <a:t>time frame</a:t>
            </a:r>
            <a:r>
              <a:rPr lang="en">
                <a:solidFill>
                  <a:schemeClr val="dk1"/>
                </a:solidFill>
              </a:rPr>
              <a:t> was 4 months.</a:t>
            </a:r>
            <a:endParaRPr>
              <a:solidFill>
                <a:schemeClr val="dk1"/>
              </a:solidFill>
            </a:endParaRPr>
          </a:p>
          <a:p>
            <a:pPr indent="0" lvl="0" marL="0" rtl="0" algn="l">
              <a:spcBef>
                <a:spcPts val="0"/>
              </a:spcBef>
              <a:spcAft>
                <a:spcPts val="0"/>
              </a:spcAft>
              <a:buNone/>
            </a:pPr>
            <a:r>
              <a:t/>
            </a:r>
            <a:endParaRPr b="1" i="1">
              <a:solidFill>
                <a:schemeClr val="dk1"/>
              </a:solidFill>
            </a:endParaRPr>
          </a:p>
          <a:p>
            <a:pPr indent="457200" lvl="0" marL="457200" rtl="0" algn="l">
              <a:spcBef>
                <a:spcPts val="0"/>
              </a:spcBef>
              <a:spcAft>
                <a:spcPts val="0"/>
              </a:spcAft>
              <a:buNone/>
            </a:pPr>
            <a:r>
              <a:rPr b="1" i="1" lang="en">
                <a:solidFill>
                  <a:srgbClr val="999999"/>
                </a:solidFill>
              </a:rPr>
              <a:t>Stakeholders</a:t>
            </a:r>
            <a:r>
              <a:rPr lang="en">
                <a:solidFill>
                  <a:srgbClr val="999999"/>
                </a:solidFill>
              </a:rPr>
              <a:t>:</a:t>
            </a:r>
            <a:endParaRPr>
              <a:solidFill>
                <a:srgbClr val="999999"/>
              </a:solidFill>
            </a:endParaRPr>
          </a:p>
          <a:p>
            <a:pPr indent="457200" lvl="0" marL="457200" rtl="0" algn="l">
              <a:spcBef>
                <a:spcPts val="0"/>
              </a:spcBef>
              <a:spcAft>
                <a:spcPts val="0"/>
              </a:spcAft>
              <a:buNone/>
            </a:pPr>
            <a:r>
              <a:rPr lang="en">
                <a:solidFill>
                  <a:schemeClr val="dk1"/>
                </a:solidFill>
              </a:rPr>
              <a:t>Solutions calculator Club are the </a:t>
            </a:r>
            <a:r>
              <a:rPr b="1" i="1" lang="en">
                <a:solidFill>
                  <a:schemeClr val="dk1"/>
                </a:solidFill>
              </a:rPr>
              <a:t>investors</a:t>
            </a:r>
            <a:endParaRPr b="1" i="1">
              <a:solidFill>
                <a:schemeClr val="dk1"/>
              </a:solidFill>
            </a:endParaRPr>
          </a:p>
          <a:p>
            <a:pPr indent="457200" lvl="0" marL="457200" rtl="0" algn="l">
              <a:spcBef>
                <a:spcPts val="0"/>
              </a:spcBef>
              <a:spcAft>
                <a:spcPts val="0"/>
              </a:spcAft>
              <a:buNone/>
            </a:pPr>
            <a:r>
              <a:rPr lang="en">
                <a:solidFill>
                  <a:schemeClr val="dk1"/>
                </a:solidFill>
              </a:rPr>
              <a:t>Thomas Ware is the </a:t>
            </a:r>
            <a:r>
              <a:rPr b="1" i="1" lang="en">
                <a:solidFill>
                  <a:schemeClr val="dk1"/>
                </a:solidFill>
              </a:rPr>
              <a:t>project developer</a:t>
            </a:r>
            <a:endParaRPr b="1" i="1">
              <a:solidFill>
                <a:schemeClr val="dk1"/>
              </a:solidFill>
            </a:endParaRPr>
          </a:p>
          <a:p>
            <a:pPr indent="457200" lvl="0" marL="457200" rtl="0" algn="l">
              <a:spcBef>
                <a:spcPts val="0"/>
              </a:spcBef>
              <a:spcAft>
                <a:spcPts val="0"/>
              </a:spcAft>
              <a:buNone/>
            </a:pPr>
            <a:r>
              <a:rPr lang="en">
                <a:solidFill>
                  <a:schemeClr val="dk1"/>
                </a:solidFill>
              </a:rPr>
              <a:t>Trevor Murray </a:t>
            </a:r>
            <a:r>
              <a:rPr b="1" i="1" lang="en">
                <a:solidFill>
                  <a:schemeClr val="dk1"/>
                </a:solidFill>
              </a:rPr>
              <a:t>consultant</a:t>
            </a:r>
            <a:endParaRPr b="1" i="1">
              <a:solidFill>
                <a:schemeClr val="dk1"/>
              </a:solidFill>
            </a:endParaRPr>
          </a:p>
          <a:p>
            <a:pPr indent="457200" lvl="0" marL="457200" rtl="0" algn="l">
              <a:spcBef>
                <a:spcPts val="0"/>
              </a:spcBef>
              <a:spcAft>
                <a:spcPts val="0"/>
              </a:spcAft>
              <a:buNone/>
            </a:pPr>
            <a:r>
              <a:rPr lang="en">
                <a:solidFill>
                  <a:schemeClr val="dk1"/>
                </a:solidFill>
              </a:rPr>
              <a:t>UFV potential </a:t>
            </a:r>
            <a:r>
              <a:rPr b="1" i="1" lang="en">
                <a:solidFill>
                  <a:schemeClr val="dk1"/>
                </a:solidFill>
              </a:rPr>
              <a:t>client</a:t>
            </a:r>
            <a:endParaRPr b="1" i="1">
              <a:solidFill>
                <a:schemeClr val="dk1"/>
              </a:solidFill>
            </a:endParaRPr>
          </a:p>
          <a:p>
            <a:pPr indent="457200" lvl="0" marL="457200" rtl="0" algn="l">
              <a:spcBef>
                <a:spcPts val="0"/>
              </a:spcBef>
              <a:spcAft>
                <a:spcPts val="0"/>
              </a:spcAft>
              <a:buNone/>
            </a:pPr>
            <a:r>
              <a:rPr lang="en">
                <a:solidFill>
                  <a:schemeClr val="dk1"/>
                </a:solidFill>
              </a:rPr>
              <a:t>Ben Eater  </a:t>
            </a:r>
            <a:r>
              <a:rPr i="1" lang="en">
                <a:solidFill>
                  <a:schemeClr val="dk1"/>
                </a:solidFill>
              </a:rPr>
              <a:t>8-bit computer kit </a:t>
            </a:r>
            <a:r>
              <a:rPr b="1" i="1" lang="en">
                <a:solidFill>
                  <a:schemeClr val="dk1"/>
                </a:solidFill>
              </a:rPr>
              <a:t>Supplier</a:t>
            </a:r>
            <a:endParaRPr b="1" i="1">
              <a:solidFill>
                <a:schemeClr val="dk1"/>
              </a:solidFill>
            </a:endParaRPr>
          </a:p>
          <a:p>
            <a:pPr indent="0" lvl="0" marL="0" rtl="0" algn="l">
              <a:spcBef>
                <a:spcPts val="0"/>
              </a:spcBef>
              <a:spcAft>
                <a:spcPts val="0"/>
              </a:spcAft>
              <a:buNone/>
            </a:pPr>
            <a:r>
              <a:t/>
            </a:r>
            <a:endParaRPr b="1" i="1">
              <a:solidFill>
                <a:schemeClr val="dk1"/>
              </a:solidFill>
            </a:endParaRPr>
          </a:p>
          <a:p>
            <a:pPr indent="457200" lvl="0" marL="457200" rtl="0" algn="l">
              <a:spcBef>
                <a:spcPts val="0"/>
              </a:spcBef>
              <a:spcAft>
                <a:spcPts val="0"/>
              </a:spcAft>
              <a:buNone/>
            </a:pPr>
            <a:r>
              <a:rPr b="1" i="1" lang="en">
                <a:solidFill>
                  <a:srgbClr val="999999"/>
                </a:solidFill>
              </a:rPr>
              <a:t>Risks and assessments: </a:t>
            </a:r>
            <a:endParaRPr b="1" i="1">
              <a:solidFill>
                <a:srgbClr val="999999"/>
              </a:solidFill>
            </a:endParaRPr>
          </a:p>
          <a:p>
            <a:pPr indent="0" lvl="0" marL="914400" rtl="0" algn="l">
              <a:spcBef>
                <a:spcPts val="0"/>
              </a:spcBef>
              <a:spcAft>
                <a:spcPts val="0"/>
              </a:spcAft>
              <a:buClr>
                <a:schemeClr val="dk1"/>
              </a:buClr>
              <a:buSzPts val="1100"/>
              <a:buFont typeface="Arial"/>
              <a:buNone/>
            </a:pPr>
            <a:r>
              <a:rPr lang="en">
                <a:solidFill>
                  <a:schemeClr val="dk1"/>
                </a:solidFill>
              </a:rPr>
              <a:t>Scope of the project for a single person, supply chain issues like chip shortages or obsolete components and shipping time if replacements are required. Limitations of the ALU and memory size of registers.</a:t>
            </a:r>
            <a:endParaRPr b="1" i="1">
              <a:solidFill>
                <a:schemeClr val="dk1"/>
              </a:solidFill>
            </a:endParaRPr>
          </a:p>
        </p:txBody>
      </p:sp>
      <p:sp>
        <p:nvSpPr>
          <p:cNvPr id="66" name="Google Shape;66;p15"/>
          <p:cNvSpPr txBox="1"/>
          <p:nvPr/>
        </p:nvSpPr>
        <p:spPr>
          <a:xfrm>
            <a:off x="0" y="4844825"/>
            <a:ext cx="9144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u="sng">
                <a:solidFill>
                  <a:srgbClr val="999999"/>
                </a:solidFill>
                <a:hlinkClick r:id="rId3">
                  <a:extLst>
                    <a:ext uri="{A12FA001-AC4F-418D-AE19-62706E023703}">
                      <ahyp:hlinkClr val="tx"/>
                    </a:ext>
                  </a:extLst>
                </a:hlinkClick>
              </a:rPr>
              <a:t>Gantt C</a:t>
            </a:r>
            <a:r>
              <a:rPr b="1" lang="en" u="sng">
                <a:solidFill>
                  <a:srgbClr val="999999"/>
                </a:solidFill>
                <a:hlinkClick r:id="rId4">
                  <a:extLst>
                    <a:ext uri="{A12FA001-AC4F-418D-AE19-62706E023703}">
                      <ahyp:hlinkClr val="tx"/>
                    </a:ext>
                  </a:extLst>
                </a:hlinkClick>
              </a:rPr>
              <a:t>hart</a:t>
            </a: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0" y="539400"/>
            <a:ext cx="4512900" cy="45279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SzPts val="358"/>
              <a:buNone/>
            </a:pPr>
            <a:r>
              <a:t/>
            </a:r>
            <a:endParaRPr sz="457">
              <a:solidFill>
                <a:schemeClr val="dk1"/>
              </a:solidFill>
            </a:endParaRPr>
          </a:p>
          <a:p>
            <a:pPr indent="0" lvl="0" marL="457200" rtl="0" algn="l">
              <a:spcBef>
                <a:spcPts val="0"/>
              </a:spcBef>
              <a:spcAft>
                <a:spcPts val="0"/>
              </a:spcAft>
              <a:buSzPts val="358"/>
              <a:buNone/>
            </a:pPr>
            <a:r>
              <a:rPr b="1" lang="en" sz="1142">
                <a:solidFill>
                  <a:srgbClr val="999999"/>
                </a:solidFill>
              </a:rPr>
              <a:t>Module 1</a:t>
            </a:r>
            <a:r>
              <a:rPr lang="en" sz="1142">
                <a:solidFill>
                  <a:schemeClr val="dk1"/>
                </a:solidFill>
              </a:rPr>
              <a:t> </a:t>
            </a:r>
            <a:r>
              <a:rPr lang="en" sz="1042">
                <a:solidFill>
                  <a:schemeClr val="dk1"/>
                </a:solidFill>
              </a:rPr>
              <a:t>	The System Clock </a:t>
            </a:r>
            <a:endParaRPr sz="1042">
              <a:solidFill>
                <a:schemeClr val="dk1"/>
              </a:solidFill>
            </a:endParaRPr>
          </a:p>
          <a:p>
            <a:pPr indent="457200" lvl="0" marL="457200" rtl="0" algn="l">
              <a:spcBef>
                <a:spcPts val="0"/>
              </a:spcBef>
              <a:spcAft>
                <a:spcPts val="0"/>
              </a:spcAft>
              <a:buSzPts val="358"/>
              <a:buNone/>
            </a:pPr>
            <a:r>
              <a:t/>
            </a:r>
            <a:endParaRPr sz="1042">
              <a:solidFill>
                <a:schemeClr val="dk1"/>
              </a:solidFill>
            </a:endParaRPr>
          </a:p>
          <a:p>
            <a:pPr indent="0" lvl="0" marL="457200" rtl="0" algn="l">
              <a:spcBef>
                <a:spcPts val="0"/>
              </a:spcBef>
              <a:spcAft>
                <a:spcPts val="0"/>
              </a:spcAft>
              <a:buSzPts val="358"/>
              <a:buNone/>
            </a:pPr>
            <a:r>
              <a:rPr b="1" lang="en" sz="1142">
                <a:solidFill>
                  <a:srgbClr val="999999"/>
                </a:solidFill>
              </a:rPr>
              <a:t>Module 2</a:t>
            </a:r>
            <a:r>
              <a:rPr lang="en" sz="1042">
                <a:solidFill>
                  <a:schemeClr val="dk1"/>
                </a:solidFill>
              </a:rPr>
              <a:t> </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Registers</a:t>
            </a:r>
            <a:endParaRPr sz="1042">
              <a:solidFill>
                <a:schemeClr val="dk1"/>
              </a:solidFill>
            </a:endParaRPr>
          </a:p>
          <a:p>
            <a:pPr indent="0" lvl="0" marL="1828800" rtl="0" algn="l">
              <a:spcBef>
                <a:spcPts val="0"/>
              </a:spcBef>
              <a:spcAft>
                <a:spcPts val="0"/>
              </a:spcAft>
              <a:buSzPts val="358"/>
              <a:buNone/>
            </a:pPr>
            <a:r>
              <a:rPr lang="en" sz="1042">
                <a:solidFill>
                  <a:schemeClr val="dk1"/>
                </a:solidFill>
              </a:rPr>
              <a:t>A register </a:t>
            </a:r>
            <a:endParaRPr sz="1042">
              <a:solidFill>
                <a:schemeClr val="dk1"/>
              </a:solidFill>
            </a:endParaRPr>
          </a:p>
          <a:p>
            <a:pPr indent="0" lvl="0" marL="1828800" rtl="0" algn="l">
              <a:spcBef>
                <a:spcPts val="0"/>
              </a:spcBef>
              <a:spcAft>
                <a:spcPts val="0"/>
              </a:spcAft>
              <a:buSzPts val="358"/>
              <a:buNone/>
            </a:pPr>
            <a:r>
              <a:rPr lang="en" sz="1042">
                <a:solidFill>
                  <a:schemeClr val="dk1"/>
                </a:solidFill>
              </a:rPr>
              <a:t>B register </a:t>
            </a:r>
            <a:endParaRPr sz="1042">
              <a:solidFill>
                <a:schemeClr val="dk1"/>
              </a:solidFill>
            </a:endParaRPr>
          </a:p>
          <a:p>
            <a:pPr indent="0" lvl="0" marL="1828800" rtl="0" algn="l">
              <a:spcBef>
                <a:spcPts val="0"/>
              </a:spcBef>
              <a:spcAft>
                <a:spcPts val="0"/>
              </a:spcAft>
              <a:buSzPts val="358"/>
              <a:buNone/>
            </a:pPr>
            <a:r>
              <a:rPr lang="en" sz="1042">
                <a:solidFill>
                  <a:schemeClr val="dk1"/>
                </a:solidFill>
              </a:rPr>
              <a:t>Instruction Register </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Arithmetic unit (ALU)</a:t>
            </a:r>
            <a:endParaRPr sz="1042">
              <a:solidFill>
                <a:schemeClr val="dk1"/>
              </a:solidFill>
            </a:endParaRPr>
          </a:p>
          <a:p>
            <a:pPr indent="0" lvl="0" marL="914400" rtl="0" algn="l">
              <a:spcBef>
                <a:spcPts val="0"/>
              </a:spcBef>
              <a:spcAft>
                <a:spcPts val="0"/>
              </a:spcAft>
              <a:buSzPts val="358"/>
              <a:buNone/>
            </a:pPr>
            <a:r>
              <a:t/>
            </a:r>
            <a:endParaRPr sz="1142">
              <a:solidFill>
                <a:schemeClr val="dk1"/>
              </a:solidFill>
            </a:endParaRPr>
          </a:p>
          <a:p>
            <a:pPr indent="457200" lvl="0" marL="0" rtl="0" algn="l">
              <a:spcBef>
                <a:spcPts val="0"/>
              </a:spcBef>
              <a:spcAft>
                <a:spcPts val="0"/>
              </a:spcAft>
              <a:buSzPts val="358"/>
              <a:buNone/>
            </a:pPr>
            <a:r>
              <a:rPr b="1" lang="en" sz="1142">
                <a:solidFill>
                  <a:srgbClr val="999999"/>
                </a:solidFill>
              </a:rPr>
              <a:t>Module 3</a:t>
            </a:r>
            <a:endParaRPr b="1" sz="1142">
              <a:solidFill>
                <a:srgbClr val="999999"/>
              </a:solidFill>
            </a:endParaRPr>
          </a:p>
          <a:p>
            <a:pPr indent="0" lvl="0" marL="1371600" rtl="0" algn="l">
              <a:spcBef>
                <a:spcPts val="0"/>
              </a:spcBef>
              <a:spcAft>
                <a:spcPts val="0"/>
              </a:spcAft>
              <a:buSzPts val="358"/>
              <a:buNone/>
            </a:pPr>
            <a:r>
              <a:rPr lang="en" sz="1042">
                <a:solidFill>
                  <a:schemeClr val="dk1"/>
                </a:solidFill>
              </a:rPr>
              <a:t>Memory Address Register (MAR)</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Random access memory (RAM) </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Program counter </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Step Counter</a:t>
            </a:r>
            <a:endParaRPr sz="1042">
              <a:solidFill>
                <a:schemeClr val="dk1"/>
              </a:solidFill>
            </a:endParaRPr>
          </a:p>
          <a:p>
            <a:pPr indent="0" lvl="0" marL="1371600" rtl="0" algn="l">
              <a:spcBef>
                <a:spcPts val="0"/>
              </a:spcBef>
              <a:spcAft>
                <a:spcPts val="0"/>
              </a:spcAft>
              <a:buSzPts val="358"/>
              <a:buNone/>
            </a:pPr>
            <a:r>
              <a:rPr lang="en" sz="1042">
                <a:solidFill>
                  <a:schemeClr val="dk1"/>
                </a:solidFill>
              </a:rPr>
              <a:t>Timing Interval</a:t>
            </a:r>
            <a:endParaRPr sz="1042">
              <a:solidFill>
                <a:schemeClr val="dk1"/>
              </a:solidFill>
            </a:endParaRPr>
          </a:p>
          <a:p>
            <a:pPr indent="0" lvl="0" marL="457200" rtl="0" algn="l">
              <a:spcBef>
                <a:spcPts val="0"/>
              </a:spcBef>
              <a:spcAft>
                <a:spcPts val="0"/>
              </a:spcAft>
              <a:buSzPts val="358"/>
              <a:buNone/>
            </a:pPr>
            <a:r>
              <a:t/>
            </a:r>
            <a:endParaRPr sz="1042">
              <a:solidFill>
                <a:schemeClr val="dk1"/>
              </a:solidFill>
            </a:endParaRPr>
          </a:p>
          <a:p>
            <a:pPr indent="0" lvl="0" marL="457200" rtl="0" algn="l">
              <a:spcBef>
                <a:spcPts val="0"/>
              </a:spcBef>
              <a:spcAft>
                <a:spcPts val="0"/>
              </a:spcAft>
              <a:buSzPts val="358"/>
              <a:buNone/>
            </a:pPr>
            <a:r>
              <a:rPr b="1" lang="en" sz="1142">
                <a:solidFill>
                  <a:srgbClr val="B7B7B7"/>
                </a:solidFill>
              </a:rPr>
              <a:t>Module 4 </a:t>
            </a:r>
            <a:endParaRPr b="1" sz="1142">
              <a:solidFill>
                <a:srgbClr val="B7B7B7"/>
              </a:solidFill>
            </a:endParaRPr>
          </a:p>
          <a:p>
            <a:pPr indent="0" lvl="0" marL="1371600" rtl="0" algn="l">
              <a:spcBef>
                <a:spcPts val="0"/>
              </a:spcBef>
              <a:spcAft>
                <a:spcPts val="0"/>
              </a:spcAft>
              <a:buSzPts val="358"/>
              <a:buNone/>
            </a:pPr>
            <a:r>
              <a:rPr lang="en" sz="1042">
                <a:solidFill>
                  <a:schemeClr val="dk1"/>
                </a:solidFill>
              </a:rPr>
              <a:t>CPU control logic </a:t>
            </a:r>
            <a:endParaRPr sz="1042">
              <a:solidFill>
                <a:schemeClr val="dk1"/>
              </a:solidFill>
            </a:endParaRPr>
          </a:p>
          <a:p>
            <a:pPr indent="457200" lvl="0" marL="457200" rtl="0" algn="l">
              <a:spcBef>
                <a:spcPts val="0"/>
              </a:spcBef>
              <a:spcAft>
                <a:spcPts val="0"/>
              </a:spcAft>
              <a:buSzPts val="358"/>
              <a:buNone/>
            </a:pPr>
            <a:r>
              <a:rPr lang="en" sz="1042">
                <a:solidFill>
                  <a:schemeClr val="dk1"/>
                </a:solidFill>
              </a:rPr>
              <a:t>	Output Register (Display 7 Segment)</a:t>
            </a:r>
            <a:endParaRPr sz="1042">
              <a:solidFill>
                <a:schemeClr val="dk1"/>
              </a:solidFill>
            </a:endParaRPr>
          </a:p>
          <a:p>
            <a:pPr indent="457200" lvl="0" marL="457200" rtl="0" algn="l">
              <a:spcBef>
                <a:spcPts val="0"/>
              </a:spcBef>
              <a:spcAft>
                <a:spcPts val="0"/>
              </a:spcAft>
              <a:buSzPts val="358"/>
              <a:buNone/>
            </a:pPr>
            <a:r>
              <a:rPr lang="en" sz="1042">
                <a:solidFill>
                  <a:schemeClr val="dk1"/>
                </a:solidFill>
              </a:rPr>
              <a:t>	The Bus communication</a:t>
            </a:r>
            <a:endParaRPr sz="1042">
              <a:solidFill>
                <a:schemeClr val="dk1"/>
              </a:solidFill>
            </a:endParaRPr>
          </a:p>
          <a:p>
            <a:pPr indent="457200" lvl="0" marL="457200" rtl="0" algn="l">
              <a:spcBef>
                <a:spcPts val="0"/>
              </a:spcBef>
              <a:spcAft>
                <a:spcPts val="0"/>
              </a:spcAft>
              <a:buSzPts val="358"/>
              <a:buNone/>
            </a:pPr>
            <a:r>
              <a:rPr lang="en" sz="1042">
                <a:solidFill>
                  <a:schemeClr val="dk1"/>
                </a:solidFill>
              </a:rPr>
              <a:t>	Flag Register (Carry bit, Zero)</a:t>
            </a:r>
            <a:endParaRPr sz="1042">
              <a:solidFill>
                <a:schemeClr val="dk1"/>
              </a:solidFill>
            </a:endParaRPr>
          </a:p>
          <a:p>
            <a:pPr indent="457200" lvl="0" marL="457200" rtl="0" algn="l">
              <a:spcBef>
                <a:spcPts val="0"/>
              </a:spcBef>
              <a:spcAft>
                <a:spcPts val="0"/>
              </a:spcAft>
              <a:buSzPts val="358"/>
              <a:buNone/>
            </a:pPr>
            <a:r>
              <a:t/>
            </a:r>
            <a:endParaRPr sz="1042">
              <a:solidFill>
                <a:schemeClr val="dk1"/>
              </a:solidFill>
            </a:endParaRPr>
          </a:p>
          <a:p>
            <a:pPr indent="457200" lvl="0" marL="0" rtl="0" algn="l">
              <a:spcBef>
                <a:spcPts val="0"/>
              </a:spcBef>
              <a:spcAft>
                <a:spcPts val="0"/>
              </a:spcAft>
              <a:buClr>
                <a:schemeClr val="dk1"/>
              </a:buClr>
              <a:buSzPts val="358"/>
              <a:buFont typeface="Arial"/>
              <a:buNone/>
            </a:pPr>
            <a:r>
              <a:rPr b="1" lang="en" sz="1142">
                <a:solidFill>
                  <a:srgbClr val="999999"/>
                </a:solidFill>
              </a:rPr>
              <a:t>Module 5 </a:t>
            </a:r>
            <a:r>
              <a:rPr lang="en" sz="1042">
                <a:solidFill>
                  <a:schemeClr val="dk1"/>
                </a:solidFill>
              </a:rPr>
              <a:t>	AC adapter for development of project and safety.</a:t>
            </a:r>
            <a:endParaRPr sz="1042"/>
          </a:p>
        </p:txBody>
      </p:sp>
      <p:sp>
        <p:nvSpPr>
          <p:cNvPr id="206" name="Google Shape;206;p33"/>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666666"/>
                </a:solidFill>
              </a:rPr>
              <a:t>Ben Eater’s 8 Bit Computer</a:t>
            </a:r>
            <a:endParaRPr>
              <a:solidFill>
                <a:srgbClr val="666666"/>
              </a:solidFill>
            </a:endParaRPr>
          </a:p>
        </p:txBody>
      </p:sp>
      <p:pic>
        <p:nvPicPr>
          <p:cNvPr id="207" name="Google Shape;207;p33" title="Master"/>
          <p:cNvPicPr preferRelativeResize="0"/>
          <p:nvPr/>
        </p:nvPicPr>
        <p:blipFill>
          <a:blip r:embed="rId3">
            <a:alphaModFix/>
          </a:blip>
          <a:stretch>
            <a:fillRect/>
          </a:stretch>
        </p:blipFill>
        <p:spPr>
          <a:xfrm>
            <a:off x="4674175" y="696950"/>
            <a:ext cx="3032252" cy="4223100"/>
          </a:xfrm>
          <a:prstGeom prst="rect">
            <a:avLst/>
          </a:prstGeom>
          <a:noFill/>
          <a:ln cap="flat" cmpd="sng" w="28575">
            <a:solidFill>
              <a:schemeClr val="accent1"/>
            </a:solidFill>
            <a:prstDash val="solid"/>
            <a:round/>
            <a:headEnd len="sm" w="sm" type="none"/>
            <a:tailEnd len="sm" w="sm" type="none"/>
          </a:ln>
        </p:spPr>
      </p:pic>
      <p:sp>
        <p:nvSpPr>
          <p:cNvPr id="208" name="Google Shape;208;p33"/>
          <p:cNvSpPr txBox="1"/>
          <p:nvPr/>
        </p:nvSpPr>
        <p:spPr>
          <a:xfrm>
            <a:off x="6387175" y="4415050"/>
            <a:ext cx="268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999999"/>
                </a:solidFill>
                <a:hlinkClick r:id="rId4">
                  <a:extLst>
                    <a:ext uri="{A12FA001-AC4F-418D-AE19-62706E023703}">
                      <ahyp:hlinkClr val="tx"/>
                    </a:ext>
                  </a:extLst>
                </a:hlinkClick>
              </a:rPr>
              <a:t>Master Sheet</a:t>
            </a:r>
            <a:endParaRPr>
              <a:solidFill>
                <a:srgbClr val="9999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nvSpPr>
        <p:spPr>
          <a:xfrm>
            <a:off x="1906254" y="1968229"/>
            <a:ext cx="1812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T1</a:t>
            </a:r>
            <a:endParaRPr sz="900">
              <a:latin typeface="Arial"/>
              <a:ea typeface="Arial"/>
              <a:cs typeface="Arial"/>
              <a:sym typeface="Arial"/>
            </a:endParaRPr>
          </a:p>
        </p:txBody>
      </p:sp>
      <p:grpSp>
        <p:nvGrpSpPr>
          <p:cNvPr id="214" name="Google Shape;214;p34"/>
          <p:cNvGrpSpPr/>
          <p:nvPr/>
        </p:nvGrpSpPr>
        <p:grpSpPr>
          <a:xfrm>
            <a:off x="1675534" y="2149178"/>
            <a:ext cx="2842242" cy="867685"/>
            <a:chOff x="806474" y="936221"/>
            <a:chExt cx="1523745" cy="426339"/>
          </a:xfrm>
        </p:grpSpPr>
        <p:pic>
          <p:nvPicPr>
            <p:cNvPr id="215" name="Google Shape;215;p34"/>
            <p:cNvPicPr preferRelativeResize="0"/>
            <p:nvPr/>
          </p:nvPicPr>
          <p:blipFill rotWithShape="1">
            <a:blip r:embed="rId3">
              <a:alphaModFix/>
            </a:blip>
            <a:srcRect b="0" l="0" r="0" t="0"/>
            <a:stretch/>
          </p:blipFill>
          <p:spPr>
            <a:xfrm>
              <a:off x="806474" y="936221"/>
              <a:ext cx="338328" cy="173736"/>
            </a:xfrm>
            <a:prstGeom prst="rect">
              <a:avLst/>
            </a:prstGeom>
            <a:noFill/>
            <a:ln>
              <a:noFill/>
            </a:ln>
          </p:spPr>
        </p:pic>
        <p:sp>
          <p:nvSpPr>
            <p:cNvPr id="216" name="Google Shape;216;p34"/>
            <p:cNvSpPr/>
            <p:nvPr/>
          </p:nvSpPr>
          <p:spPr>
            <a:xfrm>
              <a:off x="2287802" y="1234925"/>
              <a:ext cx="0" cy="52069"/>
            </a:xfrm>
            <a:custGeom>
              <a:rect b="b" l="l" r="r" t="t"/>
              <a:pathLst>
                <a:path extrusionOk="0" h="52069" w="120000">
                  <a:moveTo>
                    <a:pt x="0" y="0"/>
                  </a:moveTo>
                  <a:lnTo>
                    <a:pt x="0" y="5181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17" name="Google Shape;217;p34"/>
            <p:cNvSpPr/>
            <p:nvPr/>
          </p:nvSpPr>
          <p:spPr>
            <a:xfrm>
              <a:off x="2245130" y="1286741"/>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18" name="Google Shape;218;p34"/>
            <p:cNvSpPr/>
            <p:nvPr/>
          </p:nvSpPr>
          <p:spPr>
            <a:xfrm>
              <a:off x="2287802" y="1314935"/>
              <a:ext cx="0" cy="47625"/>
            </a:xfrm>
            <a:custGeom>
              <a:rect b="b" l="l" r="r" t="t"/>
              <a:pathLst>
                <a:path extrusionOk="0" h="47625" w="120000">
                  <a:moveTo>
                    <a:pt x="0" y="0"/>
                  </a:moveTo>
                  <a:lnTo>
                    <a:pt x="0" y="4724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19" name="Google Shape;219;p34"/>
            <p:cNvSpPr/>
            <p:nvPr/>
          </p:nvSpPr>
          <p:spPr>
            <a:xfrm>
              <a:off x="2245130" y="1314935"/>
              <a:ext cx="85089" cy="13969"/>
            </a:xfrm>
            <a:custGeom>
              <a:rect b="b" l="l" r="r" t="t"/>
              <a:pathLst>
                <a:path extrusionOk="0" h="13969" w="85089">
                  <a:moveTo>
                    <a:pt x="84581" y="13715"/>
                  </a:moveTo>
                  <a:lnTo>
                    <a:pt x="81355" y="8358"/>
                  </a:lnTo>
                  <a:lnTo>
                    <a:pt x="72485" y="4000"/>
                  </a:lnTo>
                  <a:lnTo>
                    <a:pt x="59185" y="1071"/>
                  </a:lnTo>
                  <a:lnTo>
                    <a:pt x="42671" y="0"/>
                  </a:lnTo>
                  <a:lnTo>
                    <a:pt x="26038" y="1071"/>
                  </a:lnTo>
                  <a:lnTo>
                    <a:pt x="12477" y="4000"/>
                  </a:lnTo>
                  <a:lnTo>
                    <a:pt x="3345" y="8358"/>
                  </a:lnTo>
                  <a:lnTo>
                    <a:pt x="0" y="1371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20" name="Google Shape;220;p34"/>
            <p:cNvSpPr/>
            <p:nvPr/>
          </p:nvSpPr>
          <p:spPr>
            <a:xfrm>
              <a:off x="2240558" y="1253975"/>
              <a:ext cx="28575" cy="0"/>
            </a:xfrm>
            <a:custGeom>
              <a:rect b="b" l="l" r="r" t="t"/>
              <a:pathLst>
                <a:path extrusionOk="0" h="120000" w="28575">
                  <a:moveTo>
                    <a:pt x="28193"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21" name="Google Shape;221;p34"/>
            <p:cNvSpPr/>
            <p:nvPr/>
          </p:nvSpPr>
          <p:spPr>
            <a:xfrm>
              <a:off x="2255036" y="1239497"/>
              <a:ext cx="0" cy="28575"/>
            </a:xfrm>
            <a:custGeom>
              <a:rect b="b" l="l" r="r" t="t"/>
              <a:pathLst>
                <a:path extrusionOk="0" h="28575" w="120000">
                  <a:moveTo>
                    <a:pt x="0" y="0"/>
                  </a:moveTo>
                  <a:lnTo>
                    <a:pt x="0" y="2819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22" name="Google Shape;222;p34"/>
          <p:cNvSpPr txBox="1"/>
          <p:nvPr/>
        </p:nvSpPr>
        <p:spPr>
          <a:xfrm>
            <a:off x="4599707" y="2647481"/>
            <a:ext cx="373200" cy="339300"/>
          </a:xfrm>
          <a:prstGeom prst="rect">
            <a:avLst/>
          </a:prstGeom>
          <a:noFill/>
          <a:ln>
            <a:noFill/>
          </a:ln>
        </p:spPr>
        <p:txBody>
          <a:bodyPr anchorCtr="0" anchor="t" bIns="0" lIns="0" spcFirstLastPara="1" rIns="0" wrap="square" tIns="40275">
            <a:spAutoFit/>
          </a:bodyPr>
          <a:lstStyle/>
          <a:p>
            <a:pPr indent="0" lvl="0" marL="25400" marR="12700" rtl="0" algn="l">
              <a:lnSpc>
                <a:spcPct val="115555"/>
              </a:lnSpc>
              <a:spcBef>
                <a:spcPts val="0"/>
              </a:spcBef>
              <a:spcAft>
                <a:spcPts val="0"/>
              </a:spcAft>
              <a:buNone/>
            </a:pPr>
            <a:r>
              <a:rPr b="1" lang="en" sz="900">
                <a:latin typeface="Arial"/>
                <a:ea typeface="Arial"/>
                <a:cs typeface="Arial"/>
                <a:sym typeface="Arial"/>
              </a:rPr>
              <a:t>C1 6.8mF</a:t>
            </a:r>
            <a:endParaRPr sz="900">
              <a:latin typeface="Arial"/>
              <a:ea typeface="Arial"/>
              <a:cs typeface="Arial"/>
              <a:sym typeface="Arial"/>
            </a:endParaRPr>
          </a:p>
        </p:txBody>
      </p:sp>
      <p:grpSp>
        <p:nvGrpSpPr>
          <p:cNvPr id="223" name="Google Shape;223;p34"/>
          <p:cNvGrpSpPr/>
          <p:nvPr/>
        </p:nvGrpSpPr>
        <p:grpSpPr>
          <a:xfrm>
            <a:off x="4438655" y="2670255"/>
            <a:ext cx="1306229" cy="431127"/>
            <a:chOff x="2287802" y="1192253"/>
            <a:chExt cx="700278" cy="211835"/>
          </a:xfrm>
        </p:grpSpPr>
        <p:sp>
          <p:nvSpPr>
            <p:cNvPr id="224" name="Google Shape;224;p34"/>
            <p:cNvSpPr/>
            <p:nvPr/>
          </p:nvSpPr>
          <p:spPr>
            <a:xfrm>
              <a:off x="2946170" y="1234925"/>
              <a:ext cx="41910" cy="127634"/>
            </a:xfrm>
            <a:custGeom>
              <a:rect b="b" l="l" r="r" t="t"/>
              <a:pathLst>
                <a:path extrusionOk="0" h="127634" w="41910">
                  <a:moveTo>
                    <a:pt x="19050" y="0"/>
                  </a:moveTo>
                  <a:lnTo>
                    <a:pt x="41910" y="14478"/>
                  </a:lnTo>
                  <a:lnTo>
                    <a:pt x="0" y="32766"/>
                  </a:lnTo>
                  <a:lnTo>
                    <a:pt x="41910" y="56388"/>
                  </a:lnTo>
                  <a:lnTo>
                    <a:pt x="0" y="75438"/>
                  </a:lnTo>
                  <a:lnTo>
                    <a:pt x="41910" y="99060"/>
                  </a:lnTo>
                  <a:lnTo>
                    <a:pt x="0" y="117348"/>
                  </a:lnTo>
                  <a:lnTo>
                    <a:pt x="19050" y="12725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25" name="Google Shape;225;p34"/>
            <p:cNvSpPr/>
            <p:nvPr/>
          </p:nvSpPr>
          <p:spPr>
            <a:xfrm>
              <a:off x="2287802" y="1362179"/>
              <a:ext cx="0" cy="41909"/>
            </a:xfrm>
            <a:custGeom>
              <a:rect b="b" l="l" r="r" t="t"/>
              <a:pathLst>
                <a:path extrusionOk="0" h="41909" w="120000">
                  <a:moveTo>
                    <a:pt x="0" y="0"/>
                  </a:moveTo>
                  <a:lnTo>
                    <a:pt x="0" y="41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26" name="Google Shape;226;p34"/>
            <p:cNvSpPr/>
            <p:nvPr/>
          </p:nvSpPr>
          <p:spPr>
            <a:xfrm>
              <a:off x="2287802" y="1192253"/>
              <a:ext cx="0" cy="43180"/>
            </a:xfrm>
            <a:custGeom>
              <a:rect b="b" l="l" r="r" t="t"/>
              <a:pathLst>
                <a:path extrusionOk="0" h="43180" w="120000">
                  <a:moveTo>
                    <a:pt x="0" y="4267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27" name="Google Shape;227;p34"/>
          <p:cNvSpPr txBox="1"/>
          <p:nvPr/>
        </p:nvSpPr>
        <p:spPr>
          <a:xfrm>
            <a:off x="5608863" y="2484647"/>
            <a:ext cx="1941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R1</a:t>
            </a:r>
            <a:endParaRPr sz="900">
              <a:latin typeface="Arial"/>
              <a:ea typeface="Arial"/>
              <a:cs typeface="Arial"/>
              <a:sym typeface="Arial"/>
            </a:endParaRPr>
          </a:p>
        </p:txBody>
      </p:sp>
      <p:grpSp>
        <p:nvGrpSpPr>
          <p:cNvPr id="228" name="Google Shape;228;p34"/>
          <p:cNvGrpSpPr/>
          <p:nvPr/>
        </p:nvGrpSpPr>
        <p:grpSpPr>
          <a:xfrm>
            <a:off x="4359059" y="2240677"/>
            <a:ext cx="2448525" cy="1177074"/>
            <a:chOff x="2245130" y="981179"/>
            <a:chExt cx="1312671" cy="578358"/>
          </a:xfrm>
        </p:grpSpPr>
        <p:sp>
          <p:nvSpPr>
            <p:cNvPr id="229" name="Google Shape;229;p34"/>
            <p:cNvSpPr/>
            <p:nvPr/>
          </p:nvSpPr>
          <p:spPr>
            <a:xfrm>
              <a:off x="3472712" y="1023089"/>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0" name="Google Shape;230;p34"/>
            <p:cNvSpPr/>
            <p:nvPr/>
          </p:nvSpPr>
          <p:spPr>
            <a:xfrm>
              <a:off x="3487190" y="1037567"/>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1" name="Google Shape;231;p34"/>
            <p:cNvSpPr/>
            <p:nvPr/>
          </p:nvSpPr>
          <p:spPr>
            <a:xfrm>
              <a:off x="3500906" y="1051283"/>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2" name="Google Shape;232;p34"/>
            <p:cNvSpPr/>
            <p:nvPr/>
          </p:nvSpPr>
          <p:spPr>
            <a:xfrm>
              <a:off x="3515384" y="981179"/>
              <a:ext cx="0" cy="41909"/>
            </a:xfrm>
            <a:custGeom>
              <a:rect b="b" l="l" r="r" t="t"/>
              <a:pathLst>
                <a:path extrusionOk="0" h="41909" w="120000">
                  <a:moveTo>
                    <a:pt x="0" y="4190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3" name="Google Shape;233;p34"/>
            <p:cNvSpPr/>
            <p:nvPr/>
          </p:nvSpPr>
          <p:spPr>
            <a:xfrm>
              <a:off x="2965220" y="1192253"/>
              <a:ext cx="0" cy="43180"/>
            </a:xfrm>
            <a:custGeom>
              <a:rect b="b" l="l" r="r" t="t"/>
              <a:pathLst>
                <a:path extrusionOk="0" h="43180" w="120000">
                  <a:moveTo>
                    <a:pt x="0" y="4267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4" name="Google Shape;234;p34"/>
            <p:cNvSpPr/>
            <p:nvPr/>
          </p:nvSpPr>
          <p:spPr>
            <a:xfrm>
              <a:off x="2965220" y="1362179"/>
              <a:ext cx="0" cy="41909"/>
            </a:xfrm>
            <a:custGeom>
              <a:rect b="b" l="l" r="r" t="t"/>
              <a:pathLst>
                <a:path extrusionOk="0" h="41909" w="120000">
                  <a:moveTo>
                    <a:pt x="0" y="0"/>
                  </a:moveTo>
                  <a:lnTo>
                    <a:pt x="0" y="41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5" name="Google Shape;235;p34"/>
            <p:cNvSpPr/>
            <p:nvPr/>
          </p:nvSpPr>
          <p:spPr>
            <a:xfrm>
              <a:off x="2245130" y="1531343"/>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6" name="Google Shape;236;p34"/>
            <p:cNvSpPr/>
            <p:nvPr/>
          </p:nvSpPr>
          <p:spPr>
            <a:xfrm>
              <a:off x="2259608" y="1545059"/>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7" name="Google Shape;237;p34"/>
            <p:cNvSpPr/>
            <p:nvPr/>
          </p:nvSpPr>
          <p:spPr>
            <a:xfrm>
              <a:off x="2273324" y="1559537"/>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38" name="Google Shape;238;p34"/>
            <p:cNvSpPr/>
            <p:nvPr/>
          </p:nvSpPr>
          <p:spPr>
            <a:xfrm>
              <a:off x="2287802" y="1404089"/>
              <a:ext cx="0" cy="127634"/>
            </a:xfrm>
            <a:custGeom>
              <a:rect b="b" l="l" r="r" t="t"/>
              <a:pathLst>
                <a:path extrusionOk="0" h="127634" w="120000">
                  <a:moveTo>
                    <a:pt x="0" y="127253"/>
                  </a:moveTo>
                  <a:lnTo>
                    <a:pt x="0" y="8458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39" name="Google Shape;239;p34"/>
          <p:cNvSpPr txBox="1"/>
          <p:nvPr/>
        </p:nvSpPr>
        <p:spPr>
          <a:xfrm>
            <a:off x="4441937" y="3030530"/>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grpSp>
        <p:nvGrpSpPr>
          <p:cNvPr id="240" name="Google Shape;240;p34"/>
          <p:cNvGrpSpPr/>
          <p:nvPr/>
        </p:nvGrpSpPr>
        <p:grpSpPr>
          <a:xfrm>
            <a:off x="5622647" y="3360371"/>
            <a:ext cx="158717" cy="57380"/>
            <a:chOff x="2922548" y="1531343"/>
            <a:chExt cx="85089" cy="28194"/>
          </a:xfrm>
        </p:grpSpPr>
        <p:sp>
          <p:nvSpPr>
            <p:cNvPr id="241" name="Google Shape;241;p34"/>
            <p:cNvSpPr/>
            <p:nvPr/>
          </p:nvSpPr>
          <p:spPr>
            <a:xfrm>
              <a:off x="2922548" y="1531343"/>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42" name="Google Shape;242;p34"/>
            <p:cNvSpPr/>
            <p:nvPr/>
          </p:nvSpPr>
          <p:spPr>
            <a:xfrm>
              <a:off x="2937026" y="1545059"/>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43" name="Google Shape;243;p34"/>
            <p:cNvSpPr/>
            <p:nvPr/>
          </p:nvSpPr>
          <p:spPr>
            <a:xfrm>
              <a:off x="2950742" y="1559537"/>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44" name="Google Shape;244;p34"/>
          <p:cNvSpPr/>
          <p:nvPr/>
        </p:nvSpPr>
        <p:spPr>
          <a:xfrm>
            <a:off x="5702199" y="3101350"/>
            <a:ext cx="0" cy="259735"/>
          </a:xfrm>
          <a:custGeom>
            <a:rect b="b" l="l" r="r" t="t"/>
            <a:pathLst>
              <a:path extrusionOk="0" h="127634" w="120000">
                <a:moveTo>
                  <a:pt x="0" y="127253"/>
                </a:moveTo>
                <a:lnTo>
                  <a:pt x="0" y="8458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45" name="Google Shape;245;p34"/>
          <p:cNvSpPr txBox="1"/>
          <p:nvPr/>
        </p:nvSpPr>
        <p:spPr>
          <a:xfrm>
            <a:off x="5705515" y="2782401"/>
            <a:ext cx="327900" cy="411600"/>
          </a:xfrm>
          <a:prstGeom prst="rect">
            <a:avLst/>
          </a:prstGeom>
          <a:noFill/>
          <a:ln>
            <a:noFill/>
          </a:ln>
        </p:spPr>
        <p:txBody>
          <a:bodyPr anchorCtr="0" anchor="t" bIns="0" lIns="0" spcFirstLastPara="1" rIns="0" wrap="square" tIns="31700">
            <a:spAutoFit/>
          </a:bodyPr>
          <a:lstStyle/>
          <a:p>
            <a:pPr indent="0" lvl="0" marL="63500" rtl="0" algn="l">
              <a:lnSpc>
                <a:spcPct val="100000"/>
              </a:lnSpc>
              <a:spcBef>
                <a:spcPts val="0"/>
              </a:spcBef>
              <a:spcAft>
                <a:spcPts val="0"/>
              </a:spcAft>
              <a:buNone/>
            </a:pPr>
            <a:r>
              <a:rPr b="1" lang="en" sz="900">
                <a:latin typeface="Arial"/>
                <a:ea typeface="Arial"/>
                <a:cs typeface="Arial"/>
                <a:sym typeface="Arial"/>
              </a:rPr>
              <a:t>62 Ω</a:t>
            </a:r>
            <a:endParaRPr sz="900">
              <a:latin typeface="Arial"/>
              <a:ea typeface="Arial"/>
              <a:cs typeface="Arial"/>
              <a:sym typeface="Arial"/>
            </a:endParaRPr>
          </a:p>
          <a:p>
            <a:pPr indent="0" lvl="0" marL="25400" rtl="0" algn="l">
              <a:lnSpc>
                <a:spcPct val="100000"/>
              </a:lnSpc>
              <a:spcBef>
                <a:spcPts val="80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sp>
        <p:nvSpPr>
          <p:cNvPr id="246" name="Google Shape;246;p34"/>
          <p:cNvSpPr txBox="1"/>
          <p:nvPr/>
        </p:nvSpPr>
        <p:spPr>
          <a:xfrm>
            <a:off x="3643140" y="1796090"/>
            <a:ext cx="1941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D2</a:t>
            </a:r>
            <a:endParaRPr sz="900">
              <a:latin typeface="Arial"/>
              <a:ea typeface="Arial"/>
              <a:cs typeface="Arial"/>
              <a:sym typeface="Arial"/>
            </a:endParaRPr>
          </a:p>
        </p:txBody>
      </p:sp>
      <p:sp>
        <p:nvSpPr>
          <p:cNvPr id="247" name="Google Shape;247;p34"/>
          <p:cNvSpPr txBox="1"/>
          <p:nvPr/>
        </p:nvSpPr>
        <p:spPr>
          <a:xfrm>
            <a:off x="3643140" y="2484647"/>
            <a:ext cx="5544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MDA2500</a:t>
            </a:r>
            <a:endParaRPr sz="900">
              <a:latin typeface="Arial"/>
              <a:ea typeface="Arial"/>
              <a:cs typeface="Arial"/>
              <a:sym typeface="Arial"/>
            </a:endParaRPr>
          </a:p>
        </p:txBody>
      </p:sp>
      <p:grpSp>
        <p:nvGrpSpPr>
          <p:cNvPr id="248" name="Google Shape;248;p34"/>
          <p:cNvGrpSpPr/>
          <p:nvPr/>
        </p:nvGrpSpPr>
        <p:grpSpPr>
          <a:xfrm>
            <a:off x="3175068" y="1981690"/>
            <a:ext cx="474260" cy="517458"/>
            <a:chOff x="1610384" y="853925"/>
            <a:chExt cx="254254" cy="254254"/>
          </a:xfrm>
        </p:grpSpPr>
        <p:sp>
          <p:nvSpPr>
            <p:cNvPr id="249" name="Google Shape;249;p34"/>
            <p:cNvSpPr/>
            <p:nvPr/>
          </p:nvSpPr>
          <p:spPr>
            <a:xfrm>
              <a:off x="1610384" y="853925"/>
              <a:ext cx="127635" cy="254000"/>
            </a:xfrm>
            <a:custGeom>
              <a:rect b="b" l="l" r="r" t="t"/>
              <a:pathLst>
                <a:path extrusionOk="0" h="254000" w="127635">
                  <a:moveTo>
                    <a:pt x="0" y="127254"/>
                  </a:moveTo>
                  <a:lnTo>
                    <a:pt x="127254" y="0"/>
                  </a:lnTo>
                </a:path>
                <a:path extrusionOk="0" h="254000" w="127635">
                  <a:moveTo>
                    <a:pt x="0" y="127254"/>
                  </a:moveTo>
                  <a:lnTo>
                    <a:pt x="127254" y="253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0" name="Google Shape;250;p34"/>
            <p:cNvSpPr/>
            <p:nvPr/>
          </p:nvSpPr>
          <p:spPr>
            <a:xfrm>
              <a:off x="1666772" y="868403"/>
              <a:ext cx="56514" cy="56515"/>
            </a:xfrm>
            <a:custGeom>
              <a:rect b="b" l="l" r="r" t="t"/>
              <a:pathLst>
                <a:path extrusionOk="0" h="56515" w="56514">
                  <a:moveTo>
                    <a:pt x="0" y="0"/>
                  </a:moveTo>
                  <a:lnTo>
                    <a:pt x="56388" y="5638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1" name="Google Shape;251;p34"/>
            <p:cNvSpPr/>
            <p:nvPr/>
          </p:nvSpPr>
          <p:spPr>
            <a:xfrm>
              <a:off x="1666772" y="1037567"/>
              <a:ext cx="56514" cy="56515"/>
            </a:xfrm>
            <a:custGeom>
              <a:rect b="b" l="l" r="r" t="t"/>
              <a:pathLst>
                <a:path extrusionOk="0" h="56515" w="56514">
                  <a:moveTo>
                    <a:pt x="0" y="56387"/>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2" name="Google Shape;252;p34"/>
            <p:cNvSpPr/>
            <p:nvPr/>
          </p:nvSpPr>
          <p:spPr>
            <a:xfrm>
              <a:off x="1794026" y="910313"/>
              <a:ext cx="56514" cy="56515"/>
            </a:xfrm>
            <a:custGeom>
              <a:rect b="b" l="l" r="r" t="t"/>
              <a:pathLst>
                <a:path extrusionOk="0" h="56515" w="56514">
                  <a:moveTo>
                    <a:pt x="56387" y="0"/>
                  </a:moveTo>
                  <a:lnTo>
                    <a:pt x="0" y="5638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3" name="Google Shape;253;p34"/>
            <p:cNvSpPr/>
            <p:nvPr/>
          </p:nvSpPr>
          <p:spPr>
            <a:xfrm>
              <a:off x="1794026" y="994895"/>
              <a:ext cx="56514" cy="56515"/>
            </a:xfrm>
            <a:custGeom>
              <a:rect b="b" l="l" r="r" t="t"/>
              <a:pathLst>
                <a:path extrusionOk="0" h="56515" w="56514">
                  <a:moveTo>
                    <a:pt x="0" y="0"/>
                  </a:moveTo>
                  <a:lnTo>
                    <a:pt x="56388" y="5638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4" name="Google Shape;254;p34"/>
            <p:cNvSpPr/>
            <p:nvPr/>
          </p:nvSpPr>
          <p:spPr>
            <a:xfrm>
              <a:off x="1737638" y="853925"/>
              <a:ext cx="127000" cy="127634"/>
            </a:xfrm>
            <a:custGeom>
              <a:rect b="b" l="l" r="r" t="t"/>
              <a:pathLst>
                <a:path extrusionOk="0" h="127634" w="127000">
                  <a:moveTo>
                    <a:pt x="0" y="0"/>
                  </a:moveTo>
                  <a:lnTo>
                    <a:pt x="126492" y="12725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5" name="Google Shape;255;p34"/>
            <p:cNvSpPr/>
            <p:nvPr/>
          </p:nvSpPr>
          <p:spPr>
            <a:xfrm>
              <a:off x="1737638" y="981179"/>
              <a:ext cx="127000" cy="127000"/>
            </a:xfrm>
            <a:custGeom>
              <a:rect b="b" l="l" r="r" t="t"/>
              <a:pathLst>
                <a:path extrusionOk="0" h="127000" w="127000">
                  <a:moveTo>
                    <a:pt x="0" y="126491"/>
                  </a:moveTo>
                  <a:lnTo>
                    <a:pt x="12649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6" name="Google Shape;256;p34"/>
            <p:cNvSpPr/>
            <p:nvPr/>
          </p:nvSpPr>
          <p:spPr>
            <a:xfrm>
              <a:off x="1765832" y="1023089"/>
              <a:ext cx="56514" cy="56515"/>
            </a:xfrm>
            <a:custGeom>
              <a:rect b="b" l="l" r="r" t="t"/>
              <a:pathLst>
                <a:path extrusionOk="0" h="56515" w="56514">
                  <a:moveTo>
                    <a:pt x="56387" y="0"/>
                  </a:moveTo>
                  <a:lnTo>
                    <a:pt x="0" y="14478"/>
                  </a:lnTo>
                  <a:lnTo>
                    <a:pt x="41909" y="56388"/>
                  </a:lnTo>
                  <a:lnTo>
                    <a:pt x="5638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7" name="Google Shape;257;p34"/>
            <p:cNvSpPr/>
            <p:nvPr/>
          </p:nvSpPr>
          <p:spPr>
            <a:xfrm>
              <a:off x="1765832" y="1023089"/>
              <a:ext cx="56514" cy="56515"/>
            </a:xfrm>
            <a:custGeom>
              <a:rect b="b" l="l" r="r" t="t"/>
              <a:pathLst>
                <a:path extrusionOk="0" h="56515" w="56514">
                  <a:moveTo>
                    <a:pt x="56387" y="0"/>
                  </a:moveTo>
                  <a:lnTo>
                    <a:pt x="0" y="14478"/>
                  </a:lnTo>
                  <a:lnTo>
                    <a:pt x="41909" y="56388"/>
                  </a:lnTo>
                  <a:lnTo>
                    <a:pt x="56387" y="0"/>
                  </a:lnTo>
                  <a:lnTo>
                    <a:pt x="12191" y="114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8" name="Google Shape;258;p34"/>
            <p:cNvSpPr/>
            <p:nvPr/>
          </p:nvSpPr>
          <p:spPr>
            <a:xfrm>
              <a:off x="1765832" y="882119"/>
              <a:ext cx="56514" cy="56515"/>
            </a:xfrm>
            <a:custGeom>
              <a:rect b="b" l="l" r="r" t="t"/>
              <a:pathLst>
                <a:path extrusionOk="0" h="56515" w="56514">
                  <a:moveTo>
                    <a:pt x="56387" y="56388"/>
                  </a:moveTo>
                  <a:lnTo>
                    <a:pt x="41909" y="0"/>
                  </a:lnTo>
                  <a:lnTo>
                    <a:pt x="0" y="42672"/>
                  </a:lnTo>
                  <a:lnTo>
                    <a:pt x="56387" y="56388"/>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59" name="Google Shape;259;p34"/>
            <p:cNvSpPr/>
            <p:nvPr/>
          </p:nvSpPr>
          <p:spPr>
            <a:xfrm>
              <a:off x="1765832" y="882119"/>
              <a:ext cx="56514" cy="56515"/>
            </a:xfrm>
            <a:custGeom>
              <a:rect b="b" l="l" r="r" t="t"/>
              <a:pathLst>
                <a:path extrusionOk="0" h="56515" w="56514">
                  <a:moveTo>
                    <a:pt x="56387" y="56388"/>
                  </a:moveTo>
                  <a:lnTo>
                    <a:pt x="41909" y="0"/>
                  </a:lnTo>
                  <a:lnTo>
                    <a:pt x="0" y="42672"/>
                  </a:lnTo>
                  <a:lnTo>
                    <a:pt x="56387" y="56388"/>
                  </a:lnTo>
                  <a:lnTo>
                    <a:pt x="44957" y="1219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0" name="Google Shape;260;p34"/>
            <p:cNvSpPr/>
            <p:nvPr/>
          </p:nvSpPr>
          <p:spPr>
            <a:xfrm>
              <a:off x="1638578" y="896597"/>
              <a:ext cx="56514" cy="56515"/>
            </a:xfrm>
            <a:custGeom>
              <a:rect b="b" l="l" r="r" t="t"/>
              <a:pathLst>
                <a:path extrusionOk="0" h="56515" w="56514">
                  <a:moveTo>
                    <a:pt x="56387" y="0"/>
                  </a:moveTo>
                  <a:lnTo>
                    <a:pt x="0" y="13716"/>
                  </a:lnTo>
                  <a:lnTo>
                    <a:pt x="42671" y="56388"/>
                  </a:lnTo>
                  <a:lnTo>
                    <a:pt x="56387"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1" name="Google Shape;261;p34"/>
            <p:cNvSpPr/>
            <p:nvPr/>
          </p:nvSpPr>
          <p:spPr>
            <a:xfrm>
              <a:off x="1638578" y="896597"/>
              <a:ext cx="56514" cy="56515"/>
            </a:xfrm>
            <a:custGeom>
              <a:rect b="b" l="l" r="r" t="t"/>
              <a:pathLst>
                <a:path extrusionOk="0" h="56515" w="56514">
                  <a:moveTo>
                    <a:pt x="56387" y="0"/>
                  </a:moveTo>
                  <a:lnTo>
                    <a:pt x="42671" y="56388"/>
                  </a:lnTo>
                  <a:lnTo>
                    <a:pt x="0" y="13716"/>
                  </a:lnTo>
                  <a:lnTo>
                    <a:pt x="56387" y="0"/>
                  </a:lnTo>
                  <a:lnTo>
                    <a:pt x="45719" y="4419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2" name="Google Shape;262;p34"/>
            <p:cNvSpPr/>
            <p:nvPr/>
          </p:nvSpPr>
          <p:spPr>
            <a:xfrm>
              <a:off x="1638578" y="1009373"/>
              <a:ext cx="56514" cy="56515"/>
            </a:xfrm>
            <a:custGeom>
              <a:rect b="b" l="l" r="r" t="t"/>
              <a:pathLst>
                <a:path extrusionOk="0" h="56515" w="56514">
                  <a:moveTo>
                    <a:pt x="56387" y="56387"/>
                  </a:moveTo>
                  <a:lnTo>
                    <a:pt x="42671" y="0"/>
                  </a:lnTo>
                  <a:lnTo>
                    <a:pt x="0" y="41909"/>
                  </a:lnTo>
                  <a:lnTo>
                    <a:pt x="56387" y="56387"/>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3" name="Google Shape;263;p34"/>
            <p:cNvSpPr/>
            <p:nvPr/>
          </p:nvSpPr>
          <p:spPr>
            <a:xfrm>
              <a:off x="1638578" y="1009373"/>
              <a:ext cx="56514" cy="56515"/>
            </a:xfrm>
            <a:custGeom>
              <a:rect b="b" l="l" r="r" t="t"/>
              <a:pathLst>
                <a:path extrusionOk="0" h="56515" w="56514">
                  <a:moveTo>
                    <a:pt x="56387" y="56387"/>
                  </a:moveTo>
                  <a:lnTo>
                    <a:pt x="42671" y="0"/>
                  </a:lnTo>
                  <a:lnTo>
                    <a:pt x="0" y="41909"/>
                  </a:lnTo>
                  <a:lnTo>
                    <a:pt x="56387" y="56387"/>
                  </a:lnTo>
                  <a:lnTo>
                    <a:pt x="45719" y="1219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64" name="Google Shape;264;p34"/>
          <p:cNvSpPr txBox="1"/>
          <p:nvPr/>
        </p:nvSpPr>
        <p:spPr>
          <a:xfrm>
            <a:off x="3661618" y="2121758"/>
            <a:ext cx="95700" cy="125700"/>
          </a:xfrm>
          <a:prstGeom prst="rect">
            <a:avLst/>
          </a:prstGeom>
          <a:noFill/>
          <a:ln>
            <a:noFill/>
          </a:ln>
        </p:spPr>
        <p:txBody>
          <a:bodyPr anchorCtr="0" anchor="t" bIns="0" lIns="0" spcFirstLastPara="1" rIns="0" wrap="square" tIns="32925">
            <a:spAutoFit/>
          </a:bodyPr>
          <a:lstStyle/>
          <a:p>
            <a:pPr indent="0" lvl="0" marL="25400" rtl="0" algn="l">
              <a:lnSpc>
                <a:spcPct val="100000"/>
              </a:lnSpc>
              <a:spcBef>
                <a:spcPts val="0"/>
              </a:spcBef>
              <a:spcAft>
                <a:spcPts val="0"/>
              </a:spcAft>
              <a:buNone/>
            </a:pPr>
            <a:r>
              <a:rPr lang="en" sz="600">
                <a:latin typeface="Courier New"/>
                <a:ea typeface="Courier New"/>
                <a:cs typeface="Courier New"/>
                <a:sym typeface="Courier New"/>
              </a:rPr>
              <a:t>1</a:t>
            </a:r>
            <a:endParaRPr sz="600">
              <a:latin typeface="Courier New"/>
              <a:ea typeface="Courier New"/>
              <a:cs typeface="Courier New"/>
              <a:sym typeface="Courier New"/>
            </a:endParaRPr>
          </a:p>
        </p:txBody>
      </p:sp>
      <p:sp>
        <p:nvSpPr>
          <p:cNvPr id="265" name="Google Shape;265;p34"/>
          <p:cNvSpPr/>
          <p:nvPr/>
        </p:nvSpPr>
        <p:spPr>
          <a:xfrm>
            <a:off x="3648352" y="2240653"/>
            <a:ext cx="158691"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6" name="Google Shape;266;p34"/>
          <p:cNvSpPr txBox="1"/>
          <p:nvPr/>
        </p:nvSpPr>
        <p:spPr>
          <a:xfrm>
            <a:off x="3407197" y="1805394"/>
            <a:ext cx="95700" cy="125700"/>
          </a:xfrm>
          <a:prstGeom prst="rect">
            <a:avLst/>
          </a:prstGeom>
          <a:noFill/>
          <a:ln>
            <a:noFill/>
          </a:ln>
        </p:spPr>
        <p:txBody>
          <a:bodyPr anchorCtr="0" anchor="t" bIns="0" lIns="0" spcFirstLastPara="1" rIns="0" wrap="square" tIns="32925">
            <a:spAutoFit/>
          </a:bodyPr>
          <a:lstStyle/>
          <a:p>
            <a:pPr indent="0" lvl="0" marL="25400" rtl="0" algn="l">
              <a:lnSpc>
                <a:spcPct val="100000"/>
              </a:lnSpc>
              <a:spcBef>
                <a:spcPts val="0"/>
              </a:spcBef>
              <a:spcAft>
                <a:spcPts val="0"/>
              </a:spcAft>
              <a:buNone/>
            </a:pPr>
            <a:r>
              <a:rPr lang="en" sz="600">
                <a:latin typeface="Courier New"/>
                <a:ea typeface="Courier New"/>
                <a:cs typeface="Courier New"/>
                <a:sym typeface="Courier New"/>
              </a:rPr>
              <a:t>2</a:t>
            </a:r>
            <a:endParaRPr sz="600">
              <a:latin typeface="Courier New"/>
              <a:ea typeface="Courier New"/>
              <a:cs typeface="Courier New"/>
              <a:sym typeface="Courier New"/>
            </a:endParaRPr>
          </a:p>
        </p:txBody>
      </p:sp>
      <p:sp>
        <p:nvSpPr>
          <p:cNvPr id="267" name="Google Shape;267;p34"/>
          <p:cNvSpPr/>
          <p:nvPr/>
        </p:nvSpPr>
        <p:spPr>
          <a:xfrm>
            <a:off x="3412408" y="1809530"/>
            <a:ext cx="0" cy="173158"/>
          </a:xfrm>
          <a:custGeom>
            <a:rect b="b" l="l" r="r" t="t"/>
            <a:pathLst>
              <a:path extrusionOk="0" h="85090" w="120000">
                <a:moveTo>
                  <a:pt x="0" y="8458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68" name="Google Shape;268;p34"/>
          <p:cNvSpPr txBox="1"/>
          <p:nvPr/>
        </p:nvSpPr>
        <p:spPr>
          <a:xfrm>
            <a:off x="2835815" y="2121758"/>
            <a:ext cx="363600" cy="125700"/>
          </a:xfrm>
          <a:prstGeom prst="rect">
            <a:avLst/>
          </a:prstGeom>
          <a:noFill/>
          <a:ln>
            <a:noFill/>
          </a:ln>
        </p:spPr>
        <p:txBody>
          <a:bodyPr anchorCtr="0" anchor="t" bIns="0" lIns="0" spcFirstLastPara="1" rIns="0" wrap="square" tIns="32925">
            <a:spAutoFit/>
          </a:bodyPr>
          <a:lstStyle/>
          <a:p>
            <a:pPr indent="0" lvl="0" marL="25400" rtl="0" algn="l">
              <a:lnSpc>
                <a:spcPct val="100000"/>
              </a:lnSpc>
              <a:spcBef>
                <a:spcPts val="0"/>
              </a:spcBef>
              <a:spcAft>
                <a:spcPts val="0"/>
              </a:spcAft>
              <a:buNone/>
            </a:pPr>
            <a:r>
              <a:rPr lang="en" sz="600" u="sng">
                <a:latin typeface="Times New Roman"/>
                <a:ea typeface="Times New Roman"/>
                <a:cs typeface="Times New Roman"/>
                <a:sym typeface="Times New Roman"/>
              </a:rPr>
              <a:t>  </a:t>
            </a:r>
            <a:r>
              <a:rPr lang="en" sz="600" u="sng">
                <a:latin typeface="Courier New"/>
                <a:ea typeface="Courier New"/>
                <a:cs typeface="Courier New"/>
                <a:sym typeface="Courier New"/>
              </a:rPr>
              <a:t>4 </a:t>
            </a:r>
            <a:endParaRPr sz="600">
              <a:latin typeface="Courier New"/>
              <a:ea typeface="Courier New"/>
              <a:cs typeface="Courier New"/>
              <a:sym typeface="Courier New"/>
            </a:endParaRPr>
          </a:p>
        </p:txBody>
      </p:sp>
      <p:sp>
        <p:nvSpPr>
          <p:cNvPr id="269" name="Google Shape;269;p34"/>
          <p:cNvSpPr txBox="1"/>
          <p:nvPr/>
        </p:nvSpPr>
        <p:spPr>
          <a:xfrm>
            <a:off x="3407197" y="2495502"/>
            <a:ext cx="95700" cy="125700"/>
          </a:xfrm>
          <a:prstGeom prst="rect">
            <a:avLst/>
          </a:prstGeom>
          <a:noFill/>
          <a:ln>
            <a:noFill/>
          </a:ln>
        </p:spPr>
        <p:txBody>
          <a:bodyPr anchorCtr="0" anchor="t" bIns="0" lIns="0" spcFirstLastPara="1" rIns="0" wrap="square" tIns="32925">
            <a:spAutoFit/>
          </a:bodyPr>
          <a:lstStyle/>
          <a:p>
            <a:pPr indent="0" lvl="0" marL="25400" rtl="0" algn="l">
              <a:lnSpc>
                <a:spcPct val="100000"/>
              </a:lnSpc>
              <a:spcBef>
                <a:spcPts val="0"/>
              </a:spcBef>
              <a:spcAft>
                <a:spcPts val="0"/>
              </a:spcAft>
              <a:buNone/>
            </a:pPr>
            <a:r>
              <a:rPr lang="en" sz="600">
                <a:latin typeface="Courier New"/>
                <a:ea typeface="Courier New"/>
                <a:cs typeface="Courier New"/>
                <a:sym typeface="Courier New"/>
              </a:rPr>
              <a:t>3</a:t>
            </a:r>
            <a:endParaRPr sz="600">
              <a:latin typeface="Courier New"/>
              <a:ea typeface="Courier New"/>
              <a:cs typeface="Courier New"/>
              <a:sym typeface="Courier New"/>
            </a:endParaRPr>
          </a:p>
        </p:txBody>
      </p:sp>
      <p:sp>
        <p:nvSpPr>
          <p:cNvPr id="270" name="Google Shape;270;p34"/>
          <p:cNvSpPr/>
          <p:nvPr/>
        </p:nvSpPr>
        <p:spPr>
          <a:xfrm>
            <a:off x="3412408" y="2498087"/>
            <a:ext cx="0" cy="173158"/>
          </a:xfrm>
          <a:custGeom>
            <a:rect b="b" l="l" r="r" t="t"/>
            <a:pathLst>
              <a:path extrusionOk="0" h="85090" w="120000">
                <a:moveTo>
                  <a:pt x="0" y="0"/>
                </a:moveTo>
                <a:lnTo>
                  <a:pt x="0" y="8458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71" name="Google Shape;271;p34"/>
          <p:cNvSpPr txBox="1"/>
          <p:nvPr/>
        </p:nvSpPr>
        <p:spPr>
          <a:xfrm>
            <a:off x="2862821" y="2255128"/>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sp>
        <p:nvSpPr>
          <p:cNvPr id="272" name="Google Shape;272;p34"/>
          <p:cNvSpPr/>
          <p:nvPr/>
        </p:nvSpPr>
        <p:spPr>
          <a:xfrm>
            <a:off x="490119" y="2498087"/>
            <a:ext cx="1185459" cy="173158"/>
          </a:xfrm>
          <a:custGeom>
            <a:rect b="b" l="l" r="r" t="t"/>
            <a:pathLst>
              <a:path extrusionOk="0" h="85090" w="635635">
                <a:moveTo>
                  <a:pt x="0" y="42671"/>
                </a:moveTo>
                <a:lnTo>
                  <a:pt x="0" y="84581"/>
                </a:lnTo>
                <a:lnTo>
                  <a:pt x="592836" y="84581"/>
                </a:lnTo>
                <a:lnTo>
                  <a:pt x="592836" y="0"/>
                </a:lnTo>
                <a:lnTo>
                  <a:pt x="63550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73" name="Google Shape;273;p34"/>
          <p:cNvSpPr txBox="1"/>
          <p:nvPr/>
        </p:nvSpPr>
        <p:spPr>
          <a:xfrm>
            <a:off x="1002277" y="2493951"/>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3</a:t>
            </a:r>
            <a:endParaRPr sz="900">
              <a:latin typeface="Arial"/>
              <a:ea typeface="Arial"/>
              <a:cs typeface="Arial"/>
              <a:sym typeface="Arial"/>
            </a:endParaRPr>
          </a:p>
        </p:txBody>
      </p:sp>
      <p:sp>
        <p:nvSpPr>
          <p:cNvPr id="274" name="Google Shape;274;p34"/>
          <p:cNvSpPr/>
          <p:nvPr/>
        </p:nvSpPr>
        <p:spPr>
          <a:xfrm>
            <a:off x="2306600" y="2498087"/>
            <a:ext cx="1106111" cy="603467"/>
          </a:xfrm>
          <a:custGeom>
            <a:rect b="b" l="l" r="r" t="t"/>
            <a:pathLst>
              <a:path extrusionOk="0" h="296544" w="593089">
                <a:moveTo>
                  <a:pt x="0" y="0"/>
                </a:moveTo>
                <a:lnTo>
                  <a:pt x="0" y="296418"/>
                </a:lnTo>
                <a:lnTo>
                  <a:pt x="592836" y="296417"/>
                </a:lnTo>
                <a:lnTo>
                  <a:pt x="592836" y="845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75" name="Google Shape;275;p34"/>
          <p:cNvSpPr txBox="1"/>
          <p:nvPr/>
        </p:nvSpPr>
        <p:spPr>
          <a:xfrm>
            <a:off x="2818759" y="2925075"/>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5</a:t>
            </a:r>
            <a:endParaRPr sz="900">
              <a:latin typeface="Arial"/>
              <a:ea typeface="Arial"/>
              <a:cs typeface="Arial"/>
              <a:sym typeface="Arial"/>
            </a:endParaRPr>
          </a:p>
        </p:txBody>
      </p:sp>
      <p:grpSp>
        <p:nvGrpSpPr>
          <p:cNvPr id="276" name="Google Shape;276;p34"/>
          <p:cNvGrpSpPr/>
          <p:nvPr/>
        </p:nvGrpSpPr>
        <p:grpSpPr>
          <a:xfrm>
            <a:off x="4201288" y="604559"/>
            <a:ext cx="1107475" cy="775411"/>
            <a:chOff x="2160548" y="177269"/>
            <a:chExt cx="593725" cy="381000"/>
          </a:xfrm>
        </p:grpSpPr>
        <p:sp>
          <p:nvSpPr>
            <p:cNvPr id="277" name="Google Shape;277;p34"/>
            <p:cNvSpPr/>
            <p:nvPr/>
          </p:nvSpPr>
          <p:spPr>
            <a:xfrm>
              <a:off x="2160548" y="177269"/>
              <a:ext cx="593725" cy="381000"/>
            </a:xfrm>
            <a:custGeom>
              <a:rect b="b" l="l" r="r" t="t"/>
              <a:pathLst>
                <a:path extrusionOk="0" h="381000" w="593725">
                  <a:moveTo>
                    <a:pt x="593598" y="381000"/>
                  </a:moveTo>
                  <a:lnTo>
                    <a:pt x="593598" y="0"/>
                  </a:lnTo>
                  <a:lnTo>
                    <a:pt x="0" y="0"/>
                  </a:lnTo>
                  <a:lnTo>
                    <a:pt x="0" y="381000"/>
                  </a:lnTo>
                  <a:lnTo>
                    <a:pt x="593598" y="381000"/>
                  </a:lnTo>
                  <a:close/>
                </a:path>
                <a:path extrusionOk="0" h="381000" w="593725">
                  <a:moveTo>
                    <a:pt x="593598" y="0"/>
                  </a:moveTo>
                  <a:lnTo>
                    <a:pt x="54787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78" name="Google Shape;278;p34"/>
            <p:cNvSpPr/>
            <p:nvPr/>
          </p:nvSpPr>
          <p:spPr>
            <a:xfrm>
              <a:off x="2414294" y="529313"/>
              <a:ext cx="0" cy="28575"/>
            </a:xfrm>
            <a:custGeom>
              <a:rect b="b" l="l" r="r" t="t"/>
              <a:pathLst>
                <a:path extrusionOk="0" h="28575" w="120000">
                  <a:moveTo>
                    <a:pt x="0" y="0"/>
                  </a:moveTo>
                  <a:lnTo>
                    <a:pt x="0" y="2819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79" name="Google Shape;279;p34"/>
            <p:cNvSpPr/>
            <p:nvPr/>
          </p:nvSpPr>
          <p:spPr>
            <a:xfrm>
              <a:off x="2175788" y="205463"/>
              <a:ext cx="295275" cy="240029"/>
            </a:xfrm>
            <a:custGeom>
              <a:rect b="b" l="l" r="r" t="t"/>
              <a:pathLst>
                <a:path extrusionOk="0" h="240029" w="295275">
                  <a:moveTo>
                    <a:pt x="294894" y="240029"/>
                  </a:moveTo>
                  <a:lnTo>
                    <a:pt x="294894" y="0"/>
                  </a:lnTo>
                  <a:lnTo>
                    <a:pt x="0" y="0"/>
                  </a:lnTo>
                  <a:lnTo>
                    <a:pt x="0" y="240029"/>
                  </a:lnTo>
                  <a:lnTo>
                    <a:pt x="294894" y="240029"/>
                  </a:lnTo>
                  <a:close/>
                </a:path>
                <a:path extrusionOk="0" h="240029" w="295275">
                  <a:moveTo>
                    <a:pt x="294894" y="0"/>
                  </a:moveTo>
                  <a:lnTo>
                    <a:pt x="24917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pic>
          <p:nvPicPr>
            <p:cNvPr id="280" name="Google Shape;280;p34"/>
            <p:cNvPicPr preferRelativeResize="0"/>
            <p:nvPr/>
          </p:nvPicPr>
          <p:blipFill rotWithShape="1">
            <a:blip r:embed="rId4">
              <a:alphaModFix/>
            </a:blip>
            <a:srcRect b="0" l="0" r="0" t="0"/>
            <a:stretch/>
          </p:blipFill>
          <p:spPr>
            <a:xfrm>
              <a:off x="2191028" y="216893"/>
              <a:ext cx="249174" cy="216408"/>
            </a:xfrm>
            <a:prstGeom prst="rect">
              <a:avLst/>
            </a:prstGeom>
            <a:noFill/>
            <a:ln>
              <a:noFill/>
            </a:ln>
          </p:spPr>
        </p:pic>
        <p:sp>
          <p:nvSpPr>
            <p:cNvPr id="281" name="Google Shape;281;p34"/>
            <p:cNvSpPr/>
            <p:nvPr/>
          </p:nvSpPr>
          <p:spPr>
            <a:xfrm>
              <a:off x="2372384" y="487403"/>
              <a:ext cx="0" cy="70484"/>
            </a:xfrm>
            <a:custGeom>
              <a:rect b="b" l="l" r="r" t="t"/>
              <a:pathLst>
                <a:path extrusionOk="0" h="70484" w="120000">
                  <a:moveTo>
                    <a:pt x="0" y="0"/>
                  </a:moveTo>
                  <a:lnTo>
                    <a:pt x="0" y="7010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2" name="Google Shape;282;p34"/>
            <p:cNvSpPr/>
            <p:nvPr/>
          </p:nvSpPr>
          <p:spPr>
            <a:xfrm>
              <a:off x="2541548" y="529313"/>
              <a:ext cx="85089" cy="28575"/>
            </a:xfrm>
            <a:custGeom>
              <a:rect b="b" l="l" r="r" t="t"/>
              <a:pathLst>
                <a:path extrusionOk="0" h="28575" w="85089">
                  <a:moveTo>
                    <a:pt x="84581" y="0"/>
                  </a:moveTo>
                  <a:lnTo>
                    <a:pt x="84581" y="28193"/>
                  </a:lnTo>
                </a:path>
                <a:path extrusionOk="0" h="28575" w="85089">
                  <a:moveTo>
                    <a:pt x="0" y="0"/>
                  </a:moveTo>
                  <a:lnTo>
                    <a:pt x="0" y="2819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3" name="Google Shape;283;p34"/>
            <p:cNvSpPr/>
            <p:nvPr/>
          </p:nvSpPr>
          <p:spPr>
            <a:xfrm>
              <a:off x="2500400" y="276329"/>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4" name="Google Shape;284;p34"/>
            <p:cNvSpPr/>
            <p:nvPr/>
          </p:nvSpPr>
          <p:spPr>
            <a:xfrm>
              <a:off x="2570504" y="276329"/>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5" name="Google Shape;285;p34"/>
            <p:cNvSpPr/>
            <p:nvPr/>
          </p:nvSpPr>
          <p:spPr>
            <a:xfrm>
              <a:off x="2500400" y="332717"/>
              <a:ext cx="56514" cy="27939"/>
            </a:xfrm>
            <a:custGeom>
              <a:rect b="b" l="l" r="r" t="t"/>
              <a:pathLst>
                <a:path extrusionOk="0" h="27939" w="56514">
                  <a:moveTo>
                    <a:pt x="56387" y="27432"/>
                  </a:moveTo>
                  <a:lnTo>
                    <a:pt x="56387" y="0"/>
                  </a:lnTo>
                  <a:lnTo>
                    <a:pt x="0" y="0"/>
                  </a:lnTo>
                  <a:lnTo>
                    <a:pt x="0" y="27432"/>
                  </a:lnTo>
                  <a:lnTo>
                    <a:pt x="56387" y="27432"/>
                  </a:lnTo>
                  <a:close/>
                </a:path>
                <a:path extrusionOk="0" h="27939"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6" name="Google Shape;286;p34"/>
            <p:cNvSpPr/>
            <p:nvPr/>
          </p:nvSpPr>
          <p:spPr>
            <a:xfrm>
              <a:off x="2570504" y="332717"/>
              <a:ext cx="56514" cy="27939"/>
            </a:xfrm>
            <a:custGeom>
              <a:rect b="b" l="l" r="r" t="t"/>
              <a:pathLst>
                <a:path extrusionOk="0" h="27939" w="56514">
                  <a:moveTo>
                    <a:pt x="56387" y="27432"/>
                  </a:moveTo>
                  <a:lnTo>
                    <a:pt x="56387" y="0"/>
                  </a:lnTo>
                  <a:lnTo>
                    <a:pt x="0" y="0"/>
                  </a:lnTo>
                  <a:lnTo>
                    <a:pt x="0" y="27432"/>
                  </a:lnTo>
                  <a:lnTo>
                    <a:pt x="56387" y="27432"/>
                  </a:lnTo>
                  <a:close/>
                </a:path>
                <a:path extrusionOk="0" h="27939"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7" name="Google Shape;287;p34"/>
            <p:cNvSpPr/>
            <p:nvPr/>
          </p:nvSpPr>
          <p:spPr>
            <a:xfrm>
              <a:off x="2500400" y="219941"/>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88" name="Google Shape;288;p34"/>
            <p:cNvSpPr/>
            <p:nvPr/>
          </p:nvSpPr>
          <p:spPr>
            <a:xfrm>
              <a:off x="2570504" y="219941"/>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289" name="Google Shape;289;p34"/>
          <p:cNvSpPr txBox="1"/>
          <p:nvPr/>
        </p:nvSpPr>
        <p:spPr>
          <a:xfrm>
            <a:off x="4231578" y="403468"/>
            <a:ext cx="678900" cy="552900"/>
          </a:xfrm>
          <a:prstGeom prst="rect">
            <a:avLst/>
          </a:prstGeom>
          <a:noFill/>
          <a:ln>
            <a:noFill/>
          </a:ln>
        </p:spPr>
        <p:txBody>
          <a:bodyPr anchorCtr="0" anchor="t" bIns="0" lIns="0" spcFirstLastPara="1" rIns="0" wrap="square" tIns="31700">
            <a:spAutoFit/>
          </a:bodyPr>
          <a:lstStyle/>
          <a:p>
            <a:pPr indent="0" lvl="0" marL="393700" rtl="0" algn="l">
              <a:lnSpc>
                <a:spcPct val="100000"/>
              </a:lnSpc>
              <a:spcBef>
                <a:spcPts val="0"/>
              </a:spcBef>
              <a:spcAft>
                <a:spcPts val="0"/>
              </a:spcAft>
              <a:buNone/>
            </a:pPr>
            <a:r>
              <a:rPr b="1" lang="en" sz="900">
                <a:latin typeface="Courier New"/>
                <a:ea typeface="Courier New"/>
                <a:cs typeface="Courier New"/>
                <a:sym typeface="Courier New"/>
              </a:rPr>
              <a:t>XSC3</a:t>
            </a:r>
            <a:endParaRPr sz="9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latin typeface="Courier New"/>
              <a:ea typeface="Courier New"/>
              <a:cs typeface="Courier New"/>
              <a:sym typeface="Courier New"/>
            </a:endParaRPr>
          </a:p>
          <a:p>
            <a:pPr indent="0" lvl="0" marL="25400" rtl="0" algn="l">
              <a:lnSpc>
                <a:spcPct val="100000"/>
              </a:lnSpc>
              <a:spcBef>
                <a:spcPts val="700"/>
              </a:spcBef>
              <a:spcAft>
                <a:spcPts val="0"/>
              </a:spcAft>
              <a:buNone/>
            </a:pPr>
            <a:r>
              <a:rPr lang="en" sz="900">
                <a:latin typeface="Arial"/>
                <a:ea typeface="Arial"/>
                <a:cs typeface="Arial"/>
                <a:sym typeface="Arial"/>
              </a:rPr>
              <a:t>Tektronix</a:t>
            </a:r>
            <a:endParaRPr sz="900">
              <a:latin typeface="Arial"/>
              <a:ea typeface="Arial"/>
              <a:cs typeface="Arial"/>
              <a:sym typeface="Arial"/>
            </a:endParaRPr>
          </a:p>
        </p:txBody>
      </p:sp>
      <p:grpSp>
        <p:nvGrpSpPr>
          <p:cNvPr id="290" name="Google Shape;290;p34"/>
          <p:cNvGrpSpPr/>
          <p:nvPr/>
        </p:nvGrpSpPr>
        <p:grpSpPr>
          <a:xfrm>
            <a:off x="4596426" y="691405"/>
            <a:ext cx="658800" cy="687790"/>
            <a:chOff x="2372384" y="219941"/>
            <a:chExt cx="353187" cy="337947"/>
          </a:xfrm>
        </p:grpSpPr>
        <p:sp>
          <p:nvSpPr>
            <p:cNvPr id="291" name="Google Shape;291;p34"/>
            <p:cNvSpPr/>
            <p:nvPr/>
          </p:nvSpPr>
          <p:spPr>
            <a:xfrm>
              <a:off x="2641370" y="276329"/>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2" name="Google Shape;292;p34"/>
            <p:cNvSpPr/>
            <p:nvPr/>
          </p:nvSpPr>
          <p:spPr>
            <a:xfrm>
              <a:off x="2641370" y="332717"/>
              <a:ext cx="56514" cy="27939"/>
            </a:xfrm>
            <a:custGeom>
              <a:rect b="b" l="l" r="r" t="t"/>
              <a:pathLst>
                <a:path extrusionOk="0" h="27939" w="56514">
                  <a:moveTo>
                    <a:pt x="56387" y="27432"/>
                  </a:moveTo>
                  <a:lnTo>
                    <a:pt x="56387" y="0"/>
                  </a:lnTo>
                  <a:lnTo>
                    <a:pt x="0" y="0"/>
                  </a:lnTo>
                  <a:lnTo>
                    <a:pt x="0" y="27432"/>
                  </a:lnTo>
                  <a:lnTo>
                    <a:pt x="56387" y="27432"/>
                  </a:lnTo>
                  <a:close/>
                </a:path>
                <a:path extrusionOk="0" h="27939"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3" name="Google Shape;293;p34"/>
            <p:cNvSpPr/>
            <p:nvPr/>
          </p:nvSpPr>
          <p:spPr>
            <a:xfrm>
              <a:off x="2641370" y="219941"/>
              <a:ext cx="56514" cy="28575"/>
            </a:xfrm>
            <a:custGeom>
              <a:rect b="b" l="l" r="r" t="t"/>
              <a:pathLst>
                <a:path extrusionOk="0" h="28575" w="56514">
                  <a:moveTo>
                    <a:pt x="56387" y="28194"/>
                  </a:moveTo>
                  <a:lnTo>
                    <a:pt x="56387" y="0"/>
                  </a:lnTo>
                  <a:lnTo>
                    <a:pt x="0" y="0"/>
                  </a:lnTo>
                  <a:lnTo>
                    <a:pt x="0" y="28194"/>
                  </a:lnTo>
                  <a:lnTo>
                    <a:pt x="56387" y="28194"/>
                  </a:lnTo>
                  <a:close/>
                </a:path>
                <a:path extrusionOk="0" h="28575" w="56514">
                  <a:moveTo>
                    <a:pt x="56387" y="0"/>
                  </a:moveTo>
                  <a:lnTo>
                    <a:pt x="1066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4" name="Google Shape;294;p34"/>
            <p:cNvSpPr/>
            <p:nvPr/>
          </p:nvSpPr>
          <p:spPr>
            <a:xfrm>
              <a:off x="2499638" y="529313"/>
              <a:ext cx="211455" cy="28575"/>
            </a:xfrm>
            <a:custGeom>
              <a:rect b="b" l="l" r="r" t="t"/>
              <a:pathLst>
                <a:path extrusionOk="0" h="28575" w="211455">
                  <a:moveTo>
                    <a:pt x="0" y="0"/>
                  </a:moveTo>
                  <a:lnTo>
                    <a:pt x="0" y="28193"/>
                  </a:lnTo>
                </a:path>
                <a:path extrusionOk="0" h="28575" w="211455">
                  <a:moveTo>
                    <a:pt x="84581" y="0"/>
                  </a:moveTo>
                  <a:lnTo>
                    <a:pt x="84581" y="28193"/>
                  </a:lnTo>
                </a:path>
                <a:path extrusionOk="0" h="28575" w="211455">
                  <a:moveTo>
                    <a:pt x="211074" y="0"/>
                  </a:moveTo>
                  <a:lnTo>
                    <a:pt x="211074" y="2819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5" name="Google Shape;295;p34"/>
            <p:cNvSpPr/>
            <p:nvPr/>
          </p:nvSpPr>
          <p:spPr>
            <a:xfrm>
              <a:off x="2372384" y="487403"/>
              <a:ext cx="41910" cy="0"/>
            </a:xfrm>
            <a:custGeom>
              <a:rect b="b" l="l" r="r" t="t"/>
              <a:pathLst>
                <a:path extrusionOk="0" h="120000" w="41910">
                  <a:moveTo>
                    <a:pt x="0" y="0"/>
                  </a:moveTo>
                  <a:lnTo>
                    <a:pt x="4191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6" name="Google Shape;296;p34"/>
            <p:cNvSpPr/>
            <p:nvPr/>
          </p:nvSpPr>
          <p:spPr>
            <a:xfrm>
              <a:off x="2504210" y="402821"/>
              <a:ext cx="37464" cy="37465"/>
            </a:xfrm>
            <a:custGeom>
              <a:rect b="b" l="l" r="r" t="t"/>
              <a:pathLst>
                <a:path extrusionOk="0" h="37465" w="37464">
                  <a:moveTo>
                    <a:pt x="37337" y="18287"/>
                  </a:moveTo>
                  <a:lnTo>
                    <a:pt x="35861" y="11251"/>
                  </a:lnTo>
                  <a:lnTo>
                    <a:pt x="31813" y="5429"/>
                  </a:lnTo>
                  <a:lnTo>
                    <a:pt x="25765" y="1464"/>
                  </a:lnTo>
                  <a:lnTo>
                    <a:pt x="18287" y="0"/>
                  </a:lnTo>
                  <a:lnTo>
                    <a:pt x="11251" y="1464"/>
                  </a:lnTo>
                  <a:lnTo>
                    <a:pt x="5429" y="5429"/>
                  </a:lnTo>
                  <a:lnTo>
                    <a:pt x="1464" y="11251"/>
                  </a:lnTo>
                  <a:lnTo>
                    <a:pt x="0" y="18287"/>
                  </a:lnTo>
                  <a:lnTo>
                    <a:pt x="1464" y="25765"/>
                  </a:lnTo>
                  <a:lnTo>
                    <a:pt x="5429" y="31813"/>
                  </a:lnTo>
                  <a:lnTo>
                    <a:pt x="11251" y="35861"/>
                  </a:lnTo>
                  <a:lnTo>
                    <a:pt x="18287" y="37337"/>
                  </a:lnTo>
                  <a:lnTo>
                    <a:pt x="25765" y="35861"/>
                  </a:lnTo>
                  <a:lnTo>
                    <a:pt x="31813" y="31813"/>
                  </a:lnTo>
                  <a:lnTo>
                    <a:pt x="35861" y="25765"/>
                  </a:lnTo>
                  <a:lnTo>
                    <a:pt x="37337" y="18287"/>
                  </a:lnTo>
                  <a:lnTo>
                    <a:pt x="37337" y="83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7" name="Google Shape;297;p34"/>
            <p:cNvSpPr/>
            <p:nvPr/>
          </p:nvSpPr>
          <p:spPr>
            <a:xfrm>
              <a:off x="2485160" y="501119"/>
              <a:ext cx="28575" cy="28575"/>
            </a:xfrm>
            <a:custGeom>
              <a:rect b="b" l="l" r="r" t="t"/>
              <a:pathLst>
                <a:path extrusionOk="0" h="28575" w="28575">
                  <a:moveTo>
                    <a:pt x="28193" y="14477"/>
                  </a:moveTo>
                  <a:lnTo>
                    <a:pt x="28193" y="6857"/>
                  </a:lnTo>
                  <a:lnTo>
                    <a:pt x="22097" y="0"/>
                  </a:lnTo>
                  <a:lnTo>
                    <a:pt x="14477" y="0"/>
                  </a:lnTo>
                  <a:lnTo>
                    <a:pt x="6095" y="0"/>
                  </a:lnTo>
                  <a:lnTo>
                    <a:pt x="0" y="6857"/>
                  </a:lnTo>
                  <a:lnTo>
                    <a:pt x="0" y="14477"/>
                  </a:lnTo>
                  <a:lnTo>
                    <a:pt x="0" y="22097"/>
                  </a:lnTo>
                  <a:lnTo>
                    <a:pt x="6095" y="28193"/>
                  </a:lnTo>
                  <a:lnTo>
                    <a:pt x="14477" y="28193"/>
                  </a:lnTo>
                  <a:lnTo>
                    <a:pt x="22097" y="28193"/>
                  </a:lnTo>
                  <a:lnTo>
                    <a:pt x="28193" y="22097"/>
                  </a:lnTo>
                  <a:lnTo>
                    <a:pt x="28193" y="14477"/>
                  </a:lnTo>
                  <a:lnTo>
                    <a:pt x="28193" y="685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8" name="Google Shape;298;p34"/>
            <p:cNvSpPr/>
            <p:nvPr/>
          </p:nvSpPr>
          <p:spPr>
            <a:xfrm>
              <a:off x="2527832" y="501119"/>
              <a:ext cx="28575" cy="28575"/>
            </a:xfrm>
            <a:custGeom>
              <a:rect b="b" l="l" r="r" t="t"/>
              <a:pathLst>
                <a:path extrusionOk="0" h="28575" w="28575">
                  <a:moveTo>
                    <a:pt x="28193" y="14477"/>
                  </a:moveTo>
                  <a:lnTo>
                    <a:pt x="28193" y="6857"/>
                  </a:lnTo>
                  <a:lnTo>
                    <a:pt x="21335" y="0"/>
                  </a:lnTo>
                  <a:lnTo>
                    <a:pt x="13715" y="0"/>
                  </a:lnTo>
                  <a:lnTo>
                    <a:pt x="6095" y="0"/>
                  </a:lnTo>
                  <a:lnTo>
                    <a:pt x="0" y="6857"/>
                  </a:lnTo>
                  <a:lnTo>
                    <a:pt x="0" y="14477"/>
                  </a:lnTo>
                  <a:lnTo>
                    <a:pt x="0" y="22097"/>
                  </a:lnTo>
                  <a:lnTo>
                    <a:pt x="6095" y="28193"/>
                  </a:lnTo>
                  <a:lnTo>
                    <a:pt x="13715" y="28193"/>
                  </a:lnTo>
                  <a:lnTo>
                    <a:pt x="21335" y="28193"/>
                  </a:lnTo>
                  <a:lnTo>
                    <a:pt x="28193" y="22097"/>
                  </a:lnTo>
                  <a:lnTo>
                    <a:pt x="28193" y="14477"/>
                  </a:lnTo>
                  <a:lnTo>
                    <a:pt x="28193" y="685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299" name="Google Shape;299;p34"/>
            <p:cNvSpPr/>
            <p:nvPr/>
          </p:nvSpPr>
          <p:spPr>
            <a:xfrm>
              <a:off x="2569742" y="501119"/>
              <a:ext cx="28575" cy="28575"/>
            </a:xfrm>
            <a:custGeom>
              <a:rect b="b" l="l" r="r" t="t"/>
              <a:pathLst>
                <a:path extrusionOk="0" h="28575" w="28575">
                  <a:moveTo>
                    <a:pt x="28193" y="14477"/>
                  </a:moveTo>
                  <a:lnTo>
                    <a:pt x="28193" y="6857"/>
                  </a:lnTo>
                  <a:lnTo>
                    <a:pt x="22097" y="0"/>
                  </a:lnTo>
                  <a:lnTo>
                    <a:pt x="14477" y="0"/>
                  </a:lnTo>
                  <a:lnTo>
                    <a:pt x="6095" y="0"/>
                  </a:lnTo>
                  <a:lnTo>
                    <a:pt x="0" y="6857"/>
                  </a:lnTo>
                  <a:lnTo>
                    <a:pt x="0" y="14477"/>
                  </a:lnTo>
                  <a:lnTo>
                    <a:pt x="0" y="22097"/>
                  </a:lnTo>
                  <a:lnTo>
                    <a:pt x="6095" y="28193"/>
                  </a:lnTo>
                  <a:lnTo>
                    <a:pt x="14477" y="28193"/>
                  </a:lnTo>
                  <a:lnTo>
                    <a:pt x="22097" y="28193"/>
                  </a:lnTo>
                  <a:lnTo>
                    <a:pt x="28193" y="22097"/>
                  </a:lnTo>
                  <a:lnTo>
                    <a:pt x="28193" y="14477"/>
                  </a:lnTo>
                  <a:lnTo>
                    <a:pt x="28193" y="685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0" name="Google Shape;300;p34"/>
            <p:cNvSpPr/>
            <p:nvPr/>
          </p:nvSpPr>
          <p:spPr>
            <a:xfrm>
              <a:off x="2612414" y="501119"/>
              <a:ext cx="28575" cy="28575"/>
            </a:xfrm>
            <a:custGeom>
              <a:rect b="b" l="l" r="r" t="t"/>
              <a:pathLst>
                <a:path extrusionOk="0" h="28575" w="28575">
                  <a:moveTo>
                    <a:pt x="28193" y="14477"/>
                  </a:moveTo>
                  <a:lnTo>
                    <a:pt x="28193" y="6857"/>
                  </a:lnTo>
                  <a:lnTo>
                    <a:pt x="21335" y="0"/>
                  </a:lnTo>
                  <a:lnTo>
                    <a:pt x="13715" y="0"/>
                  </a:lnTo>
                  <a:lnTo>
                    <a:pt x="6095" y="0"/>
                  </a:lnTo>
                  <a:lnTo>
                    <a:pt x="0" y="6857"/>
                  </a:lnTo>
                  <a:lnTo>
                    <a:pt x="0" y="14477"/>
                  </a:lnTo>
                  <a:lnTo>
                    <a:pt x="0" y="22097"/>
                  </a:lnTo>
                  <a:lnTo>
                    <a:pt x="6095" y="28193"/>
                  </a:lnTo>
                  <a:lnTo>
                    <a:pt x="13715" y="28193"/>
                  </a:lnTo>
                  <a:lnTo>
                    <a:pt x="21335" y="28193"/>
                  </a:lnTo>
                  <a:lnTo>
                    <a:pt x="28193" y="22097"/>
                  </a:lnTo>
                  <a:lnTo>
                    <a:pt x="28193" y="14477"/>
                  </a:lnTo>
                  <a:lnTo>
                    <a:pt x="28193" y="685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1" name="Google Shape;301;p34"/>
            <p:cNvSpPr/>
            <p:nvPr/>
          </p:nvSpPr>
          <p:spPr>
            <a:xfrm>
              <a:off x="2696996" y="501119"/>
              <a:ext cx="28575" cy="28575"/>
            </a:xfrm>
            <a:custGeom>
              <a:rect b="b" l="l" r="r" t="t"/>
              <a:pathLst>
                <a:path extrusionOk="0" h="28575" w="28575">
                  <a:moveTo>
                    <a:pt x="28193" y="14477"/>
                  </a:moveTo>
                  <a:lnTo>
                    <a:pt x="28193" y="6857"/>
                  </a:lnTo>
                  <a:lnTo>
                    <a:pt x="22097" y="0"/>
                  </a:lnTo>
                  <a:lnTo>
                    <a:pt x="13715" y="0"/>
                  </a:lnTo>
                  <a:lnTo>
                    <a:pt x="6095" y="0"/>
                  </a:lnTo>
                  <a:lnTo>
                    <a:pt x="0" y="6857"/>
                  </a:lnTo>
                  <a:lnTo>
                    <a:pt x="0" y="14477"/>
                  </a:lnTo>
                  <a:lnTo>
                    <a:pt x="0" y="22097"/>
                  </a:lnTo>
                  <a:lnTo>
                    <a:pt x="6095" y="28193"/>
                  </a:lnTo>
                  <a:lnTo>
                    <a:pt x="13715" y="28193"/>
                  </a:lnTo>
                  <a:lnTo>
                    <a:pt x="22097" y="28193"/>
                  </a:lnTo>
                  <a:lnTo>
                    <a:pt x="28193" y="22097"/>
                  </a:lnTo>
                  <a:lnTo>
                    <a:pt x="28193" y="14477"/>
                  </a:lnTo>
                  <a:lnTo>
                    <a:pt x="28193" y="685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2" name="Google Shape;302;p34"/>
            <p:cNvSpPr/>
            <p:nvPr/>
          </p:nvSpPr>
          <p:spPr>
            <a:xfrm>
              <a:off x="2574314" y="402821"/>
              <a:ext cx="38100" cy="37465"/>
            </a:xfrm>
            <a:custGeom>
              <a:rect b="b" l="l" r="r" t="t"/>
              <a:pathLst>
                <a:path extrusionOk="0" h="37465" w="38100">
                  <a:moveTo>
                    <a:pt x="38100" y="18287"/>
                  </a:moveTo>
                  <a:lnTo>
                    <a:pt x="36623" y="11251"/>
                  </a:lnTo>
                  <a:lnTo>
                    <a:pt x="32575" y="5429"/>
                  </a:lnTo>
                  <a:lnTo>
                    <a:pt x="26527" y="1464"/>
                  </a:lnTo>
                  <a:lnTo>
                    <a:pt x="19050" y="0"/>
                  </a:lnTo>
                  <a:lnTo>
                    <a:pt x="11572" y="1464"/>
                  </a:lnTo>
                  <a:lnTo>
                    <a:pt x="5524" y="5429"/>
                  </a:lnTo>
                  <a:lnTo>
                    <a:pt x="1476" y="11251"/>
                  </a:lnTo>
                  <a:lnTo>
                    <a:pt x="0" y="18287"/>
                  </a:lnTo>
                  <a:lnTo>
                    <a:pt x="1476" y="25765"/>
                  </a:lnTo>
                  <a:lnTo>
                    <a:pt x="5524" y="31813"/>
                  </a:lnTo>
                  <a:lnTo>
                    <a:pt x="11572" y="35861"/>
                  </a:lnTo>
                  <a:lnTo>
                    <a:pt x="19050" y="37337"/>
                  </a:lnTo>
                  <a:lnTo>
                    <a:pt x="26527" y="35861"/>
                  </a:lnTo>
                  <a:lnTo>
                    <a:pt x="32575" y="31813"/>
                  </a:lnTo>
                  <a:lnTo>
                    <a:pt x="36623" y="25765"/>
                  </a:lnTo>
                  <a:lnTo>
                    <a:pt x="38100" y="18287"/>
                  </a:lnTo>
                  <a:lnTo>
                    <a:pt x="38100" y="83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3" name="Google Shape;303;p34"/>
            <p:cNvSpPr/>
            <p:nvPr/>
          </p:nvSpPr>
          <p:spPr>
            <a:xfrm>
              <a:off x="2649752" y="402821"/>
              <a:ext cx="37464" cy="37465"/>
            </a:xfrm>
            <a:custGeom>
              <a:rect b="b" l="l" r="r" t="t"/>
              <a:pathLst>
                <a:path extrusionOk="0" h="37465" w="37464">
                  <a:moveTo>
                    <a:pt x="37337" y="18287"/>
                  </a:moveTo>
                  <a:lnTo>
                    <a:pt x="35873" y="11251"/>
                  </a:lnTo>
                  <a:lnTo>
                    <a:pt x="31908" y="5429"/>
                  </a:lnTo>
                  <a:lnTo>
                    <a:pt x="26086" y="1464"/>
                  </a:lnTo>
                  <a:lnTo>
                    <a:pt x="19049" y="0"/>
                  </a:lnTo>
                  <a:lnTo>
                    <a:pt x="11572" y="1464"/>
                  </a:lnTo>
                  <a:lnTo>
                    <a:pt x="5524" y="5429"/>
                  </a:lnTo>
                  <a:lnTo>
                    <a:pt x="1476" y="11251"/>
                  </a:lnTo>
                  <a:lnTo>
                    <a:pt x="0" y="18287"/>
                  </a:lnTo>
                  <a:lnTo>
                    <a:pt x="1476" y="25765"/>
                  </a:lnTo>
                  <a:lnTo>
                    <a:pt x="5524" y="31813"/>
                  </a:lnTo>
                  <a:lnTo>
                    <a:pt x="11572" y="35861"/>
                  </a:lnTo>
                  <a:lnTo>
                    <a:pt x="19049" y="37337"/>
                  </a:lnTo>
                  <a:lnTo>
                    <a:pt x="26086" y="35861"/>
                  </a:lnTo>
                  <a:lnTo>
                    <a:pt x="31908" y="31813"/>
                  </a:lnTo>
                  <a:lnTo>
                    <a:pt x="35873" y="25765"/>
                  </a:lnTo>
                  <a:lnTo>
                    <a:pt x="37337" y="18287"/>
                  </a:lnTo>
                  <a:lnTo>
                    <a:pt x="37337" y="83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4" name="Google Shape;304;p34"/>
            <p:cNvSpPr/>
            <p:nvPr/>
          </p:nvSpPr>
          <p:spPr>
            <a:xfrm>
              <a:off x="2410484" y="473687"/>
              <a:ext cx="14605" cy="28575"/>
            </a:xfrm>
            <a:custGeom>
              <a:rect b="b" l="l" r="r" t="t"/>
              <a:pathLst>
                <a:path extrusionOk="0" h="28575" w="14605">
                  <a:moveTo>
                    <a:pt x="14477" y="28194"/>
                  </a:moveTo>
                  <a:lnTo>
                    <a:pt x="14477" y="0"/>
                  </a:lnTo>
                  <a:lnTo>
                    <a:pt x="0" y="0"/>
                  </a:lnTo>
                  <a:lnTo>
                    <a:pt x="0" y="28194"/>
                  </a:lnTo>
                  <a:lnTo>
                    <a:pt x="14477" y="28194"/>
                  </a:lnTo>
                  <a:close/>
                </a:path>
                <a:path extrusionOk="0" h="28575" w="14605">
                  <a:moveTo>
                    <a:pt x="14477"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5" name="Google Shape;305;p34"/>
            <p:cNvSpPr/>
            <p:nvPr/>
          </p:nvSpPr>
          <p:spPr>
            <a:xfrm>
              <a:off x="2410484" y="516359"/>
              <a:ext cx="14605" cy="28575"/>
            </a:xfrm>
            <a:custGeom>
              <a:rect b="b" l="l" r="r" t="t"/>
              <a:pathLst>
                <a:path extrusionOk="0" h="28575" w="14605">
                  <a:moveTo>
                    <a:pt x="14477" y="28194"/>
                  </a:moveTo>
                  <a:lnTo>
                    <a:pt x="14477" y="0"/>
                  </a:lnTo>
                  <a:lnTo>
                    <a:pt x="0" y="0"/>
                  </a:lnTo>
                  <a:lnTo>
                    <a:pt x="0" y="28194"/>
                  </a:lnTo>
                  <a:lnTo>
                    <a:pt x="14477" y="28194"/>
                  </a:lnTo>
                  <a:close/>
                </a:path>
                <a:path extrusionOk="0" h="28575" w="14605">
                  <a:moveTo>
                    <a:pt x="14477"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06" name="Google Shape;306;p34"/>
          <p:cNvSpPr txBox="1"/>
          <p:nvPr/>
        </p:nvSpPr>
        <p:spPr>
          <a:xfrm>
            <a:off x="4677877" y="1139475"/>
            <a:ext cx="594900" cy="100200"/>
          </a:xfrm>
          <a:prstGeom prst="rect">
            <a:avLst/>
          </a:prstGeom>
          <a:noFill/>
          <a:ln>
            <a:noFill/>
          </a:ln>
        </p:spPr>
        <p:txBody>
          <a:bodyPr anchorCtr="0" anchor="t" bIns="0" lIns="0" spcFirstLastPara="1" rIns="0" wrap="square" tIns="23150">
            <a:spAutoFit/>
          </a:bodyPr>
          <a:lstStyle/>
          <a:p>
            <a:pPr indent="0" lvl="0" marL="25400" marR="12700" rtl="0" algn="l">
              <a:lnSpc>
                <a:spcPct val="124000"/>
              </a:lnSpc>
              <a:spcBef>
                <a:spcPts val="0"/>
              </a:spcBef>
              <a:spcAft>
                <a:spcPts val="0"/>
              </a:spcAft>
              <a:buNone/>
            </a:pPr>
            <a:r>
              <a:rPr lang="en" sz="500">
                <a:latin typeface="Arial"/>
                <a:ea typeface="Arial"/>
                <a:cs typeface="Arial"/>
                <a:sym typeface="Arial"/>
              </a:rPr>
              <a:t>P 1 2 3 4 T G</a:t>
            </a:r>
            <a:endParaRPr sz="500">
              <a:latin typeface="Arial"/>
              <a:ea typeface="Arial"/>
              <a:cs typeface="Arial"/>
              <a:sym typeface="Arial"/>
            </a:endParaRPr>
          </a:p>
        </p:txBody>
      </p:sp>
      <p:grpSp>
        <p:nvGrpSpPr>
          <p:cNvPr id="307" name="Google Shape;307;p34"/>
          <p:cNvGrpSpPr/>
          <p:nvPr/>
        </p:nvGrpSpPr>
        <p:grpSpPr>
          <a:xfrm>
            <a:off x="4596426" y="1378420"/>
            <a:ext cx="631083" cy="403214"/>
            <a:chOff x="2372384" y="557507"/>
            <a:chExt cx="338328" cy="198120"/>
          </a:xfrm>
        </p:grpSpPr>
        <p:sp>
          <p:nvSpPr>
            <p:cNvPr id="308" name="Google Shape;308;p34"/>
            <p:cNvSpPr/>
            <p:nvPr/>
          </p:nvSpPr>
          <p:spPr>
            <a:xfrm>
              <a:off x="2499638"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09" name="Google Shape;309;p34"/>
            <p:cNvSpPr/>
            <p:nvPr/>
          </p:nvSpPr>
          <p:spPr>
            <a:xfrm>
              <a:off x="2541548"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0" name="Google Shape;310;p34"/>
            <p:cNvSpPr/>
            <p:nvPr/>
          </p:nvSpPr>
          <p:spPr>
            <a:xfrm>
              <a:off x="2584220"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1" name="Google Shape;311;p34"/>
            <p:cNvSpPr/>
            <p:nvPr/>
          </p:nvSpPr>
          <p:spPr>
            <a:xfrm>
              <a:off x="2626130"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2" name="Google Shape;312;p34"/>
            <p:cNvSpPr/>
            <p:nvPr/>
          </p:nvSpPr>
          <p:spPr>
            <a:xfrm>
              <a:off x="2710712"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3" name="Google Shape;313;p34"/>
            <p:cNvSpPr/>
            <p:nvPr/>
          </p:nvSpPr>
          <p:spPr>
            <a:xfrm>
              <a:off x="2372384"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4" name="Google Shape;314;p34"/>
            <p:cNvSpPr/>
            <p:nvPr/>
          </p:nvSpPr>
          <p:spPr>
            <a:xfrm>
              <a:off x="2414294" y="557507"/>
              <a:ext cx="0" cy="43179"/>
            </a:xfrm>
            <a:custGeom>
              <a:rect b="b" l="l" r="r" t="t"/>
              <a:pathLst>
                <a:path extrusionOk="0" h="43179" w="120000">
                  <a:moveTo>
                    <a:pt x="0" y="0"/>
                  </a:moveTo>
                  <a:lnTo>
                    <a:pt x="0" y="426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5" name="Google Shape;315;p34"/>
            <p:cNvSpPr/>
            <p:nvPr/>
          </p:nvSpPr>
          <p:spPr>
            <a:xfrm>
              <a:off x="2372384" y="726671"/>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6" name="Google Shape;316;p34"/>
            <p:cNvSpPr/>
            <p:nvPr/>
          </p:nvSpPr>
          <p:spPr>
            <a:xfrm>
              <a:off x="2386100" y="741149"/>
              <a:ext cx="57150" cy="0"/>
            </a:xfrm>
            <a:custGeom>
              <a:rect b="b" l="l" r="r" t="t"/>
              <a:pathLst>
                <a:path extrusionOk="0" h="120000" w="57150">
                  <a:moveTo>
                    <a:pt x="0" y="0"/>
                  </a:moveTo>
                  <a:lnTo>
                    <a:pt x="5715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7" name="Google Shape;317;p34"/>
            <p:cNvSpPr/>
            <p:nvPr/>
          </p:nvSpPr>
          <p:spPr>
            <a:xfrm>
              <a:off x="2400578" y="755627"/>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18" name="Google Shape;318;p34"/>
            <p:cNvSpPr/>
            <p:nvPr/>
          </p:nvSpPr>
          <p:spPr>
            <a:xfrm>
              <a:off x="2414294" y="600179"/>
              <a:ext cx="0" cy="127000"/>
            </a:xfrm>
            <a:custGeom>
              <a:rect b="b" l="l" r="r" t="t"/>
              <a:pathLst>
                <a:path extrusionOk="0" h="127000" w="120000">
                  <a:moveTo>
                    <a:pt x="0" y="126492"/>
                  </a:moveTo>
                  <a:lnTo>
                    <a:pt x="0" y="84582"/>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19" name="Google Shape;319;p34"/>
          <p:cNvSpPr txBox="1"/>
          <p:nvPr/>
        </p:nvSpPr>
        <p:spPr>
          <a:xfrm>
            <a:off x="4677881" y="1394431"/>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sp>
        <p:nvSpPr>
          <p:cNvPr id="320" name="Google Shape;320;p34"/>
          <p:cNvSpPr txBox="1"/>
          <p:nvPr/>
        </p:nvSpPr>
        <p:spPr>
          <a:xfrm>
            <a:off x="5959936" y="1364966"/>
            <a:ext cx="1941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U1</a:t>
            </a:r>
            <a:endParaRPr sz="900">
              <a:latin typeface="Arial"/>
              <a:ea typeface="Arial"/>
              <a:cs typeface="Arial"/>
              <a:sym typeface="Arial"/>
            </a:endParaRPr>
          </a:p>
        </p:txBody>
      </p:sp>
      <p:sp>
        <p:nvSpPr>
          <p:cNvPr id="321" name="Google Shape;321;p34"/>
          <p:cNvSpPr txBox="1"/>
          <p:nvPr/>
        </p:nvSpPr>
        <p:spPr>
          <a:xfrm>
            <a:off x="5766633" y="1879833"/>
            <a:ext cx="495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DC 10M</a:t>
            </a:r>
            <a:endParaRPr sz="900">
              <a:latin typeface="Arial"/>
              <a:ea typeface="Arial"/>
              <a:cs typeface="Arial"/>
              <a:sym typeface="Arial"/>
            </a:endParaRPr>
          </a:p>
        </p:txBody>
      </p:sp>
      <p:grpSp>
        <p:nvGrpSpPr>
          <p:cNvPr id="322" name="Google Shape;322;p34"/>
          <p:cNvGrpSpPr/>
          <p:nvPr/>
        </p:nvGrpSpPr>
        <p:grpSpPr>
          <a:xfrm>
            <a:off x="5703664" y="1552112"/>
            <a:ext cx="709493" cy="478687"/>
            <a:chOff x="2965982" y="642851"/>
            <a:chExt cx="380364" cy="235204"/>
          </a:xfrm>
        </p:grpSpPr>
        <p:sp>
          <p:nvSpPr>
            <p:cNvPr id="323" name="Google Shape;323;p34"/>
            <p:cNvSpPr/>
            <p:nvPr/>
          </p:nvSpPr>
          <p:spPr>
            <a:xfrm>
              <a:off x="3257828" y="831065"/>
              <a:ext cx="22860" cy="46990"/>
            </a:xfrm>
            <a:custGeom>
              <a:rect b="b" l="l" r="r" t="t"/>
              <a:pathLst>
                <a:path extrusionOk="0" h="46990" w="22860">
                  <a:moveTo>
                    <a:pt x="22860" y="46481"/>
                  </a:moveTo>
                  <a:lnTo>
                    <a:pt x="22860" y="35813"/>
                  </a:lnTo>
                  <a:lnTo>
                    <a:pt x="21336" y="35813"/>
                  </a:lnTo>
                  <a:lnTo>
                    <a:pt x="21336" y="38861"/>
                  </a:lnTo>
                  <a:lnTo>
                    <a:pt x="20574" y="39623"/>
                  </a:lnTo>
                  <a:lnTo>
                    <a:pt x="15240" y="39623"/>
                  </a:lnTo>
                  <a:lnTo>
                    <a:pt x="15240" y="38861"/>
                  </a:lnTo>
                  <a:lnTo>
                    <a:pt x="17526" y="37337"/>
                  </a:lnTo>
                  <a:lnTo>
                    <a:pt x="19050" y="35813"/>
                  </a:lnTo>
                  <a:lnTo>
                    <a:pt x="20574" y="32003"/>
                  </a:lnTo>
                  <a:lnTo>
                    <a:pt x="21336" y="28955"/>
                  </a:lnTo>
                  <a:lnTo>
                    <a:pt x="22098" y="24383"/>
                  </a:lnTo>
                  <a:lnTo>
                    <a:pt x="22098" y="16001"/>
                  </a:lnTo>
                  <a:lnTo>
                    <a:pt x="19812" y="6857"/>
                  </a:lnTo>
                  <a:lnTo>
                    <a:pt x="16764" y="2285"/>
                  </a:lnTo>
                  <a:lnTo>
                    <a:pt x="15240" y="761"/>
                  </a:lnTo>
                  <a:lnTo>
                    <a:pt x="12954" y="0"/>
                  </a:lnTo>
                  <a:lnTo>
                    <a:pt x="7620" y="0"/>
                  </a:lnTo>
                  <a:lnTo>
                    <a:pt x="5334" y="2285"/>
                  </a:lnTo>
                  <a:lnTo>
                    <a:pt x="3048" y="6095"/>
                  </a:lnTo>
                  <a:lnTo>
                    <a:pt x="1524" y="9905"/>
                  </a:lnTo>
                  <a:lnTo>
                    <a:pt x="0" y="14477"/>
                  </a:lnTo>
                  <a:lnTo>
                    <a:pt x="0" y="24383"/>
                  </a:lnTo>
                  <a:lnTo>
                    <a:pt x="762" y="28193"/>
                  </a:lnTo>
                  <a:lnTo>
                    <a:pt x="2286" y="32003"/>
                  </a:lnTo>
                  <a:lnTo>
                    <a:pt x="3048" y="35051"/>
                  </a:lnTo>
                  <a:lnTo>
                    <a:pt x="4572" y="37337"/>
                  </a:lnTo>
                  <a:lnTo>
                    <a:pt x="6858" y="38861"/>
                  </a:lnTo>
                  <a:lnTo>
                    <a:pt x="6858" y="39623"/>
                  </a:lnTo>
                  <a:lnTo>
                    <a:pt x="1524" y="39623"/>
                  </a:lnTo>
                  <a:lnTo>
                    <a:pt x="1524" y="38861"/>
                  </a:lnTo>
                  <a:lnTo>
                    <a:pt x="762" y="38099"/>
                  </a:lnTo>
                  <a:lnTo>
                    <a:pt x="762" y="35813"/>
                  </a:lnTo>
                  <a:lnTo>
                    <a:pt x="0" y="35813"/>
                  </a:lnTo>
                  <a:lnTo>
                    <a:pt x="0" y="46481"/>
                  </a:lnTo>
                  <a:lnTo>
                    <a:pt x="9144" y="46481"/>
                  </a:lnTo>
                  <a:lnTo>
                    <a:pt x="8382" y="35813"/>
                  </a:lnTo>
                  <a:lnTo>
                    <a:pt x="6858" y="35051"/>
                  </a:lnTo>
                  <a:lnTo>
                    <a:pt x="6096" y="33527"/>
                  </a:lnTo>
                  <a:lnTo>
                    <a:pt x="5334" y="30479"/>
                  </a:lnTo>
                  <a:lnTo>
                    <a:pt x="4572" y="28193"/>
                  </a:lnTo>
                  <a:lnTo>
                    <a:pt x="4572" y="15239"/>
                  </a:lnTo>
                  <a:lnTo>
                    <a:pt x="5334" y="11429"/>
                  </a:lnTo>
                  <a:lnTo>
                    <a:pt x="6096" y="8381"/>
                  </a:lnTo>
                  <a:lnTo>
                    <a:pt x="7620" y="5333"/>
                  </a:lnTo>
                  <a:lnTo>
                    <a:pt x="9144" y="3809"/>
                  </a:lnTo>
                  <a:lnTo>
                    <a:pt x="12954" y="3809"/>
                  </a:lnTo>
                  <a:lnTo>
                    <a:pt x="14478" y="5333"/>
                  </a:lnTo>
                  <a:lnTo>
                    <a:pt x="17526" y="11429"/>
                  </a:lnTo>
                  <a:lnTo>
                    <a:pt x="18288" y="15239"/>
                  </a:lnTo>
                  <a:lnTo>
                    <a:pt x="18288" y="25145"/>
                  </a:lnTo>
                  <a:lnTo>
                    <a:pt x="17526" y="28193"/>
                  </a:lnTo>
                  <a:lnTo>
                    <a:pt x="15240" y="35051"/>
                  </a:lnTo>
                  <a:lnTo>
                    <a:pt x="13716" y="35813"/>
                  </a:lnTo>
                  <a:lnTo>
                    <a:pt x="13716" y="46481"/>
                  </a:lnTo>
                  <a:lnTo>
                    <a:pt x="22860" y="46481"/>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24" name="Google Shape;324;p34"/>
            <p:cNvSpPr/>
            <p:nvPr/>
          </p:nvSpPr>
          <p:spPr>
            <a:xfrm>
              <a:off x="2965982" y="642851"/>
              <a:ext cx="380364" cy="170180"/>
            </a:xfrm>
            <a:custGeom>
              <a:rect b="b" l="l" r="r" t="t"/>
              <a:pathLst>
                <a:path extrusionOk="0" h="170180" w="380364">
                  <a:moveTo>
                    <a:pt x="380238" y="169926"/>
                  </a:moveTo>
                  <a:lnTo>
                    <a:pt x="380238" y="0"/>
                  </a:lnTo>
                  <a:lnTo>
                    <a:pt x="0" y="0"/>
                  </a:lnTo>
                  <a:lnTo>
                    <a:pt x="0" y="169926"/>
                  </a:lnTo>
                  <a:lnTo>
                    <a:pt x="380238" y="169926"/>
                  </a:lnTo>
                  <a:close/>
                </a:path>
                <a:path extrusionOk="0" h="170180" w="380364">
                  <a:moveTo>
                    <a:pt x="380238" y="0"/>
                  </a:moveTo>
                  <a:lnTo>
                    <a:pt x="33451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25" name="Google Shape;325;p34"/>
          <p:cNvSpPr txBox="1"/>
          <p:nvPr/>
        </p:nvSpPr>
        <p:spPr>
          <a:xfrm>
            <a:off x="5834384" y="1638941"/>
            <a:ext cx="474000" cy="1440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0700">
            <a:spAutoFit/>
          </a:bodyPr>
          <a:lstStyle/>
          <a:p>
            <a:pPr indent="0" lvl="0" marL="38100" rtl="0" algn="l">
              <a:lnSpc>
                <a:spcPct val="100000"/>
              </a:lnSpc>
              <a:spcBef>
                <a:spcPts val="0"/>
              </a:spcBef>
              <a:spcAft>
                <a:spcPts val="0"/>
              </a:spcAft>
              <a:buNone/>
            </a:pPr>
            <a:r>
              <a:rPr b="1" lang="en" sz="800">
                <a:latin typeface="Arial"/>
                <a:ea typeface="Arial"/>
                <a:cs typeface="Arial"/>
                <a:sym typeface="Arial"/>
              </a:rPr>
              <a:t>0.000</a:t>
            </a:r>
            <a:endParaRPr sz="800">
              <a:latin typeface="Arial"/>
              <a:ea typeface="Arial"/>
              <a:cs typeface="Arial"/>
              <a:sym typeface="Arial"/>
            </a:endParaRPr>
          </a:p>
        </p:txBody>
      </p:sp>
      <p:sp>
        <p:nvSpPr>
          <p:cNvPr id="326" name="Google Shape;326;p34"/>
          <p:cNvSpPr txBox="1"/>
          <p:nvPr/>
        </p:nvSpPr>
        <p:spPr>
          <a:xfrm>
            <a:off x="6324749" y="1623950"/>
            <a:ext cx="48600" cy="125700"/>
          </a:xfrm>
          <a:prstGeom prst="rect">
            <a:avLst/>
          </a:prstGeom>
          <a:noFill/>
          <a:ln>
            <a:noFill/>
          </a:ln>
        </p:spPr>
        <p:txBody>
          <a:bodyPr anchorCtr="0" anchor="t" bIns="0" lIns="0" spcFirstLastPara="1" rIns="0" wrap="square" tIns="32925">
            <a:spAutoFit/>
          </a:bodyPr>
          <a:lstStyle/>
          <a:p>
            <a:pPr indent="0" lvl="0" marL="0" rtl="0" algn="l">
              <a:lnSpc>
                <a:spcPct val="100000"/>
              </a:lnSpc>
              <a:spcBef>
                <a:spcPts val="0"/>
              </a:spcBef>
              <a:spcAft>
                <a:spcPts val="0"/>
              </a:spcAft>
              <a:buNone/>
            </a:pPr>
            <a:r>
              <a:rPr lang="en" sz="600">
                <a:latin typeface="Courier New"/>
                <a:ea typeface="Courier New"/>
                <a:cs typeface="Courier New"/>
                <a:sym typeface="Courier New"/>
              </a:rPr>
              <a:t>A</a:t>
            </a:r>
            <a:endParaRPr sz="600">
              <a:latin typeface="Courier New"/>
              <a:ea typeface="Courier New"/>
              <a:cs typeface="Courier New"/>
              <a:sym typeface="Courier New"/>
            </a:endParaRPr>
          </a:p>
        </p:txBody>
      </p:sp>
      <p:sp>
        <p:nvSpPr>
          <p:cNvPr id="327" name="Google Shape;327;p34"/>
          <p:cNvSpPr txBox="1"/>
          <p:nvPr/>
        </p:nvSpPr>
        <p:spPr>
          <a:xfrm>
            <a:off x="5722567" y="1527802"/>
            <a:ext cx="95700" cy="125700"/>
          </a:xfrm>
          <a:prstGeom prst="rect">
            <a:avLst/>
          </a:prstGeom>
          <a:noFill/>
          <a:ln>
            <a:noFill/>
          </a:ln>
        </p:spPr>
        <p:txBody>
          <a:bodyPr anchorCtr="0" anchor="t" bIns="0" lIns="0" spcFirstLastPara="1" rIns="0" wrap="square" tIns="32925">
            <a:spAutoFit/>
          </a:bodyPr>
          <a:lstStyle/>
          <a:p>
            <a:pPr indent="0" lvl="0" marL="25400" rtl="0" algn="l">
              <a:lnSpc>
                <a:spcPct val="100000"/>
              </a:lnSpc>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p:txBody>
      </p:sp>
      <p:sp>
        <p:nvSpPr>
          <p:cNvPr id="328" name="Google Shape;328;p34"/>
          <p:cNvSpPr txBox="1"/>
          <p:nvPr/>
        </p:nvSpPr>
        <p:spPr>
          <a:xfrm>
            <a:off x="6334696" y="1518502"/>
            <a:ext cx="48600" cy="125700"/>
          </a:xfrm>
          <a:prstGeom prst="rect">
            <a:avLst/>
          </a:prstGeom>
          <a:noFill/>
          <a:ln>
            <a:noFill/>
          </a:ln>
        </p:spPr>
        <p:txBody>
          <a:bodyPr anchorCtr="0" anchor="t" bIns="0" lIns="0" spcFirstLastPara="1" rIns="0" wrap="square" tIns="32925">
            <a:spAutoFit/>
          </a:bodyPr>
          <a:lstStyle/>
          <a:p>
            <a:pPr indent="0" lvl="0" marL="0" rtl="0" algn="l">
              <a:lnSpc>
                <a:spcPct val="100000"/>
              </a:lnSpc>
              <a:spcBef>
                <a:spcPts val="0"/>
              </a:spcBef>
              <a:spcAft>
                <a:spcPts val="0"/>
              </a:spcAft>
              <a:buNone/>
            </a:pPr>
            <a:r>
              <a:rPr lang="en" sz="600">
                <a:latin typeface="Courier New"/>
                <a:ea typeface="Courier New"/>
                <a:cs typeface="Courier New"/>
                <a:sym typeface="Courier New"/>
              </a:rPr>
              <a:t>-</a:t>
            </a:r>
            <a:endParaRPr sz="600">
              <a:latin typeface="Courier New"/>
              <a:ea typeface="Courier New"/>
              <a:cs typeface="Courier New"/>
              <a:sym typeface="Courier New"/>
            </a:endParaRPr>
          </a:p>
        </p:txBody>
      </p:sp>
      <p:grpSp>
        <p:nvGrpSpPr>
          <p:cNvPr id="329" name="Google Shape;329;p34"/>
          <p:cNvGrpSpPr/>
          <p:nvPr/>
        </p:nvGrpSpPr>
        <p:grpSpPr>
          <a:xfrm>
            <a:off x="5622647" y="1722702"/>
            <a:ext cx="1106528" cy="518231"/>
            <a:chOff x="2922548" y="726671"/>
            <a:chExt cx="593217" cy="254634"/>
          </a:xfrm>
        </p:grpSpPr>
        <p:sp>
          <p:nvSpPr>
            <p:cNvPr id="330" name="Google Shape;330;p34"/>
            <p:cNvSpPr/>
            <p:nvPr/>
          </p:nvSpPr>
          <p:spPr>
            <a:xfrm>
              <a:off x="3346220" y="726671"/>
              <a:ext cx="41910" cy="0"/>
            </a:xfrm>
            <a:custGeom>
              <a:rect b="b" l="l" r="r" t="t"/>
              <a:pathLst>
                <a:path extrusionOk="0" h="120000" w="41910">
                  <a:moveTo>
                    <a:pt x="0" y="0"/>
                  </a:moveTo>
                  <a:lnTo>
                    <a:pt x="4191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1" name="Google Shape;331;p34"/>
            <p:cNvSpPr/>
            <p:nvPr/>
          </p:nvSpPr>
          <p:spPr>
            <a:xfrm>
              <a:off x="2922548" y="726671"/>
              <a:ext cx="43180" cy="0"/>
            </a:xfrm>
            <a:custGeom>
              <a:rect b="b" l="l" r="r" t="t"/>
              <a:pathLst>
                <a:path extrusionOk="0" h="120000" w="43180">
                  <a:moveTo>
                    <a:pt x="42672"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2" name="Google Shape;332;p34"/>
            <p:cNvSpPr/>
            <p:nvPr/>
          </p:nvSpPr>
          <p:spPr>
            <a:xfrm>
              <a:off x="3388130" y="726671"/>
              <a:ext cx="127635" cy="254634"/>
            </a:xfrm>
            <a:custGeom>
              <a:rect b="b" l="l" r="r" t="t"/>
              <a:pathLst>
                <a:path extrusionOk="0" h="254634" w="127635">
                  <a:moveTo>
                    <a:pt x="127253" y="254507"/>
                  </a:moveTo>
                  <a:lnTo>
                    <a:pt x="127253" y="0"/>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33" name="Google Shape;333;p34"/>
          <p:cNvSpPr txBox="1"/>
          <p:nvPr/>
        </p:nvSpPr>
        <p:spPr>
          <a:xfrm>
            <a:off x="6731728" y="1824004"/>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grpSp>
        <p:nvGrpSpPr>
          <p:cNvPr id="334" name="Google Shape;334;p34"/>
          <p:cNvGrpSpPr/>
          <p:nvPr/>
        </p:nvGrpSpPr>
        <p:grpSpPr>
          <a:xfrm>
            <a:off x="4815315" y="1465266"/>
            <a:ext cx="807332" cy="794021"/>
            <a:chOff x="2489732" y="600179"/>
            <a:chExt cx="432816" cy="390144"/>
          </a:xfrm>
        </p:grpSpPr>
        <p:sp>
          <p:nvSpPr>
            <p:cNvPr id="335" name="Google Shape;335;p34"/>
            <p:cNvSpPr/>
            <p:nvPr/>
          </p:nvSpPr>
          <p:spPr>
            <a:xfrm>
              <a:off x="2489732" y="717527"/>
              <a:ext cx="19050" cy="19050"/>
            </a:xfrm>
            <a:custGeom>
              <a:rect b="b" l="l" r="r" t="t"/>
              <a:pathLst>
                <a:path extrusionOk="0" h="19050" w="19050">
                  <a:moveTo>
                    <a:pt x="19050" y="14478"/>
                  </a:moveTo>
                  <a:lnTo>
                    <a:pt x="19050" y="9906"/>
                  </a:lnTo>
                  <a:lnTo>
                    <a:pt x="19050" y="4572"/>
                  </a:lnTo>
                  <a:lnTo>
                    <a:pt x="14477" y="0"/>
                  </a:lnTo>
                  <a:lnTo>
                    <a:pt x="4571" y="0"/>
                  </a:lnTo>
                  <a:lnTo>
                    <a:pt x="0" y="4572"/>
                  </a:lnTo>
                  <a:lnTo>
                    <a:pt x="0" y="14478"/>
                  </a:lnTo>
                  <a:lnTo>
                    <a:pt x="4571" y="19050"/>
                  </a:lnTo>
                  <a:lnTo>
                    <a:pt x="14478" y="19050"/>
                  </a:lnTo>
                  <a:lnTo>
                    <a:pt x="19050" y="14478"/>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6" name="Google Shape;336;p34"/>
            <p:cNvSpPr/>
            <p:nvPr/>
          </p:nvSpPr>
          <p:spPr>
            <a:xfrm>
              <a:off x="2489732" y="717527"/>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4478"/>
                  </a:lnTo>
                  <a:lnTo>
                    <a:pt x="4571" y="19050"/>
                  </a:lnTo>
                  <a:lnTo>
                    <a:pt x="9906" y="19050"/>
                  </a:lnTo>
                  <a:lnTo>
                    <a:pt x="14478" y="19050"/>
                  </a:lnTo>
                  <a:lnTo>
                    <a:pt x="19050" y="14478"/>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7" name="Google Shape;337;p34"/>
            <p:cNvSpPr/>
            <p:nvPr/>
          </p:nvSpPr>
          <p:spPr>
            <a:xfrm>
              <a:off x="2489732" y="971273"/>
              <a:ext cx="19050" cy="19050"/>
            </a:xfrm>
            <a:custGeom>
              <a:rect b="b" l="l" r="r" t="t"/>
              <a:pathLst>
                <a:path extrusionOk="0" h="19050" w="19050">
                  <a:moveTo>
                    <a:pt x="19050" y="15240"/>
                  </a:moveTo>
                  <a:lnTo>
                    <a:pt x="19050" y="9906"/>
                  </a:lnTo>
                  <a:lnTo>
                    <a:pt x="19050" y="4572"/>
                  </a:lnTo>
                  <a:lnTo>
                    <a:pt x="14477" y="0"/>
                  </a:lnTo>
                  <a:lnTo>
                    <a:pt x="4571" y="0"/>
                  </a:lnTo>
                  <a:lnTo>
                    <a:pt x="0" y="4572"/>
                  </a:lnTo>
                  <a:lnTo>
                    <a:pt x="0" y="15240"/>
                  </a:lnTo>
                  <a:lnTo>
                    <a:pt x="4571" y="19050"/>
                  </a:lnTo>
                  <a:lnTo>
                    <a:pt x="14478" y="19050"/>
                  </a:lnTo>
                  <a:lnTo>
                    <a:pt x="19050" y="15240"/>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8" name="Google Shape;338;p34"/>
            <p:cNvSpPr/>
            <p:nvPr/>
          </p:nvSpPr>
          <p:spPr>
            <a:xfrm>
              <a:off x="2489732" y="971273"/>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5240"/>
                  </a:lnTo>
                  <a:lnTo>
                    <a:pt x="4571" y="19050"/>
                  </a:lnTo>
                  <a:lnTo>
                    <a:pt x="9906" y="19050"/>
                  </a:lnTo>
                  <a:lnTo>
                    <a:pt x="14478" y="19050"/>
                  </a:lnTo>
                  <a:lnTo>
                    <a:pt x="19050" y="15240"/>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39" name="Google Shape;339;p34"/>
            <p:cNvSpPr/>
            <p:nvPr/>
          </p:nvSpPr>
          <p:spPr>
            <a:xfrm>
              <a:off x="2499638" y="600179"/>
              <a:ext cx="0" cy="381000"/>
            </a:xfrm>
            <a:custGeom>
              <a:rect b="b" l="l" r="r" t="t"/>
              <a:pathLst>
                <a:path extrusionOk="0" h="381000" w="120000">
                  <a:moveTo>
                    <a:pt x="0" y="0"/>
                  </a:moveTo>
                  <a:lnTo>
                    <a:pt x="0" y="126492"/>
                  </a:lnTo>
                  <a:lnTo>
                    <a:pt x="0" y="381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40" name="Google Shape;340;p34"/>
            <p:cNvSpPr/>
            <p:nvPr/>
          </p:nvSpPr>
          <p:spPr>
            <a:xfrm>
              <a:off x="2499638" y="726671"/>
              <a:ext cx="422910" cy="0"/>
            </a:xfrm>
            <a:custGeom>
              <a:rect b="b" l="l" r="r" t="t"/>
              <a:pathLst>
                <a:path extrusionOk="0" h="120000" w="422910">
                  <a:moveTo>
                    <a:pt x="42291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41" name="Google Shape;341;p34"/>
          <p:cNvSpPr txBox="1"/>
          <p:nvPr/>
        </p:nvSpPr>
        <p:spPr>
          <a:xfrm>
            <a:off x="642676" y="2073683"/>
            <a:ext cx="4869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25 Vrms</a:t>
            </a:r>
            <a:endParaRPr sz="900">
              <a:latin typeface="Arial"/>
              <a:ea typeface="Arial"/>
              <a:cs typeface="Arial"/>
              <a:sym typeface="Arial"/>
            </a:endParaRPr>
          </a:p>
        </p:txBody>
      </p:sp>
      <p:sp>
        <p:nvSpPr>
          <p:cNvPr id="342" name="Google Shape;342;p34"/>
          <p:cNvSpPr txBox="1"/>
          <p:nvPr/>
        </p:nvSpPr>
        <p:spPr>
          <a:xfrm>
            <a:off x="642676" y="2216357"/>
            <a:ext cx="343500" cy="3090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60 Hz</a:t>
            </a:r>
            <a:endParaRPr sz="900">
              <a:latin typeface="Arial"/>
              <a:ea typeface="Arial"/>
              <a:cs typeface="Arial"/>
              <a:sym typeface="Arial"/>
            </a:endParaRPr>
          </a:p>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pic>
        <p:nvPicPr>
          <p:cNvPr id="343" name="Google Shape;343;p34"/>
          <p:cNvPicPr preferRelativeResize="0"/>
          <p:nvPr/>
        </p:nvPicPr>
        <p:blipFill rotWithShape="1">
          <a:blip r:embed="rId5">
            <a:alphaModFix/>
          </a:blip>
          <a:srcRect b="0" l="0" r="0" t="0"/>
          <a:stretch/>
        </p:blipFill>
        <p:spPr>
          <a:xfrm>
            <a:off x="328085" y="2068514"/>
            <a:ext cx="324067" cy="473309"/>
          </a:xfrm>
          <a:prstGeom prst="rect">
            <a:avLst/>
          </a:prstGeom>
          <a:noFill/>
          <a:ln>
            <a:noFill/>
          </a:ln>
        </p:spPr>
      </p:pic>
      <p:sp>
        <p:nvSpPr>
          <p:cNvPr id="344" name="Google Shape;344;p34"/>
          <p:cNvSpPr txBox="1"/>
          <p:nvPr/>
        </p:nvSpPr>
        <p:spPr>
          <a:xfrm>
            <a:off x="6818430" y="3211974"/>
            <a:ext cx="615000" cy="339300"/>
          </a:xfrm>
          <a:prstGeom prst="rect">
            <a:avLst/>
          </a:prstGeom>
          <a:noFill/>
          <a:ln>
            <a:noFill/>
          </a:ln>
        </p:spPr>
        <p:txBody>
          <a:bodyPr anchorCtr="0" anchor="t" bIns="0" lIns="0" spcFirstLastPara="1" rIns="0" wrap="square" tIns="40275">
            <a:spAutoFit/>
          </a:bodyPr>
          <a:lstStyle/>
          <a:p>
            <a:pPr indent="215900" lvl="0" marL="25400" marR="12700" rtl="0" algn="l">
              <a:lnSpc>
                <a:spcPct val="115555"/>
              </a:lnSpc>
              <a:spcBef>
                <a:spcPts val="0"/>
              </a:spcBef>
              <a:spcAft>
                <a:spcPts val="0"/>
              </a:spcAft>
              <a:buNone/>
            </a:pPr>
            <a:r>
              <a:rPr b="1" lang="en" sz="900">
                <a:latin typeface="Arial"/>
                <a:ea typeface="Arial"/>
                <a:cs typeface="Arial"/>
                <a:sym typeface="Arial"/>
              </a:rPr>
              <a:t>U2 LM7812CT</a:t>
            </a:r>
            <a:endParaRPr sz="900">
              <a:latin typeface="Arial"/>
              <a:ea typeface="Arial"/>
              <a:cs typeface="Arial"/>
              <a:sym typeface="Arial"/>
            </a:endParaRPr>
          </a:p>
        </p:txBody>
      </p:sp>
      <p:sp>
        <p:nvSpPr>
          <p:cNvPr id="345" name="Google Shape;345;p34"/>
          <p:cNvSpPr/>
          <p:nvPr/>
        </p:nvSpPr>
        <p:spPr>
          <a:xfrm>
            <a:off x="6806585" y="3532473"/>
            <a:ext cx="632401" cy="345022"/>
          </a:xfrm>
          <a:custGeom>
            <a:rect b="b" l="l" r="r" t="t"/>
            <a:pathLst>
              <a:path extrusionOk="0" h="169544" w="339089">
                <a:moveTo>
                  <a:pt x="0" y="0"/>
                </a:moveTo>
                <a:lnTo>
                  <a:pt x="0" y="169164"/>
                </a:lnTo>
                <a:lnTo>
                  <a:pt x="339090" y="169163"/>
                </a:lnTo>
                <a:lnTo>
                  <a:pt x="339090"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46" name="Google Shape;346;p34"/>
          <p:cNvSpPr txBox="1"/>
          <p:nvPr/>
        </p:nvSpPr>
        <p:spPr>
          <a:xfrm>
            <a:off x="6831186" y="3528334"/>
            <a:ext cx="615000" cy="325200"/>
          </a:xfrm>
          <a:prstGeom prst="rect">
            <a:avLst/>
          </a:prstGeom>
          <a:noFill/>
          <a:ln>
            <a:noFill/>
          </a:ln>
        </p:spPr>
        <p:txBody>
          <a:bodyPr anchorCtr="0" anchor="t" bIns="0" lIns="0" spcFirstLastPara="1" rIns="0" wrap="square" tIns="47575">
            <a:spAutoFit/>
          </a:bodyPr>
          <a:lstStyle/>
          <a:p>
            <a:pPr indent="0" lvl="0" marL="0" marR="12700" rtl="0" algn="l">
              <a:lnSpc>
                <a:spcPct val="100000"/>
              </a:lnSpc>
              <a:spcBef>
                <a:spcPts val="0"/>
              </a:spcBef>
              <a:spcAft>
                <a:spcPts val="0"/>
              </a:spcAft>
              <a:buNone/>
            </a:pPr>
            <a:r>
              <a:rPr lang="en" sz="600">
                <a:latin typeface="Courier New"/>
                <a:ea typeface="Courier New"/>
                <a:cs typeface="Courier New"/>
                <a:sym typeface="Courier New"/>
              </a:rPr>
              <a:t>LINE  VREG VOLTAGE</a:t>
            </a:r>
            <a:endParaRPr sz="600">
              <a:latin typeface="Courier New"/>
              <a:ea typeface="Courier New"/>
              <a:cs typeface="Courier New"/>
              <a:sym typeface="Courier New"/>
            </a:endParaRPr>
          </a:p>
          <a:p>
            <a:pPr indent="0" lvl="0" marL="0" marR="12700" rtl="0" algn="l">
              <a:lnSpc>
                <a:spcPct val="100000"/>
              </a:lnSpc>
              <a:spcBef>
                <a:spcPts val="0"/>
              </a:spcBef>
              <a:spcAft>
                <a:spcPts val="0"/>
              </a:spcAft>
              <a:buNone/>
            </a:pPr>
            <a:r>
              <a:rPr lang="en" sz="600">
                <a:latin typeface="Courier New"/>
                <a:ea typeface="Courier New"/>
                <a:cs typeface="Courier New"/>
                <a:sym typeface="Courier New"/>
              </a:rPr>
              <a:t>   COMMON</a:t>
            </a:r>
            <a:endParaRPr sz="600">
              <a:latin typeface="Courier New"/>
              <a:ea typeface="Courier New"/>
              <a:cs typeface="Courier New"/>
              <a:sym typeface="Courier New"/>
            </a:endParaRPr>
          </a:p>
        </p:txBody>
      </p:sp>
      <p:grpSp>
        <p:nvGrpSpPr>
          <p:cNvPr id="347" name="Google Shape;347;p34"/>
          <p:cNvGrpSpPr/>
          <p:nvPr/>
        </p:nvGrpSpPr>
        <p:grpSpPr>
          <a:xfrm>
            <a:off x="6648868" y="3619358"/>
            <a:ext cx="948992" cy="831241"/>
            <a:chOff x="3472712" y="1658597"/>
            <a:chExt cx="508761" cy="408432"/>
          </a:xfrm>
        </p:grpSpPr>
        <p:sp>
          <p:nvSpPr>
            <p:cNvPr id="348" name="Google Shape;348;p34"/>
            <p:cNvSpPr/>
            <p:nvPr/>
          </p:nvSpPr>
          <p:spPr>
            <a:xfrm>
              <a:off x="3472712" y="1658597"/>
              <a:ext cx="85089" cy="0"/>
            </a:xfrm>
            <a:custGeom>
              <a:rect b="b" l="l" r="r" t="t"/>
              <a:pathLst>
                <a:path extrusionOk="0" h="120000" w="85089">
                  <a:moveTo>
                    <a:pt x="84582"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49" name="Google Shape;349;p34"/>
            <p:cNvSpPr/>
            <p:nvPr/>
          </p:nvSpPr>
          <p:spPr>
            <a:xfrm>
              <a:off x="3727220" y="1785089"/>
              <a:ext cx="0" cy="85089"/>
            </a:xfrm>
            <a:custGeom>
              <a:rect b="b" l="l" r="r" t="t"/>
              <a:pathLst>
                <a:path extrusionOk="0" h="85089" w="120000">
                  <a:moveTo>
                    <a:pt x="0" y="0"/>
                  </a:moveTo>
                  <a:lnTo>
                    <a:pt x="0" y="8458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0" name="Google Shape;350;p34"/>
            <p:cNvSpPr/>
            <p:nvPr/>
          </p:nvSpPr>
          <p:spPr>
            <a:xfrm>
              <a:off x="3896384" y="1658597"/>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1" name="Google Shape;351;p34"/>
            <p:cNvSpPr/>
            <p:nvPr/>
          </p:nvSpPr>
          <p:spPr>
            <a:xfrm>
              <a:off x="3684548" y="2038835"/>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2" name="Google Shape;352;p34"/>
            <p:cNvSpPr/>
            <p:nvPr/>
          </p:nvSpPr>
          <p:spPr>
            <a:xfrm>
              <a:off x="3698264" y="2053313"/>
              <a:ext cx="57150" cy="0"/>
            </a:xfrm>
            <a:custGeom>
              <a:rect b="b" l="l" r="r" t="t"/>
              <a:pathLst>
                <a:path extrusionOk="0" h="120000" w="57150">
                  <a:moveTo>
                    <a:pt x="0" y="0"/>
                  </a:moveTo>
                  <a:lnTo>
                    <a:pt x="5715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3" name="Google Shape;353;p34"/>
            <p:cNvSpPr/>
            <p:nvPr/>
          </p:nvSpPr>
          <p:spPr>
            <a:xfrm>
              <a:off x="3712742" y="2067029"/>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4" name="Google Shape;354;p34"/>
            <p:cNvSpPr/>
            <p:nvPr/>
          </p:nvSpPr>
          <p:spPr>
            <a:xfrm>
              <a:off x="3727220" y="1869671"/>
              <a:ext cx="0" cy="169544"/>
            </a:xfrm>
            <a:custGeom>
              <a:rect b="b" l="l" r="r" t="t"/>
              <a:pathLst>
                <a:path extrusionOk="0" h="169544" w="120000">
                  <a:moveTo>
                    <a:pt x="0" y="169163"/>
                  </a:moveTo>
                  <a:lnTo>
                    <a:pt x="0" y="127253"/>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55" name="Google Shape;355;p34"/>
          <p:cNvSpPr txBox="1"/>
          <p:nvPr/>
        </p:nvSpPr>
        <p:spPr>
          <a:xfrm>
            <a:off x="7126860" y="4016841"/>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sp>
        <p:nvSpPr>
          <p:cNvPr id="356" name="Google Shape;356;p34"/>
          <p:cNvSpPr/>
          <p:nvPr/>
        </p:nvSpPr>
        <p:spPr>
          <a:xfrm>
            <a:off x="2306600" y="1722685"/>
            <a:ext cx="1106111" cy="431603"/>
          </a:xfrm>
          <a:custGeom>
            <a:rect b="b" l="l" r="r" t="t"/>
            <a:pathLst>
              <a:path extrusionOk="0" h="212090" w="593089">
                <a:moveTo>
                  <a:pt x="0" y="211835"/>
                </a:moveTo>
                <a:lnTo>
                  <a:pt x="0" y="0"/>
                </a:lnTo>
                <a:lnTo>
                  <a:pt x="592836" y="0"/>
                </a:lnTo>
                <a:lnTo>
                  <a:pt x="592836" y="4267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57" name="Google Shape;357;p34"/>
          <p:cNvSpPr txBox="1"/>
          <p:nvPr/>
        </p:nvSpPr>
        <p:spPr>
          <a:xfrm>
            <a:off x="2845765" y="1546410"/>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4</a:t>
            </a:r>
            <a:endParaRPr sz="900">
              <a:latin typeface="Arial"/>
              <a:ea typeface="Arial"/>
              <a:cs typeface="Arial"/>
              <a:sym typeface="Arial"/>
            </a:endParaRPr>
          </a:p>
        </p:txBody>
      </p:sp>
      <p:grpSp>
        <p:nvGrpSpPr>
          <p:cNvPr id="358" name="Google Shape;358;p34"/>
          <p:cNvGrpSpPr/>
          <p:nvPr/>
        </p:nvGrpSpPr>
        <p:grpSpPr>
          <a:xfrm>
            <a:off x="490121" y="1465266"/>
            <a:ext cx="4422320" cy="689599"/>
            <a:chOff x="170966" y="600179"/>
            <a:chExt cx="2370836" cy="338836"/>
          </a:xfrm>
        </p:grpSpPr>
        <p:sp>
          <p:nvSpPr>
            <p:cNvPr id="359" name="Google Shape;359;p34"/>
            <p:cNvSpPr/>
            <p:nvPr/>
          </p:nvSpPr>
          <p:spPr>
            <a:xfrm>
              <a:off x="754658" y="844781"/>
              <a:ext cx="18415" cy="18415"/>
            </a:xfrm>
            <a:custGeom>
              <a:rect b="b" l="l" r="r" t="t"/>
              <a:pathLst>
                <a:path extrusionOk="0" h="18415" w="18415">
                  <a:moveTo>
                    <a:pt x="18287" y="14477"/>
                  </a:moveTo>
                  <a:lnTo>
                    <a:pt x="18287" y="9143"/>
                  </a:lnTo>
                  <a:lnTo>
                    <a:pt x="18287" y="3809"/>
                  </a:lnTo>
                  <a:lnTo>
                    <a:pt x="14477" y="0"/>
                  </a:lnTo>
                  <a:lnTo>
                    <a:pt x="3809" y="0"/>
                  </a:lnTo>
                  <a:lnTo>
                    <a:pt x="0" y="3809"/>
                  </a:lnTo>
                  <a:lnTo>
                    <a:pt x="0" y="14477"/>
                  </a:lnTo>
                  <a:lnTo>
                    <a:pt x="3809" y="18287"/>
                  </a:lnTo>
                  <a:lnTo>
                    <a:pt x="14477" y="18287"/>
                  </a:lnTo>
                  <a:lnTo>
                    <a:pt x="18287" y="14477"/>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0" name="Google Shape;360;p34"/>
            <p:cNvSpPr/>
            <p:nvPr/>
          </p:nvSpPr>
          <p:spPr>
            <a:xfrm>
              <a:off x="754658" y="844781"/>
              <a:ext cx="18415" cy="18415"/>
            </a:xfrm>
            <a:custGeom>
              <a:rect b="b" l="l" r="r" t="t"/>
              <a:pathLst>
                <a:path extrusionOk="0" h="18415" w="18415">
                  <a:moveTo>
                    <a:pt x="18287" y="9143"/>
                  </a:moveTo>
                  <a:lnTo>
                    <a:pt x="18287" y="3809"/>
                  </a:lnTo>
                  <a:lnTo>
                    <a:pt x="14477" y="0"/>
                  </a:lnTo>
                  <a:lnTo>
                    <a:pt x="9143" y="0"/>
                  </a:lnTo>
                  <a:lnTo>
                    <a:pt x="3809" y="0"/>
                  </a:lnTo>
                  <a:lnTo>
                    <a:pt x="0" y="3809"/>
                  </a:lnTo>
                  <a:lnTo>
                    <a:pt x="0" y="9143"/>
                  </a:lnTo>
                  <a:lnTo>
                    <a:pt x="0" y="14477"/>
                  </a:lnTo>
                  <a:lnTo>
                    <a:pt x="3809" y="18287"/>
                  </a:lnTo>
                  <a:lnTo>
                    <a:pt x="9143" y="18287"/>
                  </a:lnTo>
                  <a:lnTo>
                    <a:pt x="14477" y="18287"/>
                  </a:lnTo>
                  <a:lnTo>
                    <a:pt x="18287" y="14477"/>
                  </a:lnTo>
                  <a:lnTo>
                    <a:pt x="18287" y="9143"/>
                  </a:lnTo>
                  <a:lnTo>
                    <a:pt x="18287" y="380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1" name="Google Shape;361;p34"/>
            <p:cNvSpPr/>
            <p:nvPr/>
          </p:nvSpPr>
          <p:spPr>
            <a:xfrm>
              <a:off x="170966" y="853925"/>
              <a:ext cx="635635" cy="85090"/>
            </a:xfrm>
            <a:custGeom>
              <a:rect b="b" l="l" r="r" t="t"/>
              <a:pathLst>
                <a:path extrusionOk="0" h="85090" w="635635">
                  <a:moveTo>
                    <a:pt x="0" y="42672"/>
                  </a:moveTo>
                  <a:lnTo>
                    <a:pt x="0" y="0"/>
                  </a:lnTo>
                  <a:lnTo>
                    <a:pt x="592836" y="0"/>
                  </a:lnTo>
                  <a:lnTo>
                    <a:pt x="592836" y="84582"/>
                  </a:lnTo>
                  <a:lnTo>
                    <a:pt x="635508" y="8458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2" name="Google Shape;362;p34"/>
            <p:cNvSpPr/>
            <p:nvPr/>
          </p:nvSpPr>
          <p:spPr>
            <a:xfrm>
              <a:off x="763802" y="600179"/>
              <a:ext cx="1778000" cy="254000"/>
            </a:xfrm>
            <a:custGeom>
              <a:rect b="b" l="l" r="r" t="t"/>
              <a:pathLst>
                <a:path extrusionOk="0" h="254000" w="1778000">
                  <a:moveTo>
                    <a:pt x="1777745" y="0"/>
                  </a:moveTo>
                  <a:lnTo>
                    <a:pt x="1777745" y="41910"/>
                  </a:lnTo>
                  <a:lnTo>
                    <a:pt x="0" y="41910"/>
                  </a:lnTo>
                  <a:lnTo>
                    <a:pt x="0" y="25374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63" name="Google Shape;363;p34"/>
          <p:cNvSpPr txBox="1"/>
          <p:nvPr/>
        </p:nvSpPr>
        <p:spPr>
          <a:xfrm>
            <a:off x="595298" y="1805394"/>
            <a:ext cx="591900" cy="232200"/>
          </a:xfrm>
          <a:prstGeom prst="rect">
            <a:avLst/>
          </a:prstGeom>
          <a:noFill/>
          <a:ln>
            <a:noFill/>
          </a:ln>
        </p:spPr>
        <p:txBody>
          <a:bodyPr anchorCtr="0" anchor="t" bIns="0" lIns="0" spcFirstLastPara="1" rIns="0" wrap="square" tIns="31700">
            <a:spAutoFit/>
          </a:bodyPr>
          <a:lstStyle/>
          <a:p>
            <a:pPr indent="0" lvl="0" marL="76200" rtl="0" algn="l">
              <a:lnSpc>
                <a:spcPct val="100000"/>
              </a:lnSpc>
              <a:spcBef>
                <a:spcPts val="0"/>
              </a:spcBef>
              <a:spcAft>
                <a:spcPts val="0"/>
              </a:spcAft>
              <a:buNone/>
            </a:pPr>
            <a:r>
              <a:rPr b="1" baseline="30000" lang="en" sz="1300">
                <a:latin typeface="Arial"/>
                <a:ea typeface="Arial"/>
                <a:cs typeface="Arial"/>
                <a:sym typeface="Arial"/>
              </a:rPr>
              <a:t>V1	</a:t>
            </a:r>
            <a:r>
              <a:rPr b="1" lang="en" sz="900">
                <a:latin typeface="Arial"/>
                <a:ea typeface="Arial"/>
                <a:cs typeface="Arial"/>
                <a:sym typeface="Arial"/>
              </a:rPr>
              <a:t>2</a:t>
            </a:r>
            <a:endParaRPr sz="900">
              <a:latin typeface="Arial"/>
              <a:ea typeface="Arial"/>
              <a:cs typeface="Arial"/>
              <a:sym typeface="Arial"/>
            </a:endParaRPr>
          </a:p>
        </p:txBody>
      </p:sp>
      <p:grpSp>
        <p:nvGrpSpPr>
          <p:cNvPr id="364" name="Google Shape;364;p34"/>
          <p:cNvGrpSpPr/>
          <p:nvPr/>
        </p:nvGrpSpPr>
        <p:grpSpPr>
          <a:xfrm>
            <a:off x="6324796" y="3876795"/>
            <a:ext cx="167245" cy="259763"/>
            <a:chOff x="3298975" y="1785089"/>
            <a:chExt cx="89661" cy="127635"/>
          </a:xfrm>
        </p:grpSpPr>
        <p:sp>
          <p:nvSpPr>
            <p:cNvPr id="365" name="Google Shape;365;p34"/>
            <p:cNvSpPr/>
            <p:nvPr/>
          </p:nvSpPr>
          <p:spPr>
            <a:xfrm>
              <a:off x="3346219" y="1785089"/>
              <a:ext cx="0" cy="52069"/>
            </a:xfrm>
            <a:custGeom>
              <a:rect b="b" l="l" r="r" t="t"/>
              <a:pathLst>
                <a:path extrusionOk="0" h="52069" w="120000">
                  <a:moveTo>
                    <a:pt x="0" y="0"/>
                  </a:moveTo>
                  <a:lnTo>
                    <a:pt x="0" y="5181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6" name="Google Shape;366;p34"/>
            <p:cNvSpPr/>
            <p:nvPr/>
          </p:nvSpPr>
          <p:spPr>
            <a:xfrm>
              <a:off x="3303547" y="1836905"/>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7" name="Google Shape;367;p34"/>
            <p:cNvSpPr/>
            <p:nvPr/>
          </p:nvSpPr>
          <p:spPr>
            <a:xfrm>
              <a:off x="3346219" y="1865099"/>
              <a:ext cx="0" cy="47625"/>
            </a:xfrm>
            <a:custGeom>
              <a:rect b="b" l="l" r="r" t="t"/>
              <a:pathLst>
                <a:path extrusionOk="0" h="47625" w="120000">
                  <a:moveTo>
                    <a:pt x="0" y="0"/>
                  </a:moveTo>
                  <a:lnTo>
                    <a:pt x="0" y="4724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8" name="Google Shape;368;p34"/>
            <p:cNvSpPr/>
            <p:nvPr/>
          </p:nvSpPr>
          <p:spPr>
            <a:xfrm>
              <a:off x="3303547" y="1865099"/>
              <a:ext cx="85089" cy="14605"/>
            </a:xfrm>
            <a:custGeom>
              <a:rect b="b" l="l" r="r" t="t"/>
              <a:pathLst>
                <a:path extrusionOk="0" h="14605" w="85089">
                  <a:moveTo>
                    <a:pt x="84582" y="14478"/>
                  </a:moveTo>
                  <a:lnTo>
                    <a:pt x="81248" y="8679"/>
                  </a:lnTo>
                  <a:lnTo>
                    <a:pt x="72199" y="4095"/>
                  </a:lnTo>
                  <a:lnTo>
                    <a:pt x="58864" y="1083"/>
                  </a:lnTo>
                  <a:lnTo>
                    <a:pt x="42672" y="0"/>
                  </a:lnTo>
                  <a:lnTo>
                    <a:pt x="26038" y="1083"/>
                  </a:lnTo>
                  <a:lnTo>
                    <a:pt x="12477" y="4095"/>
                  </a:lnTo>
                  <a:lnTo>
                    <a:pt x="3345" y="8679"/>
                  </a:lnTo>
                  <a:lnTo>
                    <a:pt x="0" y="1447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69" name="Google Shape;369;p34"/>
            <p:cNvSpPr/>
            <p:nvPr/>
          </p:nvSpPr>
          <p:spPr>
            <a:xfrm>
              <a:off x="3298975" y="1804139"/>
              <a:ext cx="28575" cy="0"/>
            </a:xfrm>
            <a:custGeom>
              <a:rect b="b" l="l" r="r" t="t"/>
              <a:pathLst>
                <a:path extrusionOk="0" h="120000" w="28575">
                  <a:moveTo>
                    <a:pt x="2819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0" name="Google Shape;370;p34"/>
            <p:cNvSpPr/>
            <p:nvPr/>
          </p:nvSpPr>
          <p:spPr>
            <a:xfrm>
              <a:off x="3312691" y="1789661"/>
              <a:ext cx="0" cy="28575"/>
            </a:xfrm>
            <a:custGeom>
              <a:rect b="b" l="l" r="r" t="t"/>
              <a:pathLst>
                <a:path extrusionOk="0" h="28575" w="120000">
                  <a:moveTo>
                    <a:pt x="0" y="0"/>
                  </a:moveTo>
                  <a:lnTo>
                    <a:pt x="0" y="2819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71" name="Google Shape;371;p34"/>
          <p:cNvSpPr txBox="1"/>
          <p:nvPr/>
        </p:nvSpPr>
        <p:spPr>
          <a:xfrm>
            <a:off x="6573958" y="3767161"/>
            <a:ext cx="1941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C2</a:t>
            </a:r>
            <a:endParaRPr sz="900">
              <a:latin typeface="Arial"/>
              <a:ea typeface="Arial"/>
              <a:cs typeface="Arial"/>
              <a:sym typeface="Arial"/>
            </a:endParaRPr>
          </a:p>
        </p:txBody>
      </p:sp>
      <p:sp>
        <p:nvSpPr>
          <p:cNvPr id="372" name="Google Shape;372;p34"/>
          <p:cNvSpPr txBox="1"/>
          <p:nvPr/>
        </p:nvSpPr>
        <p:spPr>
          <a:xfrm>
            <a:off x="6573958" y="3902081"/>
            <a:ext cx="3732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330nF</a:t>
            </a:r>
            <a:endParaRPr sz="900">
              <a:latin typeface="Arial"/>
              <a:ea typeface="Arial"/>
              <a:cs typeface="Arial"/>
              <a:sym typeface="Arial"/>
            </a:endParaRPr>
          </a:p>
        </p:txBody>
      </p:sp>
      <p:grpSp>
        <p:nvGrpSpPr>
          <p:cNvPr id="373" name="Google Shape;373;p34"/>
          <p:cNvGrpSpPr/>
          <p:nvPr/>
        </p:nvGrpSpPr>
        <p:grpSpPr>
          <a:xfrm>
            <a:off x="6412922" y="3791499"/>
            <a:ext cx="1342708" cy="429578"/>
            <a:chOff x="3346220" y="1743179"/>
            <a:chExt cx="719835" cy="211074"/>
          </a:xfrm>
        </p:grpSpPr>
        <p:sp>
          <p:nvSpPr>
            <p:cNvPr id="374" name="Google Shape;374;p34"/>
            <p:cNvSpPr/>
            <p:nvPr/>
          </p:nvSpPr>
          <p:spPr>
            <a:xfrm>
              <a:off x="4022876" y="1785089"/>
              <a:ext cx="0" cy="52069"/>
            </a:xfrm>
            <a:custGeom>
              <a:rect b="b" l="l" r="r" t="t"/>
              <a:pathLst>
                <a:path extrusionOk="0" h="52069" w="120000">
                  <a:moveTo>
                    <a:pt x="0" y="0"/>
                  </a:moveTo>
                  <a:lnTo>
                    <a:pt x="0" y="5181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5" name="Google Shape;375;p34"/>
            <p:cNvSpPr/>
            <p:nvPr/>
          </p:nvSpPr>
          <p:spPr>
            <a:xfrm>
              <a:off x="3980966" y="1836905"/>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6" name="Google Shape;376;p34"/>
            <p:cNvSpPr/>
            <p:nvPr/>
          </p:nvSpPr>
          <p:spPr>
            <a:xfrm>
              <a:off x="4022876" y="1865099"/>
              <a:ext cx="0" cy="47625"/>
            </a:xfrm>
            <a:custGeom>
              <a:rect b="b" l="l" r="r" t="t"/>
              <a:pathLst>
                <a:path extrusionOk="0" h="47625" w="120000">
                  <a:moveTo>
                    <a:pt x="0" y="0"/>
                  </a:moveTo>
                  <a:lnTo>
                    <a:pt x="0" y="4724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7" name="Google Shape;377;p34"/>
            <p:cNvSpPr/>
            <p:nvPr/>
          </p:nvSpPr>
          <p:spPr>
            <a:xfrm>
              <a:off x="3980966" y="1865099"/>
              <a:ext cx="85089" cy="14605"/>
            </a:xfrm>
            <a:custGeom>
              <a:rect b="b" l="l" r="r" t="t"/>
              <a:pathLst>
                <a:path extrusionOk="0" h="14605" w="85089">
                  <a:moveTo>
                    <a:pt x="84582" y="14478"/>
                  </a:moveTo>
                  <a:lnTo>
                    <a:pt x="81236" y="8679"/>
                  </a:lnTo>
                  <a:lnTo>
                    <a:pt x="72104" y="4095"/>
                  </a:lnTo>
                  <a:lnTo>
                    <a:pt x="58543" y="1083"/>
                  </a:lnTo>
                  <a:lnTo>
                    <a:pt x="41910" y="0"/>
                  </a:lnTo>
                  <a:lnTo>
                    <a:pt x="25717" y="1083"/>
                  </a:lnTo>
                  <a:lnTo>
                    <a:pt x="12382" y="4095"/>
                  </a:lnTo>
                  <a:lnTo>
                    <a:pt x="3333" y="8679"/>
                  </a:lnTo>
                  <a:lnTo>
                    <a:pt x="0" y="1447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8" name="Google Shape;378;p34"/>
            <p:cNvSpPr/>
            <p:nvPr/>
          </p:nvSpPr>
          <p:spPr>
            <a:xfrm>
              <a:off x="3976394" y="1804139"/>
              <a:ext cx="28575" cy="0"/>
            </a:xfrm>
            <a:custGeom>
              <a:rect b="b" l="l" r="r" t="t"/>
              <a:pathLst>
                <a:path extrusionOk="0" h="120000" w="28575">
                  <a:moveTo>
                    <a:pt x="2819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79" name="Google Shape;379;p34"/>
            <p:cNvSpPr/>
            <p:nvPr/>
          </p:nvSpPr>
          <p:spPr>
            <a:xfrm>
              <a:off x="3990110" y="1789661"/>
              <a:ext cx="0" cy="28575"/>
            </a:xfrm>
            <a:custGeom>
              <a:rect b="b" l="l" r="r" t="t"/>
              <a:pathLst>
                <a:path extrusionOk="0" h="28575" w="120000">
                  <a:moveTo>
                    <a:pt x="0" y="0"/>
                  </a:moveTo>
                  <a:lnTo>
                    <a:pt x="0" y="2819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0" name="Google Shape;380;p34"/>
            <p:cNvSpPr/>
            <p:nvPr/>
          </p:nvSpPr>
          <p:spPr>
            <a:xfrm>
              <a:off x="3346220" y="1912343"/>
              <a:ext cx="0" cy="41910"/>
            </a:xfrm>
            <a:custGeom>
              <a:rect b="b" l="l" r="r" t="t"/>
              <a:pathLst>
                <a:path extrusionOk="0" h="41910" w="120000">
                  <a:moveTo>
                    <a:pt x="0" y="0"/>
                  </a:moveTo>
                  <a:lnTo>
                    <a:pt x="0" y="41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1" name="Google Shape;381;p34"/>
            <p:cNvSpPr/>
            <p:nvPr/>
          </p:nvSpPr>
          <p:spPr>
            <a:xfrm>
              <a:off x="3346220" y="1743179"/>
              <a:ext cx="0" cy="41910"/>
            </a:xfrm>
            <a:custGeom>
              <a:rect b="b" l="l" r="r" t="t"/>
              <a:pathLst>
                <a:path extrusionOk="0" h="41910" w="120000">
                  <a:moveTo>
                    <a:pt x="0" y="4190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82" name="Google Shape;382;p34"/>
          <p:cNvSpPr txBox="1"/>
          <p:nvPr/>
        </p:nvSpPr>
        <p:spPr>
          <a:xfrm>
            <a:off x="7836113" y="3767161"/>
            <a:ext cx="373200" cy="339300"/>
          </a:xfrm>
          <a:prstGeom prst="rect">
            <a:avLst/>
          </a:prstGeom>
          <a:noFill/>
          <a:ln>
            <a:noFill/>
          </a:ln>
        </p:spPr>
        <p:txBody>
          <a:bodyPr anchorCtr="0" anchor="t" bIns="0" lIns="0" spcFirstLastPara="1" rIns="0" wrap="square" tIns="40275">
            <a:spAutoFit/>
          </a:bodyPr>
          <a:lstStyle/>
          <a:p>
            <a:pPr indent="0" lvl="0" marL="25400" marR="12700" rtl="0" algn="l">
              <a:lnSpc>
                <a:spcPct val="115555"/>
              </a:lnSpc>
              <a:spcBef>
                <a:spcPts val="0"/>
              </a:spcBef>
              <a:spcAft>
                <a:spcPts val="0"/>
              </a:spcAft>
              <a:buNone/>
            </a:pPr>
            <a:r>
              <a:rPr b="1" lang="en" sz="900">
                <a:latin typeface="Arial"/>
                <a:ea typeface="Arial"/>
                <a:cs typeface="Arial"/>
                <a:sym typeface="Arial"/>
              </a:rPr>
              <a:t>C3 100nF</a:t>
            </a:r>
            <a:endParaRPr sz="900">
              <a:latin typeface="Arial"/>
              <a:ea typeface="Arial"/>
              <a:cs typeface="Arial"/>
              <a:sym typeface="Arial"/>
            </a:endParaRPr>
          </a:p>
        </p:txBody>
      </p:sp>
      <p:grpSp>
        <p:nvGrpSpPr>
          <p:cNvPr id="383" name="Google Shape;383;p34"/>
          <p:cNvGrpSpPr/>
          <p:nvPr/>
        </p:nvGrpSpPr>
        <p:grpSpPr>
          <a:xfrm>
            <a:off x="6333326" y="3599197"/>
            <a:ext cx="1360240" cy="851401"/>
            <a:chOff x="3303548" y="1648691"/>
            <a:chExt cx="729234" cy="418338"/>
          </a:xfrm>
        </p:grpSpPr>
        <p:sp>
          <p:nvSpPr>
            <p:cNvPr id="384" name="Google Shape;384;p34"/>
            <p:cNvSpPr/>
            <p:nvPr/>
          </p:nvSpPr>
          <p:spPr>
            <a:xfrm>
              <a:off x="4022876" y="1912343"/>
              <a:ext cx="0" cy="41910"/>
            </a:xfrm>
            <a:custGeom>
              <a:rect b="b" l="l" r="r" t="t"/>
              <a:pathLst>
                <a:path extrusionOk="0" h="41910" w="120000">
                  <a:moveTo>
                    <a:pt x="0" y="0"/>
                  </a:moveTo>
                  <a:lnTo>
                    <a:pt x="0" y="4191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5" name="Google Shape;385;p34"/>
            <p:cNvSpPr/>
            <p:nvPr/>
          </p:nvSpPr>
          <p:spPr>
            <a:xfrm>
              <a:off x="4022876" y="1743179"/>
              <a:ext cx="0" cy="41910"/>
            </a:xfrm>
            <a:custGeom>
              <a:rect b="b" l="l" r="r" t="t"/>
              <a:pathLst>
                <a:path extrusionOk="0" h="41910" w="120000">
                  <a:moveTo>
                    <a:pt x="0" y="4190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6" name="Google Shape;386;p34"/>
            <p:cNvSpPr/>
            <p:nvPr/>
          </p:nvSpPr>
          <p:spPr>
            <a:xfrm>
              <a:off x="4013732" y="1648691"/>
              <a:ext cx="19050" cy="19050"/>
            </a:xfrm>
            <a:custGeom>
              <a:rect b="b" l="l" r="r" t="t"/>
              <a:pathLst>
                <a:path extrusionOk="0" h="19050" w="19050">
                  <a:moveTo>
                    <a:pt x="19050" y="14478"/>
                  </a:moveTo>
                  <a:lnTo>
                    <a:pt x="19050" y="9906"/>
                  </a:lnTo>
                  <a:lnTo>
                    <a:pt x="19050" y="4572"/>
                  </a:lnTo>
                  <a:lnTo>
                    <a:pt x="14477" y="0"/>
                  </a:lnTo>
                  <a:lnTo>
                    <a:pt x="4571" y="0"/>
                  </a:lnTo>
                  <a:lnTo>
                    <a:pt x="0" y="4572"/>
                  </a:lnTo>
                  <a:lnTo>
                    <a:pt x="0" y="14478"/>
                  </a:lnTo>
                  <a:lnTo>
                    <a:pt x="4571" y="19050"/>
                  </a:lnTo>
                  <a:lnTo>
                    <a:pt x="14478" y="19050"/>
                  </a:lnTo>
                  <a:lnTo>
                    <a:pt x="19050" y="14478"/>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7" name="Google Shape;387;p34"/>
            <p:cNvSpPr/>
            <p:nvPr/>
          </p:nvSpPr>
          <p:spPr>
            <a:xfrm>
              <a:off x="4013732" y="1648691"/>
              <a:ext cx="19050" cy="19050"/>
            </a:xfrm>
            <a:custGeom>
              <a:rect b="b" l="l" r="r" t="t"/>
              <a:pathLst>
                <a:path extrusionOk="0" h="19050" w="19050">
                  <a:moveTo>
                    <a:pt x="19050" y="9906"/>
                  </a:moveTo>
                  <a:lnTo>
                    <a:pt x="19050" y="4572"/>
                  </a:lnTo>
                  <a:lnTo>
                    <a:pt x="14477" y="0"/>
                  </a:lnTo>
                  <a:lnTo>
                    <a:pt x="9144" y="0"/>
                  </a:lnTo>
                  <a:lnTo>
                    <a:pt x="4571" y="0"/>
                  </a:lnTo>
                  <a:lnTo>
                    <a:pt x="0" y="4572"/>
                  </a:lnTo>
                  <a:lnTo>
                    <a:pt x="0" y="9906"/>
                  </a:lnTo>
                  <a:lnTo>
                    <a:pt x="0" y="14478"/>
                  </a:lnTo>
                  <a:lnTo>
                    <a:pt x="4571" y="19050"/>
                  </a:lnTo>
                  <a:lnTo>
                    <a:pt x="9144" y="19050"/>
                  </a:lnTo>
                  <a:lnTo>
                    <a:pt x="14478" y="19050"/>
                  </a:lnTo>
                  <a:lnTo>
                    <a:pt x="19050" y="14478"/>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8" name="Google Shape;388;p34"/>
            <p:cNvSpPr/>
            <p:nvPr/>
          </p:nvSpPr>
          <p:spPr>
            <a:xfrm>
              <a:off x="3980966" y="1658597"/>
              <a:ext cx="41910" cy="0"/>
            </a:xfrm>
            <a:custGeom>
              <a:rect b="b" l="l" r="r" t="t"/>
              <a:pathLst>
                <a:path extrusionOk="0" h="120000" w="41910">
                  <a:moveTo>
                    <a:pt x="4191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89" name="Google Shape;389;p34"/>
            <p:cNvSpPr/>
            <p:nvPr/>
          </p:nvSpPr>
          <p:spPr>
            <a:xfrm>
              <a:off x="4022876" y="1658597"/>
              <a:ext cx="0" cy="85089"/>
            </a:xfrm>
            <a:custGeom>
              <a:rect b="b" l="l" r="r" t="t"/>
              <a:pathLst>
                <a:path extrusionOk="0" h="85089" w="120000">
                  <a:moveTo>
                    <a:pt x="0" y="84581"/>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0" name="Google Shape;390;p34"/>
            <p:cNvSpPr/>
            <p:nvPr/>
          </p:nvSpPr>
          <p:spPr>
            <a:xfrm>
              <a:off x="3303548" y="2038835"/>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1" name="Google Shape;391;p34"/>
            <p:cNvSpPr/>
            <p:nvPr/>
          </p:nvSpPr>
          <p:spPr>
            <a:xfrm>
              <a:off x="3318026" y="2053313"/>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2" name="Google Shape;392;p34"/>
            <p:cNvSpPr/>
            <p:nvPr/>
          </p:nvSpPr>
          <p:spPr>
            <a:xfrm>
              <a:off x="3331742" y="2067029"/>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3" name="Google Shape;393;p34"/>
            <p:cNvSpPr/>
            <p:nvPr/>
          </p:nvSpPr>
          <p:spPr>
            <a:xfrm>
              <a:off x="3346220" y="1954253"/>
              <a:ext cx="0" cy="85089"/>
            </a:xfrm>
            <a:custGeom>
              <a:rect b="b" l="l" r="r" t="t"/>
              <a:pathLst>
                <a:path extrusionOk="0" h="85089" w="120000">
                  <a:moveTo>
                    <a:pt x="0" y="84581"/>
                  </a:moveTo>
                  <a:lnTo>
                    <a:pt x="0" y="4267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94" name="Google Shape;394;p34"/>
          <p:cNvSpPr txBox="1"/>
          <p:nvPr/>
        </p:nvSpPr>
        <p:spPr>
          <a:xfrm>
            <a:off x="6416187" y="4102135"/>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grpSp>
        <p:nvGrpSpPr>
          <p:cNvPr id="395" name="Google Shape;395;p34"/>
          <p:cNvGrpSpPr/>
          <p:nvPr/>
        </p:nvGrpSpPr>
        <p:grpSpPr>
          <a:xfrm>
            <a:off x="7596914" y="4393218"/>
            <a:ext cx="158717" cy="57380"/>
            <a:chOff x="3980966" y="2038835"/>
            <a:chExt cx="85089" cy="28194"/>
          </a:xfrm>
        </p:grpSpPr>
        <p:sp>
          <p:nvSpPr>
            <p:cNvPr id="396" name="Google Shape;396;p34"/>
            <p:cNvSpPr/>
            <p:nvPr/>
          </p:nvSpPr>
          <p:spPr>
            <a:xfrm>
              <a:off x="3980966" y="2038835"/>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7" name="Google Shape;397;p34"/>
            <p:cNvSpPr/>
            <p:nvPr/>
          </p:nvSpPr>
          <p:spPr>
            <a:xfrm>
              <a:off x="3994682" y="2053313"/>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398" name="Google Shape;398;p34"/>
            <p:cNvSpPr/>
            <p:nvPr/>
          </p:nvSpPr>
          <p:spPr>
            <a:xfrm>
              <a:off x="4009160" y="2067029"/>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399" name="Google Shape;399;p34"/>
          <p:cNvSpPr/>
          <p:nvPr/>
        </p:nvSpPr>
        <p:spPr>
          <a:xfrm>
            <a:off x="7675028" y="4221030"/>
            <a:ext cx="0" cy="173156"/>
          </a:xfrm>
          <a:custGeom>
            <a:rect b="b" l="l" r="r" t="t"/>
            <a:pathLst>
              <a:path extrusionOk="0" h="85089" w="120000">
                <a:moveTo>
                  <a:pt x="0" y="84581"/>
                </a:moveTo>
                <a:lnTo>
                  <a:pt x="0" y="4267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00" name="Google Shape;400;p34"/>
          <p:cNvSpPr txBox="1"/>
          <p:nvPr/>
        </p:nvSpPr>
        <p:spPr>
          <a:xfrm>
            <a:off x="7678343" y="4102135"/>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sp>
        <p:nvSpPr>
          <p:cNvPr id="401" name="Google Shape;401;p34"/>
          <p:cNvSpPr txBox="1"/>
          <p:nvPr/>
        </p:nvSpPr>
        <p:spPr>
          <a:xfrm>
            <a:off x="8460084" y="2959193"/>
            <a:ext cx="3201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Courier New"/>
                <a:ea typeface="Courier New"/>
                <a:cs typeface="Courier New"/>
                <a:sym typeface="Courier New"/>
              </a:rPr>
              <a:t>XMM1</a:t>
            </a:r>
            <a:endParaRPr sz="900">
              <a:latin typeface="Courier New"/>
              <a:ea typeface="Courier New"/>
              <a:cs typeface="Courier New"/>
              <a:sym typeface="Courier New"/>
            </a:endParaRPr>
          </a:p>
        </p:txBody>
      </p:sp>
      <p:grpSp>
        <p:nvGrpSpPr>
          <p:cNvPr id="402" name="Google Shape;402;p34"/>
          <p:cNvGrpSpPr/>
          <p:nvPr/>
        </p:nvGrpSpPr>
        <p:grpSpPr>
          <a:xfrm>
            <a:off x="4991564" y="1465266"/>
            <a:ext cx="3795027" cy="3274818"/>
            <a:chOff x="2584220" y="600179"/>
            <a:chExt cx="2034540" cy="1609089"/>
          </a:xfrm>
        </p:grpSpPr>
        <p:sp>
          <p:nvSpPr>
            <p:cNvPr id="403" name="Google Shape;403;p34"/>
            <p:cNvSpPr/>
            <p:nvPr/>
          </p:nvSpPr>
          <p:spPr>
            <a:xfrm>
              <a:off x="4182896" y="1648691"/>
              <a:ext cx="19050" cy="19050"/>
            </a:xfrm>
            <a:custGeom>
              <a:rect b="b" l="l" r="r" t="t"/>
              <a:pathLst>
                <a:path extrusionOk="0" h="19050" w="19050">
                  <a:moveTo>
                    <a:pt x="19050" y="14478"/>
                  </a:moveTo>
                  <a:lnTo>
                    <a:pt x="19050" y="9906"/>
                  </a:lnTo>
                  <a:lnTo>
                    <a:pt x="19050" y="4572"/>
                  </a:lnTo>
                  <a:lnTo>
                    <a:pt x="14477" y="0"/>
                  </a:lnTo>
                  <a:lnTo>
                    <a:pt x="4571" y="0"/>
                  </a:lnTo>
                  <a:lnTo>
                    <a:pt x="0" y="4572"/>
                  </a:lnTo>
                  <a:lnTo>
                    <a:pt x="0" y="14478"/>
                  </a:lnTo>
                  <a:lnTo>
                    <a:pt x="4571" y="19050"/>
                  </a:lnTo>
                  <a:lnTo>
                    <a:pt x="14478" y="19050"/>
                  </a:lnTo>
                  <a:lnTo>
                    <a:pt x="19050" y="14478"/>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04" name="Google Shape;404;p34"/>
            <p:cNvSpPr/>
            <p:nvPr/>
          </p:nvSpPr>
          <p:spPr>
            <a:xfrm>
              <a:off x="4182896" y="1648691"/>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4478"/>
                  </a:lnTo>
                  <a:lnTo>
                    <a:pt x="4571" y="19050"/>
                  </a:lnTo>
                  <a:lnTo>
                    <a:pt x="9906" y="19050"/>
                  </a:lnTo>
                  <a:lnTo>
                    <a:pt x="14478" y="19050"/>
                  </a:lnTo>
                  <a:lnTo>
                    <a:pt x="19050" y="14478"/>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05" name="Google Shape;405;p34"/>
            <p:cNvSpPr/>
            <p:nvPr/>
          </p:nvSpPr>
          <p:spPr>
            <a:xfrm>
              <a:off x="2584220" y="600179"/>
              <a:ext cx="1609089" cy="1609089"/>
            </a:xfrm>
            <a:custGeom>
              <a:rect b="b" l="l" r="r" t="t"/>
              <a:pathLst>
                <a:path extrusionOk="0" h="1609089" w="1609089">
                  <a:moveTo>
                    <a:pt x="0" y="0"/>
                  </a:moveTo>
                  <a:lnTo>
                    <a:pt x="0" y="1608582"/>
                  </a:lnTo>
                  <a:lnTo>
                    <a:pt x="1608582" y="1608581"/>
                  </a:lnTo>
                  <a:lnTo>
                    <a:pt x="1608582" y="1058417"/>
                  </a:lnTo>
                  <a:lnTo>
                    <a:pt x="1438656" y="105841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pic>
          <p:nvPicPr>
            <p:cNvPr id="406" name="Google Shape;406;p34"/>
            <p:cNvPicPr preferRelativeResize="0"/>
            <p:nvPr/>
          </p:nvPicPr>
          <p:blipFill rotWithShape="1">
            <a:blip r:embed="rId6">
              <a:alphaModFix/>
            </a:blip>
            <a:srcRect b="0" l="0" r="0" t="0"/>
            <a:stretch/>
          </p:blipFill>
          <p:spPr>
            <a:xfrm>
              <a:off x="4445024" y="1430759"/>
              <a:ext cx="173736" cy="227838"/>
            </a:xfrm>
            <a:prstGeom prst="rect">
              <a:avLst/>
            </a:prstGeom>
            <a:noFill/>
            <a:ln>
              <a:noFill/>
            </a:ln>
          </p:spPr>
        </p:pic>
        <p:sp>
          <p:nvSpPr>
            <p:cNvPr id="407" name="Google Shape;407;p34"/>
            <p:cNvSpPr/>
            <p:nvPr/>
          </p:nvSpPr>
          <p:spPr>
            <a:xfrm>
              <a:off x="4192802" y="1658597"/>
              <a:ext cx="295910" cy="41910"/>
            </a:xfrm>
            <a:custGeom>
              <a:rect b="b" l="l" r="r" t="t"/>
              <a:pathLst>
                <a:path extrusionOk="0" h="41910" w="295910">
                  <a:moveTo>
                    <a:pt x="295656" y="0"/>
                  </a:moveTo>
                  <a:lnTo>
                    <a:pt x="295656" y="41909"/>
                  </a:lnTo>
                  <a:lnTo>
                    <a:pt x="41910" y="41909"/>
                  </a:lnTo>
                  <a:lnTo>
                    <a:pt x="41910" y="0"/>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408" name="Google Shape;408;p34"/>
          <p:cNvSpPr txBox="1"/>
          <p:nvPr/>
        </p:nvSpPr>
        <p:spPr>
          <a:xfrm>
            <a:off x="6450299" y="4562724"/>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7</a:t>
            </a:r>
            <a:endParaRPr sz="900">
              <a:latin typeface="Arial"/>
              <a:ea typeface="Arial"/>
              <a:cs typeface="Arial"/>
              <a:sym typeface="Arial"/>
            </a:endParaRPr>
          </a:p>
        </p:txBody>
      </p:sp>
      <p:grpSp>
        <p:nvGrpSpPr>
          <p:cNvPr id="409" name="Google Shape;409;p34"/>
          <p:cNvGrpSpPr/>
          <p:nvPr/>
        </p:nvGrpSpPr>
        <p:grpSpPr>
          <a:xfrm>
            <a:off x="8623135" y="3619358"/>
            <a:ext cx="158717" cy="401663"/>
            <a:chOff x="4531130" y="1658597"/>
            <a:chExt cx="85089" cy="197358"/>
          </a:xfrm>
        </p:grpSpPr>
        <p:sp>
          <p:nvSpPr>
            <p:cNvPr id="410" name="Google Shape;410;p34"/>
            <p:cNvSpPr/>
            <p:nvPr/>
          </p:nvSpPr>
          <p:spPr>
            <a:xfrm>
              <a:off x="4531130" y="1827761"/>
              <a:ext cx="85089" cy="0"/>
            </a:xfrm>
            <a:custGeom>
              <a:rect b="b" l="l" r="r" t="t"/>
              <a:pathLst>
                <a:path extrusionOk="0" h="120000" w="85089">
                  <a:moveTo>
                    <a:pt x="0" y="0"/>
                  </a:moveTo>
                  <a:lnTo>
                    <a:pt x="8458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1" name="Google Shape;411;p34"/>
            <p:cNvSpPr/>
            <p:nvPr/>
          </p:nvSpPr>
          <p:spPr>
            <a:xfrm>
              <a:off x="4544846" y="1841477"/>
              <a:ext cx="56514" cy="0"/>
            </a:xfrm>
            <a:custGeom>
              <a:rect b="b" l="l" r="r" t="t"/>
              <a:pathLst>
                <a:path extrusionOk="0" h="120000" w="56514">
                  <a:moveTo>
                    <a:pt x="0" y="0"/>
                  </a:moveTo>
                  <a:lnTo>
                    <a:pt x="5638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2" name="Google Shape;412;p34"/>
            <p:cNvSpPr/>
            <p:nvPr/>
          </p:nvSpPr>
          <p:spPr>
            <a:xfrm>
              <a:off x="4559324" y="1855955"/>
              <a:ext cx="28575" cy="0"/>
            </a:xfrm>
            <a:custGeom>
              <a:rect b="b" l="l" r="r" t="t"/>
              <a:pathLst>
                <a:path extrusionOk="0" h="120000" w="28575">
                  <a:moveTo>
                    <a:pt x="0" y="0"/>
                  </a:moveTo>
                  <a:lnTo>
                    <a:pt x="2819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3" name="Google Shape;413;p34"/>
            <p:cNvSpPr/>
            <p:nvPr/>
          </p:nvSpPr>
          <p:spPr>
            <a:xfrm>
              <a:off x="4573040" y="1658597"/>
              <a:ext cx="0" cy="169544"/>
            </a:xfrm>
            <a:custGeom>
              <a:rect b="b" l="l" r="r" t="t"/>
              <a:pathLst>
                <a:path extrusionOk="0" h="169544" w="120000">
                  <a:moveTo>
                    <a:pt x="0" y="169163"/>
                  </a:moveTo>
                  <a:lnTo>
                    <a:pt x="0" y="126491"/>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414" name="Google Shape;414;p34"/>
          <p:cNvSpPr txBox="1"/>
          <p:nvPr/>
        </p:nvSpPr>
        <p:spPr>
          <a:xfrm>
            <a:off x="8704558" y="3585717"/>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0</a:t>
            </a:r>
            <a:endParaRPr sz="900">
              <a:latin typeface="Arial"/>
              <a:ea typeface="Arial"/>
              <a:cs typeface="Arial"/>
              <a:sym typeface="Arial"/>
            </a:endParaRPr>
          </a:p>
        </p:txBody>
      </p:sp>
      <p:grpSp>
        <p:nvGrpSpPr>
          <p:cNvPr id="415" name="Google Shape;415;p34"/>
          <p:cNvGrpSpPr/>
          <p:nvPr/>
        </p:nvGrpSpPr>
        <p:grpSpPr>
          <a:xfrm>
            <a:off x="3806151" y="1465266"/>
            <a:ext cx="2843665" cy="2327265"/>
            <a:chOff x="1948712" y="600179"/>
            <a:chExt cx="1524508" cy="1143507"/>
          </a:xfrm>
        </p:grpSpPr>
        <p:sp>
          <p:nvSpPr>
            <p:cNvPr id="416" name="Google Shape;416;p34"/>
            <p:cNvSpPr/>
            <p:nvPr/>
          </p:nvSpPr>
          <p:spPr>
            <a:xfrm>
              <a:off x="2955314" y="971273"/>
              <a:ext cx="19050" cy="19050"/>
            </a:xfrm>
            <a:custGeom>
              <a:rect b="b" l="l" r="r" t="t"/>
              <a:pathLst>
                <a:path extrusionOk="0" h="19050" w="19050">
                  <a:moveTo>
                    <a:pt x="19050" y="15240"/>
                  </a:moveTo>
                  <a:lnTo>
                    <a:pt x="19050" y="9906"/>
                  </a:lnTo>
                  <a:lnTo>
                    <a:pt x="19050" y="4572"/>
                  </a:lnTo>
                  <a:lnTo>
                    <a:pt x="14477" y="0"/>
                  </a:lnTo>
                  <a:lnTo>
                    <a:pt x="4571" y="0"/>
                  </a:lnTo>
                  <a:lnTo>
                    <a:pt x="0" y="4572"/>
                  </a:lnTo>
                  <a:lnTo>
                    <a:pt x="0" y="15240"/>
                  </a:lnTo>
                  <a:lnTo>
                    <a:pt x="4571" y="19050"/>
                  </a:lnTo>
                  <a:lnTo>
                    <a:pt x="14478" y="19050"/>
                  </a:lnTo>
                  <a:lnTo>
                    <a:pt x="19050" y="15240"/>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7" name="Google Shape;417;p34"/>
            <p:cNvSpPr/>
            <p:nvPr/>
          </p:nvSpPr>
          <p:spPr>
            <a:xfrm>
              <a:off x="2955314" y="971273"/>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5240"/>
                  </a:lnTo>
                  <a:lnTo>
                    <a:pt x="4571" y="19050"/>
                  </a:lnTo>
                  <a:lnTo>
                    <a:pt x="9906" y="19050"/>
                  </a:lnTo>
                  <a:lnTo>
                    <a:pt x="14478" y="19050"/>
                  </a:lnTo>
                  <a:lnTo>
                    <a:pt x="19050" y="15240"/>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8" name="Google Shape;418;p34"/>
            <p:cNvSpPr/>
            <p:nvPr/>
          </p:nvSpPr>
          <p:spPr>
            <a:xfrm>
              <a:off x="2499638" y="981179"/>
              <a:ext cx="466089" cy="211455"/>
            </a:xfrm>
            <a:custGeom>
              <a:rect b="b" l="l" r="r" t="t"/>
              <a:pathLst>
                <a:path extrusionOk="0" h="211455" w="466089">
                  <a:moveTo>
                    <a:pt x="465581" y="211074"/>
                  </a:moveTo>
                  <a:lnTo>
                    <a:pt x="465581" y="0"/>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19" name="Google Shape;419;p34"/>
            <p:cNvSpPr/>
            <p:nvPr/>
          </p:nvSpPr>
          <p:spPr>
            <a:xfrm>
              <a:off x="3336314" y="1648691"/>
              <a:ext cx="19050" cy="19050"/>
            </a:xfrm>
            <a:custGeom>
              <a:rect b="b" l="l" r="r" t="t"/>
              <a:pathLst>
                <a:path extrusionOk="0" h="19050" w="19050">
                  <a:moveTo>
                    <a:pt x="19050" y="14478"/>
                  </a:moveTo>
                  <a:lnTo>
                    <a:pt x="19050" y="9906"/>
                  </a:lnTo>
                  <a:lnTo>
                    <a:pt x="19050" y="4572"/>
                  </a:lnTo>
                  <a:lnTo>
                    <a:pt x="14477" y="0"/>
                  </a:lnTo>
                  <a:lnTo>
                    <a:pt x="4571" y="0"/>
                  </a:lnTo>
                  <a:lnTo>
                    <a:pt x="0" y="4572"/>
                  </a:lnTo>
                  <a:lnTo>
                    <a:pt x="0" y="14478"/>
                  </a:lnTo>
                  <a:lnTo>
                    <a:pt x="4571" y="19050"/>
                  </a:lnTo>
                  <a:lnTo>
                    <a:pt x="14478" y="19050"/>
                  </a:lnTo>
                  <a:lnTo>
                    <a:pt x="19050" y="14478"/>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0" name="Google Shape;420;p34"/>
            <p:cNvSpPr/>
            <p:nvPr/>
          </p:nvSpPr>
          <p:spPr>
            <a:xfrm>
              <a:off x="3336314" y="1648691"/>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4478"/>
                  </a:lnTo>
                  <a:lnTo>
                    <a:pt x="4571" y="19050"/>
                  </a:lnTo>
                  <a:lnTo>
                    <a:pt x="9906" y="19050"/>
                  </a:lnTo>
                  <a:lnTo>
                    <a:pt x="14478" y="19050"/>
                  </a:lnTo>
                  <a:lnTo>
                    <a:pt x="19050" y="14478"/>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1" name="Google Shape;421;p34"/>
            <p:cNvSpPr/>
            <p:nvPr/>
          </p:nvSpPr>
          <p:spPr>
            <a:xfrm>
              <a:off x="2965220" y="981179"/>
              <a:ext cx="508000" cy="677544"/>
            </a:xfrm>
            <a:custGeom>
              <a:rect b="b" l="l" r="r" t="t"/>
              <a:pathLst>
                <a:path extrusionOk="0" h="677544" w="508000">
                  <a:moveTo>
                    <a:pt x="507492" y="677418"/>
                  </a:moveTo>
                  <a:lnTo>
                    <a:pt x="381000" y="677418"/>
                  </a:lnTo>
                  <a:lnTo>
                    <a:pt x="253746" y="677418"/>
                  </a:lnTo>
                  <a:lnTo>
                    <a:pt x="253746" y="0"/>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2" name="Google Shape;422;p34"/>
            <p:cNvSpPr/>
            <p:nvPr/>
          </p:nvSpPr>
          <p:spPr>
            <a:xfrm>
              <a:off x="3346220" y="1658597"/>
              <a:ext cx="0" cy="85089"/>
            </a:xfrm>
            <a:custGeom>
              <a:rect b="b" l="l" r="r" t="t"/>
              <a:pathLst>
                <a:path extrusionOk="0" h="85089" w="120000">
                  <a:moveTo>
                    <a:pt x="0" y="84582"/>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3" name="Google Shape;423;p34"/>
            <p:cNvSpPr/>
            <p:nvPr/>
          </p:nvSpPr>
          <p:spPr>
            <a:xfrm>
              <a:off x="2024150" y="971273"/>
              <a:ext cx="19050" cy="19050"/>
            </a:xfrm>
            <a:custGeom>
              <a:rect b="b" l="l" r="r" t="t"/>
              <a:pathLst>
                <a:path extrusionOk="0" h="19050" w="19050">
                  <a:moveTo>
                    <a:pt x="19050" y="15240"/>
                  </a:moveTo>
                  <a:lnTo>
                    <a:pt x="19050" y="9906"/>
                  </a:lnTo>
                  <a:lnTo>
                    <a:pt x="19050" y="4572"/>
                  </a:lnTo>
                  <a:lnTo>
                    <a:pt x="14477" y="0"/>
                  </a:lnTo>
                  <a:lnTo>
                    <a:pt x="4571" y="0"/>
                  </a:lnTo>
                  <a:lnTo>
                    <a:pt x="0" y="4572"/>
                  </a:lnTo>
                  <a:lnTo>
                    <a:pt x="0" y="15240"/>
                  </a:lnTo>
                  <a:lnTo>
                    <a:pt x="4571" y="19050"/>
                  </a:lnTo>
                  <a:lnTo>
                    <a:pt x="14478" y="19050"/>
                  </a:lnTo>
                  <a:lnTo>
                    <a:pt x="19050" y="15240"/>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4" name="Google Shape;424;p34"/>
            <p:cNvSpPr/>
            <p:nvPr/>
          </p:nvSpPr>
          <p:spPr>
            <a:xfrm>
              <a:off x="2024150" y="971273"/>
              <a:ext cx="19050" cy="19050"/>
            </a:xfrm>
            <a:custGeom>
              <a:rect b="b" l="l" r="r" t="t"/>
              <a:pathLst>
                <a:path extrusionOk="0" h="19050" w="19050">
                  <a:moveTo>
                    <a:pt x="19050" y="9906"/>
                  </a:moveTo>
                  <a:lnTo>
                    <a:pt x="19050" y="4572"/>
                  </a:lnTo>
                  <a:lnTo>
                    <a:pt x="14477" y="0"/>
                  </a:lnTo>
                  <a:lnTo>
                    <a:pt x="9906" y="0"/>
                  </a:lnTo>
                  <a:lnTo>
                    <a:pt x="4571" y="0"/>
                  </a:lnTo>
                  <a:lnTo>
                    <a:pt x="0" y="4572"/>
                  </a:lnTo>
                  <a:lnTo>
                    <a:pt x="0" y="9906"/>
                  </a:lnTo>
                  <a:lnTo>
                    <a:pt x="0" y="15240"/>
                  </a:lnTo>
                  <a:lnTo>
                    <a:pt x="4571" y="19050"/>
                  </a:lnTo>
                  <a:lnTo>
                    <a:pt x="9906" y="19050"/>
                  </a:lnTo>
                  <a:lnTo>
                    <a:pt x="14478" y="19050"/>
                  </a:lnTo>
                  <a:lnTo>
                    <a:pt x="19050" y="15240"/>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5" name="Google Shape;425;p34"/>
            <p:cNvSpPr/>
            <p:nvPr/>
          </p:nvSpPr>
          <p:spPr>
            <a:xfrm>
              <a:off x="1948712" y="981179"/>
              <a:ext cx="85725" cy="0"/>
            </a:xfrm>
            <a:custGeom>
              <a:rect b="b" l="l" r="r" t="t"/>
              <a:pathLst>
                <a:path extrusionOk="0" h="120000" w="85725">
                  <a:moveTo>
                    <a:pt x="85343"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6" name="Google Shape;426;p34"/>
            <p:cNvSpPr/>
            <p:nvPr/>
          </p:nvSpPr>
          <p:spPr>
            <a:xfrm>
              <a:off x="2034056" y="600179"/>
              <a:ext cx="592455" cy="381000"/>
            </a:xfrm>
            <a:custGeom>
              <a:rect b="b" l="l" r="r" t="t"/>
              <a:pathLst>
                <a:path extrusionOk="0" h="381000" w="592455">
                  <a:moveTo>
                    <a:pt x="592074" y="0"/>
                  </a:moveTo>
                  <a:lnTo>
                    <a:pt x="592074" y="253746"/>
                  </a:lnTo>
                  <a:lnTo>
                    <a:pt x="41910" y="253746"/>
                  </a:lnTo>
                  <a:lnTo>
                    <a:pt x="41910" y="338328"/>
                  </a:lnTo>
                  <a:lnTo>
                    <a:pt x="0" y="338328"/>
                  </a:lnTo>
                  <a:lnTo>
                    <a:pt x="0" y="38100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7" name="Google Shape;427;p34"/>
            <p:cNvSpPr/>
            <p:nvPr/>
          </p:nvSpPr>
          <p:spPr>
            <a:xfrm>
              <a:off x="2277896" y="971273"/>
              <a:ext cx="19050" cy="19050"/>
            </a:xfrm>
            <a:custGeom>
              <a:rect b="b" l="l" r="r" t="t"/>
              <a:pathLst>
                <a:path extrusionOk="0" h="19050" w="19050">
                  <a:moveTo>
                    <a:pt x="19050" y="15240"/>
                  </a:moveTo>
                  <a:lnTo>
                    <a:pt x="19050" y="9906"/>
                  </a:lnTo>
                  <a:lnTo>
                    <a:pt x="19050" y="4572"/>
                  </a:lnTo>
                  <a:lnTo>
                    <a:pt x="15240" y="0"/>
                  </a:lnTo>
                  <a:lnTo>
                    <a:pt x="4571" y="0"/>
                  </a:lnTo>
                  <a:lnTo>
                    <a:pt x="0" y="4572"/>
                  </a:lnTo>
                  <a:lnTo>
                    <a:pt x="0" y="15240"/>
                  </a:lnTo>
                  <a:lnTo>
                    <a:pt x="4571" y="19050"/>
                  </a:lnTo>
                  <a:lnTo>
                    <a:pt x="15240" y="19050"/>
                  </a:lnTo>
                  <a:lnTo>
                    <a:pt x="19050" y="15240"/>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8" name="Google Shape;428;p34"/>
            <p:cNvSpPr/>
            <p:nvPr/>
          </p:nvSpPr>
          <p:spPr>
            <a:xfrm>
              <a:off x="2277896" y="971273"/>
              <a:ext cx="19050" cy="19050"/>
            </a:xfrm>
            <a:custGeom>
              <a:rect b="b" l="l" r="r" t="t"/>
              <a:pathLst>
                <a:path extrusionOk="0" h="19050" w="19050">
                  <a:moveTo>
                    <a:pt x="19050" y="9906"/>
                  </a:moveTo>
                  <a:lnTo>
                    <a:pt x="19050" y="4572"/>
                  </a:lnTo>
                  <a:lnTo>
                    <a:pt x="15240" y="0"/>
                  </a:lnTo>
                  <a:lnTo>
                    <a:pt x="9906" y="0"/>
                  </a:lnTo>
                  <a:lnTo>
                    <a:pt x="4571" y="0"/>
                  </a:lnTo>
                  <a:lnTo>
                    <a:pt x="0" y="4572"/>
                  </a:lnTo>
                  <a:lnTo>
                    <a:pt x="0" y="9906"/>
                  </a:lnTo>
                  <a:lnTo>
                    <a:pt x="0" y="15240"/>
                  </a:lnTo>
                  <a:lnTo>
                    <a:pt x="4571" y="19050"/>
                  </a:lnTo>
                  <a:lnTo>
                    <a:pt x="9906" y="19050"/>
                  </a:lnTo>
                  <a:lnTo>
                    <a:pt x="15240" y="19050"/>
                  </a:lnTo>
                  <a:lnTo>
                    <a:pt x="19050" y="15240"/>
                  </a:lnTo>
                  <a:lnTo>
                    <a:pt x="19050" y="9906"/>
                  </a:lnTo>
                  <a:lnTo>
                    <a:pt x="19050" y="457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29" name="Google Shape;429;p34"/>
            <p:cNvSpPr/>
            <p:nvPr/>
          </p:nvSpPr>
          <p:spPr>
            <a:xfrm>
              <a:off x="2034056" y="981179"/>
              <a:ext cx="466089" cy="0"/>
            </a:xfrm>
            <a:custGeom>
              <a:rect b="b" l="l" r="r" t="t"/>
              <a:pathLst>
                <a:path extrusionOk="0" h="120000" w="466089">
                  <a:moveTo>
                    <a:pt x="465581" y="0"/>
                  </a:moveTo>
                  <a:lnTo>
                    <a:pt x="253745" y="0"/>
                  </a:ln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sp>
          <p:nvSpPr>
            <p:cNvPr id="430" name="Google Shape;430;p34"/>
            <p:cNvSpPr/>
            <p:nvPr/>
          </p:nvSpPr>
          <p:spPr>
            <a:xfrm>
              <a:off x="2287802" y="981179"/>
              <a:ext cx="0" cy="211455"/>
            </a:xfrm>
            <a:custGeom>
              <a:rect b="b" l="l" r="r" t="t"/>
              <a:pathLst>
                <a:path extrusionOk="0" h="211455" w="120000">
                  <a:moveTo>
                    <a:pt x="0" y="211074"/>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2700"/>
            </a:p>
          </p:txBody>
        </p:sp>
      </p:grpSp>
      <p:sp>
        <p:nvSpPr>
          <p:cNvPr id="431" name="Google Shape;431;p34"/>
          <p:cNvSpPr txBox="1"/>
          <p:nvPr/>
        </p:nvSpPr>
        <p:spPr>
          <a:xfrm>
            <a:off x="4837072" y="1824004"/>
            <a:ext cx="111300" cy="170400"/>
          </a:xfrm>
          <a:prstGeom prst="rect">
            <a:avLst/>
          </a:prstGeom>
          <a:noFill/>
          <a:ln>
            <a:noFill/>
          </a:ln>
        </p:spPr>
        <p:txBody>
          <a:bodyPr anchorCtr="0" anchor="t" bIns="0" lIns="0" spcFirstLastPara="1" rIns="0" wrap="square" tIns="31700">
            <a:spAutoFit/>
          </a:bodyPr>
          <a:lstStyle/>
          <a:p>
            <a:pPr indent="0" lvl="0" marL="25400" rtl="0" algn="l">
              <a:lnSpc>
                <a:spcPct val="100000"/>
              </a:lnSpc>
              <a:spcBef>
                <a:spcPts val="0"/>
              </a:spcBef>
              <a:spcAft>
                <a:spcPts val="0"/>
              </a:spcAft>
              <a:buNone/>
            </a:pPr>
            <a:r>
              <a:rPr b="1" lang="en" sz="900">
                <a:latin typeface="Arial"/>
                <a:ea typeface="Arial"/>
                <a:cs typeface="Arial"/>
                <a:sym typeface="Arial"/>
              </a:rPr>
              <a:t>1</a:t>
            </a:r>
            <a:endParaRPr sz="900">
              <a:latin typeface="Arial"/>
              <a:ea typeface="Arial"/>
              <a:cs typeface="Arial"/>
              <a:sym typeface="Arial"/>
            </a:endParaRPr>
          </a:p>
        </p:txBody>
      </p:sp>
      <p:sp>
        <p:nvSpPr>
          <p:cNvPr id="432" name="Google Shape;432;p34"/>
          <p:cNvSpPr txBox="1"/>
          <p:nvPr/>
        </p:nvSpPr>
        <p:spPr>
          <a:xfrm>
            <a:off x="495326" y="3910692"/>
            <a:ext cx="4689900" cy="770400"/>
          </a:xfrm>
          <a:prstGeom prst="rect">
            <a:avLst/>
          </a:prstGeom>
          <a:noFill/>
          <a:ln>
            <a:noFill/>
          </a:ln>
        </p:spPr>
        <p:txBody>
          <a:bodyPr anchorCtr="0" anchor="t" bIns="175700" lIns="175700" spcFirstLastPara="1" rIns="175700" wrap="square" tIns="175700">
            <a:spAutoFit/>
          </a:bodyPr>
          <a:lstStyle/>
          <a:p>
            <a:pPr indent="0" lvl="0" marL="0" rtl="0" algn="l">
              <a:spcBef>
                <a:spcPts val="0"/>
              </a:spcBef>
              <a:spcAft>
                <a:spcPts val="0"/>
              </a:spcAft>
              <a:buNone/>
            </a:pPr>
            <a:r>
              <a:rPr lang="en" sz="2700">
                <a:latin typeface="Calibri"/>
                <a:ea typeface="Calibri"/>
                <a:cs typeface="Calibri"/>
                <a:sym typeface="Calibri"/>
              </a:rPr>
              <a:t>Power Supply Module 5</a:t>
            </a:r>
            <a:endParaRPr sz="27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idx="4294967295" type="title"/>
          </p:nvPr>
        </p:nvSpPr>
        <p:spPr>
          <a:xfrm>
            <a:off x="0" y="-12175"/>
            <a:ext cx="9144000" cy="13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
        <p:nvSpPr>
          <p:cNvPr id="438" name="Google Shape;438;p35"/>
          <p:cNvSpPr/>
          <p:nvPr/>
        </p:nvSpPr>
        <p:spPr>
          <a:xfrm>
            <a:off x="1993319" y="2495525"/>
            <a:ext cx="1338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rgbClr val="999999"/>
                </a:solidFill>
                <a:hlinkClick r:id="rId3">
                  <a:extLst>
                    <a:ext uri="{A12FA001-AC4F-418D-AE19-62706E023703}">
                      <ahyp:hlinkClr val="tx"/>
                    </a:ext>
                  </a:extLst>
                </a:hlinkClick>
              </a:rPr>
              <a:t>Clock</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9" name="Google Shape;439;p35"/>
          <p:cNvSpPr/>
          <p:nvPr/>
        </p:nvSpPr>
        <p:spPr>
          <a:xfrm>
            <a:off x="4767181" y="2524025"/>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999999"/>
                </a:solidFill>
              </a:rPr>
              <a:t>Mono Stable</a:t>
            </a:r>
            <a:endParaRPr>
              <a:solidFill>
                <a:srgbClr val="999999"/>
              </a:solidFill>
            </a:endParaRPr>
          </a:p>
        </p:txBody>
      </p:sp>
      <p:sp>
        <p:nvSpPr>
          <p:cNvPr id="440" name="Google Shape;440;p35"/>
          <p:cNvSpPr/>
          <p:nvPr/>
        </p:nvSpPr>
        <p:spPr>
          <a:xfrm>
            <a:off x="4767181" y="1351750"/>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Astable</a:t>
            </a:r>
            <a:endParaRPr>
              <a:solidFill>
                <a:srgbClr val="999999"/>
              </a:solidFill>
            </a:endParaRPr>
          </a:p>
        </p:txBody>
      </p:sp>
      <p:sp>
        <p:nvSpPr>
          <p:cNvPr id="441" name="Google Shape;441;p35"/>
          <p:cNvSpPr/>
          <p:nvPr/>
        </p:nvSpPr>
        <p:spPr>
          <a:xfrm>
            <a:off x="4767181" y="3733250"/>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999999"/>
                </a:solidFill>
              </a:rPr>
              <a:t>Bi Stable</a:t>
            </a:r>
            <a:endParaRPr>
              <a:solidFill>
                <a:srgbClr val="999999"/>
              </a:solidFill>
            </a:endParaRPr>
          </a:p>
        </p:txBody>
      </p:sp>
      <p:cxnSp>
        <p:nvCxnSpPr>
          <p:cNvPr id="442" name="Google Shape;442;p35"/>
          <p:cNvCxnSpPr/>
          <p:nvPr/>
        </p:nvCxnSpPr>
        <p:spPr>
          <a:xfrm flipH="1" rot="10800000">
            <a:off x="3331306" y="1575500"/>
            <a:ext cx="1435800" cy="1238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43" name="Google Shape;443;p35"/>
          <p:cNvCxnSpPr>
            <a:endCxn id="441" idx="1"/>
          </p:cNvCxnSpPr>
          <p:nvPr/>
        </p:nvCxnSpPr>
        <p:spPr>
          <a:xfrm flipH="1" rot="-5400000">
            <a:off x="3822931" y="3046850"/>
            <a:ext cx="1177500" cy="711000"/>
          </a:xfrm>
          <a:prstGeom prst="bentConnector2">
            <a:avLst/>
          </a:prstGeom>
          <a:noFill/>
          <a:ln cap="flat" cmpd="sng" w="9525">
            <a:solidFill>
              <a:schemeClr val="dk2"/>
            </a:solidFill>
            <a:prstDash val="solid"/>
            <a:round/>
            <a:headEnd len="med" w="med" type="none"/>
            <a:tailEnd len="med" w="med" type="none"/>
          </a:ln>
        </p:spPr>
      </p:cxnSp>
      <p:cxnSp>
        <p:nvCxnSpPr>
          <p:cNvPr id="444" name="Google Shape;444;p35"/>
          <p:cNvCxnSpPr/>
          <p:nvPr/>
        </p:nvCxnSpPr>
        <p:spPr>
          <a:xfrm>
            <a:off x="4061306" y="2815125"/>
            <a:ext cx="705900" cy="5400"/>
          </a:xfrm>
          <a:prstGeom prst="straightConnector1">
            <a:avLst/>
          </a:prstGeom>
          <a:noFill/>
          <a:ln cap="flat" cmpd="sng" w="9525">
            <a:solidFill>
              <a:schemeClr val="dk2"/>
            </a:solidFill>
            <a:prstDash val="solid"/>
            <a:round/>
            <a:headEnd len="med" w="med" type="none"/>
            <a:tailEnd len="med" w="med" type="none"/>
          </a:ln>
        </p:spPr>
      </p:cxnSp>
      <p:sp>
        <p:nvSpPr>
          <p:cNvPr id="445" name="Google Shape;445;p35"/>
          <p:cNvSpPr txBox="1"/>
          <p:nvPr/>
        </p:nvSpPr>
        <p:spPr>
          <a:xfrm>
            <a:off x="-14000" y="4778700"/>
            <a:ext cx="9144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999999"/>
                </a:solidFill>
                <a:hlinkClick r:id="rId4">
                  <a:extLst>
                    <a:ext uri="{A12FA001-AC4F-418D-AE19-62706E023703}">
                      <ahyp:hlinkClr val="tx"/>
                    </a:ext>
                  </a:extLst>
                </a:hlinkClick>
              </a:rPr>
              <a:t>Prototype 2</a:t>
            </a:r>
            <a:endParaRPr>
              <a:solidFill>
                <a:srgbClr val="99999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6"/>
          <p:cNvSpPr txBox="1"/>
          <p:nvPr/>
        </p:nvSpPr>
        <p:spPr>
          <a:xfrm>
            <a:off x="0" y="0"/>
            <a:ext cx="9144000" cy="1486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rPr lang="en" sz="2820">
                <a:solidFill>
                  <a:srgbClr val="666666"/>
                </a:solidFill>
              </a:rPr>
              <a:t>Ben Eater’s 8 Bit Computer</a:t>
            </a:r>
            <a:endParaRPr sz="2820">
              <a:solidFill>
                <a:srgbClr val="666666"/>
              </a:solidFill>
            </a:endParaRPr>
          </a:p>
          <a:p>
            <a:pPr indent="0" lvl="0" marL="0" rtl="0" algn="ctr">
              <a:spcBef>
                <a:spcPts val="0"/>
              </a:spcBef>
              <a:spcAft>
                <a:spcPts val="0"/>
              </a:spcAft>
              <a:buNone/>
            </a:pPr>
            <a:r>
              <a:rPr lang="en" sz="2820">
                <a:solidFill>
                  <a:srgbClr val="666666"/>
                </a:solidFill>
              </a:rPr>
              <a:t>Edge Trigger Detection</a:t>
            </a:r>
            <a:endParaRPr sz="2820">
              <a:solidFill>
                <a:srgbClr val="666666"/>
              </a:solidFill>
            </a:endParaRPr>
          </a:p>
        </p:txBody>
      </p:sp>
      <p:pic>
        <p:nvPicPr>
          <p:cNvPr id="451" name="Google Shape;451;p36"/>
          <p:cNvPicPr preferRelativeResize="0"/>
          <p:nvPr/>
        </p:nvPicPr>
        <p:blipFill>
          <a:blip r:embed="rId3">
            <a:alphaModFix/>
          </a:blip>
          <a:stretch>
            <a:fillRect/>
          </a:stretch>
        </p:blipFill>
        <p:spPr>
          <a:xfrm>
            <a:off x="152400" y="1914000"/>
            <a:ext cx="8839201" cy="18659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7"/>
          <p:cNvSpPr txBox="1"/>
          <p:nvPr>
            <p:ph idx="4294967295"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
        <p:nvSpPr>
          <p:cNvPr id="457" name="Google Shape;457;p37"/>
          <p:cNvSpPr/>
          <p:nvPr/>
        </p:nvSpPr>
        <p:spPr>
          <a:xfrm>
            <a:off x="3306025" y="3489807"/>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rgbClr val="999999"/>
                </a:solidFill>
                <a:hlinkClick r:id="rId3">
                  <a:extLst>
                    <a:ext uri="{A12FA001-AC4F-418D-AE19-62706E023703}">
                      <ahyp:hlinkClr val="tx"/>
                    </a:ext>
                  </a:extLst>
                </a:hlinkClick>
              </a:rPr>
              <a:t>Registers</a:t>
            </a:r>
            <a:r>
              <a:rPr lang="en">
                <a:solidFill>
                  <a:srgbClr val="999999"/>
                </a:solidFill>
              </a:rPr>
              <a:t> A&amp;B and</a:t>
            </a:r>
            <a:r>
              <a:rPr lang="en" u="sng">
                <a:solidFill>
                  <a:srgbClr val="999999"/>
                </a:solidFill>
                <a:hlinkClick r:id="rId4">
                  <a:extLst>
                    <a:ext uri="{A12FA001-AC4F-418D-AE19-62706E023703}">
                      <ahyp:hlinkClr val="tx"/>
                    </a:ext>
                  </a:extLst>
                </a:hlinkClick>
              </a:rPr>
              <a:t> ALU</a:t>
            </a:r>
            <a:endParaRPr>
              <a:solidFill>
                <a:srgbClr val="999999"/>
              </a:solidFill>
            </a:endParaRPr>
          </a:p>
        </p:txBody>
      </p:sp>
      <p:sp>
        <p:nvSpPr>
          <p:cNvPr id="458" name="Google Shape;458;p37"/>
          <p:cNvSpPr/>
          <p:nvPr/>
        </p:nvSpPr>
        <p:spPr>
          <a:xfrm>
            <a:off x="3306025" y="1237800"/>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en" u="sng">
                <a:solidFill>
                  <a:srgbClr val="999999"/>
                </a:solidFill>
                <a:hlinkClick r:id="rId5">
                  <a:extLst>
                    <a:ext uri="{A12FA001-AC4F-418D-AE19-62706E023703}">
                      <ahyp:hlinkClr val="tx"/>
                    </a:ext>
                  </a:extLst>
                </a:hlinkClick>
              </a:rPr>
              <a:t>MAR</a:t>
            </a:r>
            <a:r>
              <a:rPr lang="en">
                <a:solidFill>
                  <a:srgbClr val="999999"/>
                </a:solidFill>
              </a:rPr>
              <a:t> and</a:t>
            </a:r>
            <a:r>
              <a:rPr lang="en">
                <a:solidFill>
                  <a:schemeClr val="dk1"/>
                </a:solidFill>
              </a:rPr>
              <a:t> </a:t>
            </a:r>
            <a:r>
              <a:rPr lang="en" u="sng">
                <a:solidFill>
                  <a:srgbClr val="999999"/>
                </a:solidFill>
                <a:hlinkClick r:id="rId6">
                  <a:extLst>
                    <a:ext uri="{A12FA001-AC4F-418D-AE19-62706E023703}">
                      <ahyp:hlinkClr val="tx"/>
                    </a:ext>
                  </a:extLst>
                </a:hlinkClick>
              </a:rPr>
              <a:t>RAM</a:t>
            </a:r>
            <a:r>
              <a:rPr lang="en">
                <a:solidFill>
                  <a:srgbClr val="999999"/>
                </a:solidFill>
              </a:rPr>
              <a:t> </a:t>
            </a:r>
            <a:endParaRPr>
              <a:solidFill>
                <a:srgbClr val="999999"/>
              </a:solidFill>
            </a:endParaRPr>
          </a:p>
          <a:p>
            <a:pPr indent="0" lvl="0" marL="0" rtl="0" algn="ctr">
              <a:spcBef>
                <a:spcPts val="0"/>
              </a:spcBef>
              <a:spcAft>
                <a:spcPts val="0"/>
              </a:spcAft>
              <a:buClr>
                <a:schemeClr val="dk1"/>
              </a:buClr>
              <a:buSzPts val="1100"/>
              <a:buFont typeface="Arial"/>
              <a:buNone/>
            </a:pPr>
            <a:r>
              <a:t/>
            </a:r>
            <a:endParaRPr/>
          </a:p>
        </p:txBody>
      </p:sp>
      <p:sp>
        <p:nvSpPr>
          <p:cNvPr id="459" name="Google Shape;459;p37"/>
          <p:cNvSpPr/>
          <p:nvPr/>
        </p:nvSpPr>
        <p:spPr>
          <a:xfrm>
            <a:off x="3306025" y="4228125"/>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 </a:t>
            </a:r>
            <a:r>
              <a:rPr lang="en" u="sng">
                <a:solidFill>
                  <a:srgbClr val="999999"/>
                </a:solidFill>
                <a:hlinkClick r:id="rId7">
                  <a:extLst>
                    <a:ext uri="{A12FA001-AC4F-418D-AE19-62706E023703}">
                      <ahyp:hlinkClr val="tx"/>
                    </a:ext>
                  </a:extLst>
                </a:hlinkClick>
              </a:rPr>
              <a:t>Output</a:t>
            </a:r>
            <a:r>
              <a:rPr lang="en">
                <a:solidFill>
                  <a:srgbClr val="999999"/>
                </a:solidFill>
              </a:rPr>
              <a:t>  and </a:t>
            </a:r>
            <a:r>
              <a:rPr lang="en" u="sng">
                <a:solidFill>
                  <a:srgbClr val="999999"/>
                </a:solidFill>
                <a:hlinkClick r:id="rId8">
                  <a:extLst>
                    <a:ext uri="{A12FA001-AC4F-418D-AE19-62706E023703}">
                      <ahyp:hlinkClr val="tx"/>
                    </a:ext>
                  </a:extLst>
                </a:hlinkClick>
              </a:rPr>
              <a:t>Control Logic</a:t>
            </a:r>
            <a:endParaRPr>
              <a:solidFill>
                <a:srgbClr val="999999"/>
              </a:solidFill>
            </a:endParaRPr>
          </a:p>
        </p:txBody>
      </p:sp>
      <p:cxnSp>
        <p:nvCxnSpPr>
          <p:cNvPr id="460" name="Google Shape;460;p37"/>
          <p:cNvCxnSpPr>
            <a:stCxn id="461" idx="3"/>
            <a:endCxn id="457" idx="1"/>
          </p:cNvCxnSpPr>
          <p:nvPr/>
        </p:nvCxnSpPr>
        <p:spPr>
          <a:xfrm>
            <a:off x="2342700" y="2819550"/>
            <a:ext cx="963300" cy="9282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37"/>
          <p:cNvCxnSpPr>
            <a:stCxn id="461" idx="3"/>
            <a:endCxn id="459" idx="1"/>
          </p:cNvCxnSpPr>
          <p:nvPr/>
        </p:nvCxnSpPr>
        <p:spPr>
          <a:xfrm>
            <a:off x="2342700" y="2819550"/>
            <a:ext cx="963300" cy="16665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37"/>
          <p:cNvCxnSpPr>
            <a:stCxn id="461" idx="3"/>
            <a:endCxn id="458" idx="1"/>
          </p:cNvCxnSpPr>
          <p:nvPr/>
        </p:nvCxnSpPr>
        <p:spPr>
          <a:xfrm flipH="1" rot="10800000">
            <a:off x="2342700" y="1495650"/>
            <a:ext cx="963300" cy="13239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37"/>
          <p:cNvSpPr/>
          <p:nvPr/>
        </p:nvSpPr>
        <p:spPr>
          <a:xfrm>
            <a:off x="1004700" y="2533200"/>
            <a:ext cx="1338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chemeClr val="hlink"/>
                </a:solidFill>
                <a:hlinkClick r:id="rId9"/>
              </a:rPr>
              <a:t>Clock</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4" name="Google Shape;464;p37"/>
          <p:cNvSpPr/>
          <p:nvPr/>
        </p:nvSpPr>
        <p:spPr>
          <a:xfrm>
            <a:off x="3306025" y="2104488"/>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rgbClr val="999999"/>
                </a:solidFill>
                <a:hlinkClick r:id="rId10">
                  <a:extLst>
                    <a:ext uri="{A12FA001-AC4F-418D-AE19-62706E023703}">
                      <ahyp:hlinkClr val="tx"/>
                    </a:ext>
                  </a:extLst>
                </a:hlinkClick>
              </a:rPr>
              <a:t>Instruction</a:t>
            </a:r>
            <a:r>
              <a:rPr lang="en">
                <a:solidFill>
                  <a:srgbClr val="999999"/>
                </a:solidFill>
              </a:rPr>
              <a:t> Register</a:t>
            </a:r>
            <a:endParaRPr>
              <a:solidFill>
                <a:srgbClr val="999999"/>
              </a:solidFill>
            </a:endParaRPr>
          </a:p>
        </p:txBody>
      </p:sp>
      <p:cxnSp>
        <p:nvCxnSpPr>
          <p:cNvPr id="465" name="Google Shape;465;p37"/>
          <p:cNvCxnSpPr>
            <a:stCxn id="461" idx="3"/>
            <a:endCxn id="464" idx="1"/>
          </p:cNvCxnSpPr>
          <p:nvPr/>
        </p:nvCxnSpPr>
        <p:spPr>
          <a:xfrm flipH="1" rot="10800000">
            <a:off x="2342700" y="2362350"/>
            <a:ext cx="963300" cy="45720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37"/>
          <p:cNvSpPr/>
          <p:nvPr/>
        </p:nvSpPr>
        <p:spPr>
          <a:xfrm>
            <a:off x="6801300" y="1237800"/>
            <a:ext cx="1338000" cy="354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a:solidFill>
                  <a:srgbClr val="999999"/>
                </a:solidFill>
              </a:rPr>
              <a:t>Bus</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7" name="Google Shape;467;p37"/>
          <p:cNvSpPr/>
          <p:nvPr/>
        </p:nvSpPr>
        <p:spPr>
          <a:xfrm>
            <a:off x="5724362" y="2153550"/>
            <a:ext cx="1044300" cy="41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5724362" y="1315350"/>
            <a:ext cx="1044300" cy="41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5724362" y="4287150"/>
            <a:ext cx="1044300" cy="41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5724362" y="3601350"/>
            <a:ext cx="1044300" cy="41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3306025" y="2790288"/>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rgbClr val="999999"/>
                </a:solidFill>
                <a:hlinkClick r:id="rId11">
                  <a:extLst>
                    <a:ext uri="{A12FA001-AC4F-418D-AE19-62706E023703}">
                      <ahyp:hlinkClr val="tx"/>
                    </a:ext>
                  </a:extLst>
                </a:hlinkClick>
              </a:rPr>
              <a:t>Program Counter</a:t>
            </a:r>
            <a:endParaRPr>
              <a:solidFill>
                <a:srgbClr val="999999"/>
              </a:solidFill>
            </a:endParaRPr>
          </a:p>
        </p:txBody>
      </p:sp>
      <p:cxnSp>
        <p:nvCxnSpPr>
          <p:cNvPr id="472" name="Google Shape;472;p37"/>
          <p:cNvCxnSpPr>
            <a:stCxn id="461" idx="3"/>
            <a:endCxn id="471" idx="1"/>
          </p:cNvCxnSpPr>
          <p:nvPr/>
        </p:nvCxnSpPr>
        <p:spPr>
          <a:xfrm>
            <a:off x="2342700" y="2819550"/>
            <a:ext cx="963300" cy="22860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37"/>
          <p:cNvSpPr/>
          <p:nvPr/>
        </p:nvSpPr>
        <p:spPr>
          <a:xfrm>
            <a:off x="5724362" y="2839350"/>
            <a:ext cx="1044300" cy="4176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8"/>
          <p:cNvSpPr txBox="1"/>
          <p:nvPr>
            <p:ph idx="4294967295" type="title"/>
          </p:nvPr>
        </p:nvSpPr>
        <p:spPr>
          <a:xfrm>
            <a:off x="1900" y="-12175"/>
            <a:ext cx="9144000" cy="103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a:p>
            <a:pPr indent="0" lvl="0" marL="0" rtl="0" algn="ctr">
              <a:spcBef>
                <a:spcPts val="0"/>
              </a:spcBef>
              <a:spcAft>
                <a:spcPts val="0"/>
              </a:spcAft>
              <a:buSzPts val="990"/>
              <a:buNone/>
            </a:pPr>
            <a:r>
              <a:t/>
            </a:r>
            <a:endParaRPr sz="2520"/>
          </a:p>
        </p:txBody>
      </p:sp>
      <p:sp>
        <p:nvSpPr>
          <p:cNvPr id="479" name="Google Shape;479;p38"/>
          <p:cNvSpPr/>
          <p:nvPr/>
        </p:nvSpPr>
        <p:spPr>
          <a:xfrm flipH="1">
            <a:off x="5812681" y="2495525"/>
            <a:ext cx="1338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rgbClr val="999999"/>
                </a:solidFill>
                <a:hlinkClick r:id="rId3">
                  <a:extLst>
                    <a:ext uri="{A12FA001-AC4F-418D-AE19-62706E023703}">
                      <ahyp:hlinkClr val="tx"/>
                    </a:ext>
                  </a:extLst>
                </a:hlinkClick>
              </a:rPr>
              <a:t>Sum Out</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0" name="Google Shape;480;p38"/>
          <p:cNvSpPr/>
          <p:nvPr/>
        </p:nvSpPr>
        <p:spPr>
          <a:xfrm flipH="1">
            <a:off x="1993319" y="2524025"/>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4">
                  <a:extLst>
                    <a:ext uri="{A12FA001-AC4F-418D-AE19-62706E023703}">
                      <ahyp:hlinkClr val="tx"/>
                    </a:ext>
                  </a:extLst>
                </a:hlinkClick>
              </a:rPr>
              <a:t>ALU</a:t>
            </a:r>
            <a:endParaRPr>
              <a:solidFill>
                <a:srgbClr val="999999"/>
              </a:solidFill>
            </a:endParaRPr>
          </a:p>
        </p:txBody>
      </p:sp>
      <p:sp>
        <p:nvSpPr>
          <p:cNvPr id="481" name="Google Shape;481;p38"/>
          <p:cNvSpPr/>
          <p:nvPr/>
        </p:nvSpPr>
        <p:spPr>
          <a:xfrm flipH="1">
            <a:off x="1993319" y="1351750"/>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5">
                  <a:extLst>
                    <a:ext uri="{A12FA001-AC4F-418D-AE19-62706E023703}">
                      <ahyp:hlinkClr val="tx"/>
                    </a:ext>
                  </a:extLst>
                </a:hlinkClick>
              </a:rPr>
              <a:t>Register A</a:t>
            </a:r>
            <a:endParaRPr>
              <a:solidFill>
                <a:srgbClr val="999999"/>
              </a:solidFill>
            </a:endParaRPr>
          </a:p>
        </p:txBody>
      </p:sp>
      <p:sp>
        <p:nvSpPr>
          <p:cNvPr id="482" name="Google Shape;482;p38"/>
          <p:cNvSpPr/>
          <p:nvPr/>
        </p:nvSpPr>
        <p:spPr>
          <a:xfrm flipH="1">
            <a:off x="1993319" y="3733250"/>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6">
                  <a:extLst>
                    <a:ext uri="{A12FA001-AC4F-418D-AE19-62706E023703}">
                      <ahyp:hlinkClr val="tx"/>
                    </a:ext>
                  </a:extLst>
                </a:hlinkClick>
              </a:rPr>
              <a:t>Register B</a:t>
            </a:r>
            <a:endParaRPr>
              <a:solidFill>
                <a:srgbClr val="999999"/>
              </a:solidFill>
            </a:endParaRPr>
          </a:p>
        </p:txBody>
      </p:sp>
      <p:cxnSp>
        <p:nvCxnSpPr>
          <p:cNvPr id="483" name="Google Shape;483;p38"/>
          <p:cNvCxnSpPr/>
          <p:nvPr/>
        </p:nvCxnSpPr>
        <p:spPr>
          <a:xfrm rot="10800000">
            <a:off x="4376894" y="1575500"/>
            <a:ext cx="1435800" cy="1238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84" name="Google Shape;484;p38"/>
          <p:cNvCxnSpPr>
            <a:endCxn id="482" idx="1"/>
          </p:cNvCxnSpPr>
          <p:nvPr/>
        </p:nvCxnSpPr>
        <p:spPr>
          <a:xfrm rot="5400000">
            <a:off x="4143569" y="3046850"/>
            <a:ext cx="1177500" cy="711000"/>
          </a:xfrm>
          <a:prstGeom prst="bentConnector2">
            <a:avLst/>
          </a:prstGeom>
          <a:noFill/>
          <a:ln cap="flat" cmpd="sng" w="9525">
            <a:solidFill>
              <a:schemeClr val="dk2"/>
            </a:solidFill>
            <a:prstDash val="solid"/>
            <a:round/>
            <a:headEnd len="med" w="med" type="none"/>
            <a:tailEnd len="med" w="med" type="none"/>
          </a:ln>
        </p:spPr>
      </p:cxnSp>
      <p:cxnSp>
        <p:nvCxnSpPr>
          <p:cNvPr id="485" name="Google Shape;485;p38"/>
          <p:cNvCxnSpPr/>
          <p:nvPr/>
        </p:nvCxnSpPr>
        <p:spPr>
          <a:xfrm flipH="1">
            <a:off x="4376794" y="2815125"/>
            <a:ext cx="705900" cy="5400"/>
          </a:xfrm>
          <a:prstGeom prst="straightConnector1">
            <a:avLst/>
          </a:prstGeom>
          <a:noFill/>
          <a:ln cap="flat" cmpd="sng" w="9525">
            <a:solidFill>
              <a:schemeClr val="dk2"/>
            </a:solidFill>
            <a:prstDash val="solid"/>
            <a:round/>
            <a:headEnd len="med" w="med" type="none"/>
            <a:tailEnd len="med" w="med" type="none"/>
          </a:ln>
        </p:spPr>
      </p:cxnSp>
      <p:sp>
        <p:nvSpPr>
          <p:cNvPr id="486" name="Google Shape;486;p38"/>
          <p:cNvSpPr txBox="1"/>
          <p:nvPr/>
        </p:nvSpPr>
        <p:spPr>
          <a:xfrm>
            <a:off x="0" y="455147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999999"/>
                </a:solidFill>
              </a:rPr>
              <a:t>ADD and Subtraction Operations</a:t>
            </a:r>
            <a:endParaRPr sz="1100">
              <a:solidFill>
                <a:srgbClr val="9999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nvSpPr>
        <p:spPr>
          <a:xfrm>
            <a:off x="0" y="0"/>
            <a:ext cx="9144000" cy="2789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rPr lang="en" sz="2820">
                <a:solidFill>
                  <a:srgbClr val="666666"/>
                </a:solidFill>
              </a:rPr>
              <a:t>ELTR-130 Data logic</a:t>
            </a:r>
            <a:endParaRPr sz="2820">
              <a:solidFill>
                <a:srgbClr val="666666"/>
              </a:solidFill>
            </a:endParaRPr>
          </a:p>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rPr lang="en" sz="2820">
                <a:solidFill>
                  <a:srgbClr val="666666"/>
                </a:solidFill>
              </a:rPr>
              <a:t>How Do Binary Values ADD?</a:t>
            </a:r>
            <a:endParaRPr sz="2820">
              <a:solidFill>
                <a:srgbClr val="666666"/>
              </a:solidFill>
            </a:endParaRPr>
          </a:p>
        </p:txBody>
      </p:sp>
      <p:sp>
        <p:nvSpPr>
          <p:cNvPr id="492" name="Google Shape;492;p39"/>
          <p:cNvSpPr txBox="1"/>
          <p:nvPr/>
        </p:nvSpPr>
        <p:spPr>
          <a:xfrm>
            <a:off x="2999538" y="3146700"/>
            <a:ext cx="1568700" cy="831300"/>
          </a:xfrm>
          <a:prstGeom prst="rect">
            <a:avLst/>
          </a:prstGeom>
          <a:noFill/>
          <a:ln>
            <a:noFill/>
          </a:ln>
        </p:spPr>
        <p:txBody>
          <a:bodyPr anchorCtr="0" anchor="t" bIns="91425" lIns="91425" spcFirstLastPara="1" rIns="91425" wrap="square" tIns="91425">
            <a:spAutoFit/>
          </a:bodyPr>
          <a:lstStyle/>
          <a:p>
            <a:pPr indent="457200" lvl="0" marL="0" rtl="0" algn="r">
              <a:spcBef>
                <a:spcPts val="0"/>
              </a:spcBef>
              <a:spcAft>
                <a:spcPts val="0"/>
              </a:spcAft>
              <a:buNone/>
            </a:pPr>
            <a:r>
              <a:rPr lang="en"/>
              <a:t>00011100   </a:t>
            </a:r>
            <a:endParaRPr/>
          </a:p>
          <a:p>
            <a:pPr indent="-317500" lvl="0" marL="457200" rtl="0" algn="r">
              <a:spcBef>
                <a:spcPts val="0"/>
              </a:spcBef>
              <a:spcAft>
                <a:spcPts val="0"/>
              </a:spcAft>
              <a:buSzPts val="1400"/>
              <a:buChar char="+"/>
            </a:pPr>
            <a:r>
              <a:rPr lang="en" u="sng"/>
              <a:t>00001110</a:t>
            </a:r>
            <a:endParaRPr u="sng"/>
          </a:p>
          <a:p>
            <a:pPr indent="0" lvl="0" marL="457200" rtl="0" algn="r">
              <a:spcBef>
                <a:spcPts val="0"/>
              </a:spcBef>
              <a:spcAft>
                <a:spcPts val="0"/>
              </a:spcAft>
              <a:buNone/>
            </a:pPr>
            <a:r>
              <a:t/>
            </a:r>
            <a:endParaRPr/>
          </a:p>
        </p:txBody>
      </p:sp>
      <p:sp>
        <p:nvSpPr>
          <p:cNvPr id="493" name="Google Shape;493;p39"/>
          <p:cNvSpPr txBox="1"/>
          <p:nvPr/>
        </p:nvSpPr>
        <p:spPr>
          <a:xfrm>
            <a:off x="4575763" y="3146700"/>
            <a:ext cx="1568700" cy="831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t>28</a:t>
            </a:r>
            <a:r>
              <a:rPr lang="en"/>
              <a:t>   </a:t>
            </a:r>
            <a:endParaRPr/>
          </a:p>
          <a:p>
            <a:pPr indent="-317500" lvl="0" marL="457200" rtl="0" algn="l">
              <a:spcBef>
                <a:spcPts val="0"/>
              </a:spcBef>
              <a:spcAft>
                <a:spcPts val="0"/>
              </a:spcAft>
              <a:buSzPts val="1400"/>
              <a:buChar char="+"/>
            </a:pPr>
            <a:r>
              <a:rPr lang="en" u="sng"/>
              <a:t>14</a:t>
            </a:r>
            <a:endParaRPr u="sng"/>
          </a:p>
          <a:p>
            <a:pPr indent="0" lvl="0" marL="457200" rtl="0" algn="l">
              <a:spcBef>
                <a:spcPts val="0"/>
              </a:spcBef>
              <a:spcAft>
                <a:spcPts val="0"/>
              </a:spcAft>
              <a:buNone/>
            </a:pPr>
            <a:r>
              <a:rPr lang="en"/>
              <a:t>42</a:t>
            </a:r>
            <a:endParaRPr/>
          </a:p>
        </p:txBody>
      </p:sp>
      <p:sp>
        <p:nvSpPr>
          <p:cNvPr id="494" name="Google Shape;494;p39"/>
          <p:cNvSpPr txBox="1"/>
          <p:nvPr/>
        </p:nvSpPr>
        <p:spPr>
          <a:xfrm>
            <a:off x="2939825" y="3558300"/>
            <a:ext cx="1628400" cy="400200"/>
          </a:xfrm>
          <a:prstGeom prst="rect">
            <a:avLst/>
          </a:prstGeom>
          <a:noFill/>
          <a:ln>
            <a:noFill/>
          </a:ln>
        </p:spPr>
        <p:txBody>
          <a:bodyPr anchorCtr="0" anchor="t" bIns="91425" lIns="91425" spcFirstLastPara="1" rIns="91425" wrap="square" tIns="91425">
            <a:spAutoFit/>
          </a:bodyPr>
          <a:lstStyle/>
          <a:p>
            <a:pPr indent="0" lvl="0" marL="457200" rtl="0" algn="r">
              <a:spcBef>
                <a:spcPts val="0"/>
              </a:spcBef>
              <a:spcAft>
                <a:spcPts val="0"/>
              </a:spcAft>
              <a:buClr>
                <a:schemeClr val="dk1"/>
              </a:buClr>
              <a:buSzPts val="1100"/>
              <a:buFont typeface="Arial"/>
              <a:buNone/>
            </a:pPr>
            <a:r>
              <a:rPr lang="en">
                <a:solidFill>
                  <a:schemeClr val="dk1"/>
                </a:solidFill>
              </a:rPr>
              <a:t>00101010</a:t>
            </a:r>
            <a:endParaRPr/>
          </a:p>
        </p:txBody>
      </p:sp>
      <p:sp>
        <p:nvSpPr>
          <p:cNvPr id="495" name="Google Shape;495;p39"/>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40"/>
          <p:cNvPicPr preferRelativeResize="0"/>
          <p:nvPr/>
        </p:nvPicPr>
        <p:blipFill>
          <a:blip r:embed="rId3">
            <a:alphaModFix/>
          </a:blip>
          <a:stretch>
            <a:fillRect/>
          </a:stretch>
        </p:blipFill>
        <p:spPr>
          <a:xfrm>
            <a:off x="2075811" y="999600"/>
            <a:ext cx="4992377" cy="4085975"/>
          </a:xfrm>
          <a:prstGeom prst="rect">
            <a:avLst/>
          </a:prstGeom>
          <a:noFill/>
          <a:ln>
            <a:noFill/>
          </a:ln>
        </p:spPr>
      </p:pic>
      <p:sp>
        <p:nvSpPr>
          <p:cNvPr id="501" name="Google Shape;501;p40"/>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41"/>
          <p:cNvPicPr preferRelativeResize="0"/>
          <p:nvPr/>
        </p:nvPicPr>
        <p:blipFill>
          <a:blip r:embed="rId3">
            <a:alphaModFix/>
          </a:blip>
          <a:stretch>
            <a:fillRect/>
          </a:stretch>
        </p:blipFill>
        <p:spPr>
          <a:xfrm>
            <a:off x="798838" y="747901"/>
            <a:ext cx="7546325" cy="3924100"/>
          </a:xfrm>
          <a:prstGeom prst="rect">
            <a:avLst/>
          </a:prstGeom>
          <a:noFill/>
          <a:ln>
            <a:noFill/>
          </a:ln>
        </p:spPr>
      </p:pic>
      <p:sp>
        <p:nvSpPr>
          <p:cNvPr id="507" name="Google Shape;507;p41"/>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5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42"/>
          <p:cNvPicPr preferRelativeResize="0"/>
          <p:nvPr/>
        </p:nvPicPr>
        <p:blipFill>
          <a:blip r:embed="rId3">
            <a:alphaModFix/>
          </a:blip>
          <a:stretch>
            <a:fillRect/>
          </a:stretch>
        </p:blipFill>
        <p:spPr>
          <a:xfrm>
            <a:off x="2509063" y="1307550"/>
            <a:ext cx="4125875" cy="3516850"/>
          </a:xfrm>
          <a:prstGeom prst="rect">
            <a:avLst/>
          </a:prstGeom>
          <a:noFill/>
          <a:ln>
            <a:noFill/>
          </a:ln>
        </p:spPr>
      </p:pic>
      <p:sp>
        <p:nvSpPr>
          <p:cNvPr id="513" name="Google Shape;513;p42"/>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0" y="1010438"/>
            <a:ext cx="91440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rgbClr val="666666"/>
              </a:solidFill>
            </a:endParaRPr>
          </a:p>
          <a:p>
            <a:pPr indent="0" lvl="0" marL="0" rtl="0" algn="ctr">
              <a:spcBef>
                <a:spcPts val="0"/>
              </a:spcBef>
              <a:spcAft>
                <a:spcPts val="0"/>
              </a:spcAft>
              <a:buNone/>
            </a:pPr>
            <a:r>
              <a:rPr b="1" lang="en" sz="2800">
                <a:solidFill>
                  <a:srgbClr val="666666"/>
                </a:solidFill>
              </a:rPr>
              <a:t>Solutions Calculator Club Product Development</a:t>
            </a:r>
            <a:endParaRPr b="1" sz="2800">
              <a:solidFill>
                <a:srgbClr val="666666"/>
              </a:solidFill>
            </a:endParaRPr>
          </a:p>
          <a:p>
            <a:pPr indent="0" lvl="0" marL="0" rtl="0" algn="ctr">
              <a:spcBef>
                <a:spcPts val="0"/>
              </a:spcBef>
              <a:spcAft>
                <a:spcPts val="0"/>
              </a:spcAft>
              <a:buNone/>
            </a:pPr>
            <a:r>
              <a:t/>
            </a:r>
            <a:endParaRPr b="1" sz="2800">
              <a:solidFill>
                <a:srgbClr val="666666"/>
              </a:solidFill>
            </a:endParaRPr>
          </a:p>
          <a:p>
            <a:pPr indent="0" lvl="0" marL="0" rtl="0" algn="ctr">
              <a:spcBef>
                <a:spcPts val="0"/>
              </a:spcBef>
              <a:spcAft>
                <a:spcPts val="0"/>
              </a:spcAft>
              <a:buNone/>
            </a:pPr>
            <a:r>
              <a:rPr b="1" lang="en" sz="2800">
                <a:solidFill>
                  <a:srgbClr val="666666"/>
                </a:solidFill>
              </a:rPr>
              <a:t>CMNS-125 Research:</a:t>
            </a:r>
            <a:endParaRPr/>
          </a:p>
        </p:txBody>
      </p:sp>
      <p:sp>
        <p:nvSpPr>
          <p:cNvPr id="72" name="Google Shape;72;p16"/>
          <p:cNvSpPr txBox="1"/>
          <p:nvPr/>
        </p:nvSpPr>
        <p:spPr>
          <a:xfrm>
            <a:off x="0" y="2809463"/>
            <a:ext cx="91440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8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p43"/>
          <p:cNvPicPr preferRelativeResize="0"/>
          <p:nvPr/>
        </p:nvPicPr>
        <p:blipFill>
          <a:blip r:embed="rId3">
            <a:alphaModFix/>
          </a:blip>
          <a:stretch>
            <a:fillRect/>
          </a:stretch>
        </p:blipFill>
        <p:spPr>
          <a:xfrm>
            <a:off x="2547537" y="1205600"/>
            <a:ext cx="4048926" cy="3811981"/>
          </a:xfrm>
          <a:prstGeom prst="rect">
            <a:avLst/>
          </a:prstGeom>
          <a:noFill/>
          <a:ln cap="flat" cmpd="sng" w="28575">
            <a:solidFill>
              <a:schemeClr val="dk2"/>
            </a:solidFill>
            <a:prstDash val="solid"/>
            <a:round/>
            <a:headEnd len="sm" w="sm" type="none"/>
            <a:tailEnd len="sm" w="sm" type="none"/>
          </a:ln>
        </p:spPr>
      </p:pic>
      <p:pic>
        <p:nvPicPr>
          <p:cNvPr id="519" name="Google Shape;519;p43"/>
          <p:cNvPicPr preferRelativeResize="0"/>
          <p:nvPr/>
        </p:nvPicPr>
        <p:blipFill>
          <a:blip r:embed="rId4">
            <a:alphaModFix/>
          </a:blip>
          <a:stretch>
            <a:fillRect/>
          </a:stretch>
        </p:blipFill>
        <p:spPr>
          <a:xfrm>
            <a:off x="2312717" y="1205100"/>
            <a:ext cx="4518566" cy="3786000"/>
          </a:xfrm>
          <a:prstGeom prst="rect">
            <a:avLst/>
          </a:prstGeom>
          <a:noFill/>
          <a:ln cap="flat" cmpd="sng" w="28575">
            <a:solidFill>
              <a:schemeClr val="dk2"/>
            </a:solidFill>
            <a:prstDash val="solid"/>
            <a:round/>
            <a:headEnd len="sm" w="sm" type="none"/>
            <a:tailEnd len="sm" w="sm" type="none"/>
          </a:ln>
        </p:spPr>
      </p:pic>
      <p:pic>
        <p:nvPicPr>
          <p:cNvPr id="520" name="Google Shape;520;p43"/>
          <p:cNvPicPr preferRelativeResize="0"/>
          <p:nvPr/>
        </p:nvPicPr>
        <p:blipFill>
          <a:blip r:embed="rId5">
            <a:alphaModFix/>
          </a:blip>
          <a:stretch>
            <a:fillRect/>
          </a:stretch>
        </p:blipFill>
        <p:spPr>
          <a:xfrm>
            <a:off x="2312725" y="1128900"/>
            <a:ext cx="4518549" cy="3938400"/>
          </a:xfrm>
          <a:prstGeom prst="rect">
            <a:avLst/>
          </a:prstGeom>
          <a:noFill/>
          <a:ln cap="flat" cmpd="sng" w="28575">
            <a:solidFill>
              <a:schemeClr val="dk2"/>
            </a:solidFill>
            <a:prstDash val="solid"/>
            <a:round/>
            <a:headEnd len="sm" w="sm" type="none"/>
            <a:tailEnd len="sm" w="sm" type="none"/>
          </a:ln>
        </p:spPr>
      </p:pic>
      <p:sp>
        <p:nvSpPr>
          <p:cNvPr id="521" name="Google Shape;521;p43"/>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txBox="1"/>
          <p:nvPr/>
        </p:nvSpPr>
        <p:spPr>
          <a:xfrm>
            <a:off x="0" y="3886200"/>
            <a:ext cx="9144000" cy="105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20">
                <a:solidFill>
                  <a:srgbClr val="666666"/>
                </a:solidFill>
              </a:rPr>
              <a:t>Logisim ALU</a:t>
            </a:r>
            <a:endParaRPr sz="2820">
              <a:solidFill>
                <a:srgbClr val="666666"/>
              </a:solidFill>
            </a:endParaRPr>
          </a:p>
          <a:p>
            <a:pPr indent="0" lvl="0" marL="0" rtl="0" algn="ctr">
              <a:spcBef>
                <a:spcPts val="0"/>
              </a:spcBef>
              <a:spcAft>
                <a:spcPts val="0"/>
              </a:spcAft>
              <a:buNone/>
            </a:pPr>
            <a:r>
              <a:rPr lang="en" sz="2820">
                <a:solidFill>
                  <a:srgbClr val="666666"/>
                </a:solidFill>
              </a:rPr>
              <a:t>RUN Here.</a:t>
            </a:r>
            <a:endParaRPr sz="2820">
              <a:solidFill>
                <a:srgbClr val="666666"/>
              </a:solidFill>
            </a:endParaRPr>
          </a:p>
        </p:txBody>
      </p:sp>
      <p:pic>
        <p:nvPicPr>
          <p:cNvPr id="527" name="Google Shape;527;p44"/>
          <p:cNvPicPr preferRelativeResize="0"/>
          <p:nvPr/>
        </p:nvPicPr>
        <p:blipFill>
          <a:blip r:embed="rId3">
            <a:alphaModFix/>
          </a:blip>
          <a:stretch>
            <a:fillRect/>
          </a:stretch>
        </p:blipFill>
        <p:spPr>
          <a:xfrm>
            <a:off x="1732492" y="1546950"/>
            <a:ext cx="5679015" cy="2049601"/>
          </a:xfrm>
          <a:prstGeom prst="rect">
            <a:avLst/>
          </a:prstGeom>
          <a:noFill/>
          <a:ln>
            <a:noFill/>
          </a:ln>
        </p:spPr>
      </p:pic>
      <p:sp>
        <p:nvSpPr>
          <p:cNvPr id="528" name="Google Shape;528;p44"/>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aphicFrame>
        <p:nvGraphicFramePr>
          <p:cNvPr id="533" name="Google Shape;533;p45"/>
          <p:cNvGraphicFramePr/>
          <p:nvPr/>
        </p:nvGraphicFramePr>
        <p:xfrm>
          <a:off x="1600200" y="1358900"/>
          <a:ext cx="3000000" cy="3000000"/>
        </p:xfrm>
        <a:graphic>
          <a:graphicData uri="http://schemas.openxmlformats.org/drawingml/2006/table">
            <a:tbl>
              <a:tblPr>
                <a:noFill/>
                <a:tableStyleId>{E25E9857-2A77-4319-975C-9BF1EB119084}</a:tableStyleId>
              </a:tblPr>
              <a:tblGrid>
                <a:gridCol w="2971800"/>
                <a:gridCol w="2971800"/>
              </a:tblGrid>
              <a:tr h="12700">
                <a:tc>
                  <a:txBody>
                    <a:bodyPr/>
                    <a:lstStyle/>
                    <a:p>
                      <a:pPr indent="0" lvl="0" marL="0" rtl="0" algn="r">
                        <a:spcBef>
                          <a:spcPts val="0"/>
                        </a:spcBef>
                        <a:spcAft>
                          <a:spcPts val="0"/>
                        </a:spcAft>
                        <a:buNone/>
                      </a:pPr>
                      <a:r>
                        <a:rPr lang="en" sz="1200"/>
                        <a:t>ADD</a:t>
                      </a:r>
                      <a:endParaRPr sz="1200"/>
                    </a:p>
                  </a:txBody>
                  <a:tcPr marT="63500" marB="63500" marR="63500" marL="63500"/>
                </a:tc>
                <a:tc>
                  <a:txBody>
                    <a:bodyPr/>
                    <a:lstStyle/>
                    <a:p>
                      <a:pPr indent="0" lvl="0" marL="0" rtl="0" algn="l">
                        <a:spcBef>
                          <a:spcPts val="0"/>
                        </a:spcBef>
                        <a:spcAft>
                          <a:spcPts val="0"/>
                        </a:spcAft>
                        <a:buNone/>
                      </a:pPr>
                      <a:r>
                        <a:rPr lang="en" sz="1200"/>
                        <a:t>A and B are summed</a:t>
                      </a:r>
                      <a:endParaRPr sz="1200"/>
                    </a:p>
                  </a:txBody>
                  <a:tcPr marT="63500" marB="63500" marR="63500" marL="63500"/>
                </a:tc>
              </a:tr>
              <a:tr h="12700">
                <a:tc>
                  <a:txBody>
                    <a:bodyPr/>
                    <a:lstStyle/>
                    <a:p>
                      <a:pPr indent="0" lvl="0" marL="0" rtl="0" algn="r">
                        <a:spcBef>
                          <a:spcPts val="0"/>
                        </a:spcBef>
                        <a:spcAft>
                          <a:spcPts val="0"/>
                        </a:spcAft>
                        <a:buNone/>
                      </a:pPr>
                      <a:r>
                        <a:rPr lang="en" sz="1200"/>
                        <a:t>ADD with CARRY</a:t>
                      </a:r>
                      <a:endParaRPr sz="1200"/>
                    </a:p>
                  </a:txBody>
                  <a:tcPr marT="63500" marB="63500" marR="63500" marL="63500"/>
                </a:tc>
                <a:tc>
                  <a:txBody>
                    <a:bodyPr/>
                    <a:lstStyle/>
                    <a:p>
                      <a:pPr indent="0" lvl="0" marL="0" rtl="0" algn="l">
                        <a:spcBef>
                          <a:spcPts val="0"/>
                        </a:spcBef>
                        <a:spcAft>
                          <a:spcPts val="0"/>
                        </a:spcAft>
                        <a:buNone/>
                      </a:pPr>
                      <a:r>
                        <a:rPr lang="en" sz="1200"/>
                        <a:t>A and B and a Carry-In bit are all summed</a:t>
                      </a:r>
                      <a:endParaRPr sz="1200"/>
                    </a:p>
                  </a:txBody>
                  <a:tcPr marT="63500" marB="63500" marR="63500" marL="63500"/>
                </a:tc>
              </a:tr>
              <a:tr h="12700">
                <a:tc>
                  <a:txBody>
                    <a:bodyPr/>
                    <a:lstStyle/>
                    <a:p>
                      <a:pPr indent="0" lvl="0" marL="0" rtl="0" algn="r">
                        <a:spcBef>
                          <a:spcPts val="0"/>
                        </a:spcBef>
                        <a:spcAft>
                          <a:spcPts val="0"/>
                        </a:spcAft>
                        <a:buNone/>
                      </a:pPr>
                      <a:r>
                        <a:rPr lang="en" sz="1200"/>
                        <a:t>SUBTRACT</a:t>
                      </a:r>
                      <a:endParaRPr sz="1200"/>
                    </a:p>
                  </a:txBody>
                  <a:tcPr marT="63500" marB="63500" marR="63500" marL="63500"/>
                </a:tc>
                <a:tc>
                  <a:txBody>
                    <a:bodyPr/>
                    <a:lstStyle/>
                    <a:p>
                      <a:pPr indent="0" lvl="0" marL="0" rtl="0" algn="l">
                        <a:spcBef>
                          <a:spcPts val="0"/>
                        </a:spcBef>
                        <a:spcAft>
                          <a:spcPts val="0"/>
                        </a:spcAft>
                        <a:buNone/>
                      </a:pPr>
                      <a:r>
                        <a:rPr lang="en" sz="1200"/>
                        <a:t>B is subtracted from A (or vice versa)</a:t>
                      </a:r>
                      <a:endParaRPr sz="1200"/>
                    </a:p>
                  </a:txBody>
                  <a:tcPr marT="63500" marB="63500" marR="63500" marL="63500"/>
                </a:tc>
              </a:tr>
              <a:tr h="12700">
                <a:tc>
                  <a:txBody>
                    <a:bodyPr/>
                    <a:lstStyle/>
                    <a:p>
                      <a:pPr indent="0" lvl="0" marL="0" rtl="0" algn="r">
                        <a:spcBef>
                          <a:spcPts val="0"/>
                        </a:spcBef>
                        <a:spcAft>
                          <a:spcPts val="0"/>
                        </a:spcAft>
                        <a:buNone/>
                      </a:pPr>
                      <a:r>
                        <a:rPr lang="en" sz="1200"/>
                        <a:t>SUBTRACT with BORROW</a:t>
                      </a:r>
                      <a:endParaRPr sz="1200"/>
                    </a:p>
                  </a:txBody>
                  <a:tcPr marT="63500" marB="63500" marR="63500" marL="63500"/>
                </a:tc>
                <a:tc>
                  <a:txBody>
                    <a:bodyPr/>
                    <a:lstStyle/>
                    <a:p>
                      <a:pPr indent="0" lvl="0" marL="0" rtl="0" algn="l">
                        <a:spcBef>
                          <a:spcPts val="0"/>
                        </a:spcBef>
                        <a:spcAft>
                          <a:spcPts val="0"/>
                        </a:spcAft>
                        <a:buNone/>
                      </a:pPr>
                      <a:r>
                        <a:rPr lang="en" sz="1200"/>
                        <a:t>B is subtracted from A (or vice versa) with borrow (carry-in)</a:t>
                      </a:r>
                      <a:endParaRPr sz="1200"/>
                    </a:p>
                  </a:txBody>
                  <a:tcPr marT="63500" marB="63500" marR="63500" marL="63500"/>
                </a:tc>
              </a:tr>
              <a:tr h="12700">
                <a:tc>
                  <a:txBody>
                    <a:bodyPr/>
                    <a:lstStyle/>
                    <a:p>
                      <a:pPr indent="0" lvl="0" marL="0" rtl="0" algn="r">
                        <a:spcBef>
                          <a:spcPts val="0"/>
                        </a:spcBef>
                        <a:spcAft>
                          <a:spcPts val="0"/>
                        </a:spcAft>
                        <a:buNone/>
                      </a:pPr>
                      <a:r>
                        <a:rPr lang="en" sz="1200"/>
                        <a:t>NEGATE</a:t>
                      </a:r>
                      <a:endParaRPr sz="1200"/>
                    </a:p>
                  </a:txBody>
                  <a:tcPr marT="63500" marB="63500" marR="63500" marL="63500"/>
                </a:tc>
                <a:tc>
                  <a:txBody>
                    <a:bodyPr/>
                    <a:lstStyle/>
                    <a:p>
                      <a:pPr indent="0" lvl="0" marL="0" rtl="0" algn="l">
                        <a:spcBef>
                          <a:spcPts val="0"/>
                        </a:spcBef>
                        <a:spcAft>
                          <a:spcPts val="0"/>
                        </a:spcAft>
                        <a:buNone/>
                      </a:pPr>
                      <a:r>
                        <a:rPr lang="en" sz="1200"/>
                        <a:t>A is subtracted from zero, flipping its sign (from - to +, or + to -)</a:t>
                      </a:r>
                      <a:endParaRPr sz="1200"/>
                    </a:p>
                  </a:txBody>
                  <a:tcPr marT="63500" marB="63500" marR="63500" marL="63500"/>
                </a:tc>
              </a:tr>
              <a:tr h="12700">
                <a:tc>
                  <a:txBody>
                    <a:bodyPr/>
                    <a:lstStyle/>
                    <a:p>
                      <a:pPr indent="0" lvl="0" marL="0" rtl="0" algn="r">
                        <a:spcBef>
                          <a:spcPts val="0"/>
                        </a:spcBef>
                        <a:spcAft>
                          <a:spcPts val="0"/>
                        </a:spcAft>
                        <a:buNone/>
                      </a:pPr>
                      <a:r>
                        <a:rPr lang="en" sz="1200"/>
                        <a:t>INCREMENT</a:t>
                      </a:r>
                      <a:endParaRPr sz="1200"/>
                    </a:p>
                  </a:txBody>
                  <a:tcPr marT="63500" marB="63500" marR="63500" marL="63500"/>
                </a:tc>
                <a:tc>
                  <a:txBody>
                    <a:bodyPr/>
                    <a:lstStyle/>
                    <a:p>
                      <a:pPr indent="0" lvl="0" marL="0" rtl="0" algn="l">
                        <a:spcBef>
                          <a:spcPts val="0"/>
                        </a:spcBef>
                        <a:spcAft>
                          <a:spcPts val="0"/>
                        </a:spcAft>
                        <a:buNone/>
                      </a:pPr>
                      <a:r>
                        <a:rPr lang="en" sz="1200"/>
                        <a:t>Add 1 to A</a:t>
                      </a:r>
                      <a:endParaRPr sz="1200"/>
                    </a:p>
                  </a:txBody>
                  <a:tcPr marT="63500" marB="63500" marR="63500" marL="63500"/>
                </a:tc>
              </a:tr>
              <a:tr h="12700">
                <a:tc>
                  <a:txBody>
                    <a:bodyPr/>
                    <a:lstStyle/>
                    <a:p>
                      <a:pPr indent="0" lvl="0" marL="0" rtl="0" algn="r">
                        <a:spcBef>
                          <a:spcPts val="0"/>
                        </a:spcBef>
                        <a:spcAft>
                          <a:spcPts val="0"/>
                        </a:spcAft>
                        <a:buNone/>
                      </a:pPr>
                      <a:r>
                        <a:rPr lang="en" sz="1200"/>
                        <a:t>DECREMENT</a:t>
                      </a:r>
                      <a:endParaRPr sz="1200"/>
                    </a:p>
                  </a:txBody>
                  <a:tcPr marT="63500" marB="63500" marR="63500" marL="63500"/>
                </a:tc>
                <a:tc>
                  <a:txBody>
                    <a:bodyPr/>
                    <a:lstStyle/>
                    <a:p>
                      <a:pPr indent="0" lvl="0" marL="0" rtl="0" algn="l">
                        <a:spcBef>
                          <a:spcPts val="0"/>
                        </a:spcBef>
                        <a:spcAft>
                          <a:spcPts val="0"/>
                        </a:spcAft>
                        <a:buNone/>
                      </a:pPr>
                      <a:r>
                        <a:rPr lang="en" sz="1200"/>
                        <a:t>Subtract 1 from A</a:t>
                      </a:r>
                      <a:endParaRPr sz="1200"/>
                    </a:p>
                  </a:txBody>
                  <a:tcPr marT="63500" marB="63500" marR="63500" marL="63500"/>
                </a:tc>
              </a:tr>
              <a:tr h="12700">
                <a:tc>
                  <a:txBody>
                    <a:bodyPr/>
                    <a:lstStyle/>
                    <a:p>
                      <a:pPr indent="0" lvl="0" marL="0" rtl="0" algn="r">
                        <a:spcBef>
                          <a:spcPts val="0"/>
                        </a:spcBef>
                        <a:spcAft>
                          <a:spcPts val="0"/>
                        </a:spcAft>
                        <a:buNone/>
                      </a:pPr>
                      <a:r>
                        <a:rPr lang="en" sz="1200"/>
                        <a:t>PASS THROUGH</a:t>
                      </a:r>
                      <a:endParaRPr sz="1200"/>
                    </a:p>
                  </a:txBody>
                  <a:tcPr marT="63500" marB="63500" marR="63500" marL="63500"/>
                </a:tc>
                <a:tc>
                  <a:txBody>
                    <a:bodyPr/>
                    <a:lstStyle/>
                    <a:p>
                      <a:pPr indent="0" lvl="0" marL="0" rtl="0" algn="l">
                        <a:spcBef>
                          <a:spcPts val="0"/>
                        </a:spcBef>
                        <a:spcAft>
                          <a:spcPts val="0"/>
                        </a:spcAft>
                        <a:buNone/>
                      </a:pPr>
                      <a:r>
                        <a:rPr lang="en" sz="1200"/>
                        <a:t>All bits of A are passed through unmodified</a:t>
                      </a:r>
                      <a:endParaRPr sz="1200"/>
                    </a:p>
                  </a:txBody>
                  <a:tcPr marT="63500" marB="63500" marR="63500" marL="63500"/>
                </a:tc>
              </a:tr>
            </a:tbl>
          </a:graphicData>
        </a:graphic>
      </p:graphicFrame>
      <p:sp>
        <p:nvSpPr>
          <p:cNvPr id="534" name="Google Shape;534;p45"/>
          <p:cNvSpPr txBox="1"/>
          <p:nvPr/>
        </p:nvSpPr>
        <p:spPr>
          <a:xfrm>
            <a:off x="3581400" y="46482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rPr>
              <a:t> 8 Operations Circuits:</a:t>
            </a:r>
            <a:endParaRPr/>
          </a:p>
        </p:txBody>
      </p:sp>
      <p:sp>
        <p:nvSpPr>
          <p:cNvPr id="535" name="Google Shape;535;p45"/>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6"/>
          <p:cNvSpPr/>
          <p:nvPr/>
        </p:nvSpPr>
        <p:spPr>
          <a:xfrm>
            <a:off x="1994989" y="2271556"/>
            <a:ext cx="1338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rgbClr val="B7B7B7"/>
                </a:solidFill>
                <a:hlinkClick r:id="rId3">
                  <a:extLst>
                    <a:ext uri="{A12FA001-AC4F-418D-AE19-62706E023703}">
                      <ahyp:hlinkClr val="tx"/>
                    </a:ext>
                  </a:extLst>
                </a:hlinkClick>
              </a:rPr>
              <a:t>Clock</a:t>
            </a:r>
            <a:endParaRPr>
              <a:solidFill>
                <a:srgbClr val="B7B7B7"/>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1" name="Google Shape;541;p46"/>
          <p:cNvSpPr/>
          <p:nvPr/>
        </p:nvSpPr>
        <p:spPr>
          <a:xfrm>
            <a:off x="4765511" y="2757256"/>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4">
                  <a:extLst>
                    <a:ext uri="{A12FA001-AC4F-418D-AE19-62706E023703}">
                      <ahyp:hlinkClr val="tx"/>
                    </a:ext>
                  </a:extLst>
                </a:hlinkClick>
              </a:rPr>
              <a:t>RAM</a:t>
            </a:r>
            <a:endParaRPr>
              <a:solidFill>
                <a:srgbClr val="999999"/>
              </a:solidFill>
            </a:endParaRPr>
          </a:p>
        </p:txBody>
      </p:sp>
      <p:sp>
        <p:nvSpPr>
          <p:cNvPr id="542" name="Google Shape;542;p46"/>
          <p:cNvSpPr/>
          <p:nvPr/>
        </p:nvSpPr>
        <p:spPr>
          <a:xfrm>
            <a:off x="4765511" y="1889781"/>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5">
                  <a:extLst>
                    <a:ext uri="{A12FA001-AC4F-418D-AE19-62706E023703}">
                      <ahyp:hlinkClr val="tx"/>
                    </a:ext>
                  </a:extLst>
                </a:hlinkClick>
              </a:rPr>
              <a:t>MAR</a:t>
            </a:r>
            <a:endParaRPr>
              <a:solidFill>
                <a:srgbClr val="999999"/>
              </a:solidFill>
            </a:endParaRPr>
          </a:p>
        </p:txBody>
      </p:sp>
      <p:sp>
        <p:nvSpPr>
          <p:cNvPr id="543" name="Google Shape;543;p46"/>
          <p:cNvSpPr/>
          <p:nvPr/>
        </p:nvSpPr>
        <p:spPr>
          <a:xfrm>
            <a:off x="4765511" y="3509281"/>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999999"/>
                </a:solidFill>
                <a:hlinkClick r:id="rId6">
                  <a:extLst>
                    <a:ext uri="{A12FA001-AC4F-418D-AE19-62706E023703}">
                      <ahyp:hlinkClr val="tx"/>
                    </a:ext>
                  </a:extLst>
                </a:hlinkClick>
              </a:rPr>
              <a:t>Instruction</a:t>
            </a:r>
            <a:endParaRPr>
              <a:solidFill>
                <a:srgbClr val="999999"/>
              </a:solidFill>
            </a:endParaRPr>
          </a:p>
        </p:txBody>
      </p:sp>
      <p:cxnSp>
        <p:nvCxnSpPr>
          <p:cNvPr id="544" name="Google Shape;544;p46"/>
          <p:cNvCxnSpPr/>
          <p:nvPr/>
        </p:nvCxnSpPr>
        <p:spPr>
          <a:xfrm flipH="1" rot="10800000">
            <a:off x="3332977" y="1351531"/>
            <a:ext cx="1435800" cy="1238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545" name="Google Shape;545;p46"/>
          <p:cNvCxnSpPr>
            <a:endCxn id="543" idx="1"/>
          </p:cNvCxnSpPr>
          <p:nvPr/>
        </p:nvCxnSpPr>
        <p:spPr>
          <a:xfrm flipH="1" rot="-5400000">
            <a:off x="3821261" y="2822881"/>
            <a:ext cx="1177500" cy="711000"/>
          </a:xfrm>
          <a:prstGeom prst="bentConnector2">
            <a:avLst/>
          </a:prstGeom>
          <a:noFill/>
          <a:ln cap="flat" cmpd="sng" w="9525">
            <a:solidFill>
              <a:schemeClr val="dk2"/>
            </a:solidFill>
            <a:prstDash val="solid"/>
            <a:round/>
            <a:headEnd len="med" w="med" type="none"/>
            <a:tailEnd len="med" w="med" type="none"/>
          </a:ln>
        </p:spPr>
      </p:cxnSp>
      <p:cxnSp>
        <p:nvCxnSpPr>
          <p:cNvPr id="546" name="Google Shape;546;p46"/>
          <p:cNvCxnSpPr/>
          <p:nvPr/>
        </p:nvCxnSpPr>
        <p:spPr>
          <a:xfrm>
            <a:off x="4062977" y="2133956"/>
            <a:ext cx="705900" cy="5400"/>
          </a:xfrm>
          <a:prstGeom prst="straightConnector1">
            <a:avLst/>
          </a:prstGeom>
          <a:noFill/>
          <a:ln cap="flat" cmpd="sng" w="9525">
            <a:solidFill>
              <a:schemeClr val="dk2"/>
            </a:solidFill>
            <a:prstDash val="solid"/>
            <a:round/>
            <a:headEnd len="med" w="med" type="none"/>
            <a:tailEnd len="med" w="med" type="none"/>
          </a:ln>
        </p:spPr>
      </p:cxnSp>
      <p:sp>
        <p:nvSpPr>
          <p:cNvPr id="547" name="Google Shape;547;p46"/>
          <p:cNvSpPr txBox="1"/>
          <p:nvPr/>
        </p:nvSpPr>
        <p:spPr>
          <a:xfrm>
            <a:off x="0" y="4173000"/>
            <a:ext cx="91440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300">
                <a:solidFill>
                  <a:srgbClr val="999999"/>
                </a:solidFill>
              </a:rPr>
              <a:t>Memory,  Address Instructions</a:t>
            </a:r>
            <a:endParaRPr sz="2000">
              <a:solidFill>
                <a:srgbClr val="999999"/>
              </a:solidFill>
            </a:endParaRPr>
          </a:p>
          <a:p>
            <a:pPr indent="0" lvl="0" marL="0" rtl="0" algn="ctr">
              <a:spcBef>
                <a:spcPts val="0"/>
              </a:spcBef>
              <a:spcAft>
                <a:spcPts val="0"/>
              </a:spcAft>
              <a:buNone/>
            </a:pPr>
            <a:r>
              <a:rPr lang="en" sz="2000">
                <a:solidFill>
                  <a:srgbClr val="999999"/>
                </a:solidFill>
              </a:rPr>
              <a:t>Run Mode And Program Mode</a:t>
            </a:r>
            <a:endParaRPr sz="600">
              <a:solidFill>
                <a:srgbClr val="999999"/>
              </a:solidFill>
            </a:endParaRPr>
          </a:p>
        </p:txBody>
      </p:sp>
      <p:sp>
        <p:nvSpPr>
          <p:cNvPr id="548" name="Google Shape;548;p46"/>
          <p:cNvSpPr/>
          <p:nvPr/>
        </p:nvSpPr>
        <p:spPr>
          <a:xfrm>
            <a:off x="4765511" y="1118519"/>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rgbClr val="999999"/>
                </a:solidFill>
                <a:hlinkClick r:id="rId7">
                  <a:extLst>
                    <a:ext uri="{A12FA001-AC4F-418D-AE19-62706E023703}">
                      <ahyp:hlinkClr val="tx"/>
                    </a:ext>
                  </a:extLst>
                </a:hlinkClick>
              </a:rPr>
              <a:t>Program Counter</a:t>
            </a:r>
            <a:endParaRPr>
              <a:solidFill>
                <a:srgbClr val="999999"/>
              </a:solidFill>
            </a:endParaRPr>
          </a:p>
        </p:txBody>
      </p:sp>
      <p:cxnSp>
        <p:nvCxnSpPr>
          <p:cNvPr id="549" name="Google Shape;549;p46"/>
          <p:cNvCxnSpPr/>
          <p:nvPr/>
        </p:nvCxnSpPr>
        <p:spPr>
          <a:xfrm>
            <a:off x="4062977" y="3048356"/>
            <a:ext cx="705900" cy="54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46"/>
          <p:cNvCxnSpPr>
            <a:stCxn id="548" idx="2"/>
            <a:endCxn id="542" idx="0"/>
          </p:cNvCxnSpPr>
          <p:nvPr/>
        </p:nvCxnSpPr>
        <p:spPr>
          <a:xfrm>
            <a:off x="5957261" y="1634219"/>
            <a:ext cx="0" cy="255600"/>
          </a:xfrm>
          <a:prstGeom prst="straightConnector1">
            <a:avLst/>
          </a:prstGeom>
          <a:noFill/>
          <a:ln cap="flat" cmpd="sng" w="9525">
            <a:solidFill>
              <a:schemeClr val="dk2"/>
            </a:solidFill>
            <a:prstDash val="solid"/>
            <a:round/>
            <a:headEnd len="med" w="med" type="none"/>
            <a:tailEnd len="med" w="med" type="triangle"/>
          </a:ln>
        </p:spPr>
      </p:cxnSp>
      <p:sp>
        <p:nvSpPr>
          <p:cNvPr id="551" name="Google Shape;551;p46"/>
          <p:cNvSpPr txBox="1"/>
          <p:nvPr>
            <p:ph idx="4294967295"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7"/>
          <p:cNvSpPr txBox="1"/>
          <p:nvPr/>
        </p:nvSpPr>
        <p:spPr>
          <a:xfrm>
            <a:off x="2994075" y="1149975"/>
            <a:ext cx="30000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Write to memory</a:t>
            </a:r>
            <a:endParaRPr b="1" sz="1500">
              <a:solidFill>
                <a:srgbClr val="666666"/>
              </a:solidFill>
            </a:endParaRPr>
          </a:p>
          <a:p>
            <a:pPr indent="0" lvl="0" marL="0" rtl="0" algn="l">
              <a:lnSpc>
                <a:spcPct val="115000"/>
              </a:lnSpc>
              <a:spcBef>
                <a:spcPts val="0"/>
              </a:spcBef>
              <a:spcAft>
                <a:spcPts val="0"/>
              </a:spcAft>
              <a:buNone/>
            </a:pPr>
            <a:r>
              <a:rPr b="1" lang="en" sz="1500">
                <a:solidFill>
                  <a:srgbClr val="666666"/>
                </a:solidFill>
              </a:rPr>
              <a:t>Read from memory</a:t>
            </a:r>
            <a:endParaRPr b="1" sz="1500">
              <a:solidFill>
                <a:srgbClr val="666666"/>
              </a:solidFill>
            </a:endParaRPr>
          </a:p>
          <a:p>
            <a:pPr indent="0" lvl="0" marL="0" rtl="0" algn="l">
              <a:lnSpc>
                <a:spcPct val="115000"/>
              </a:lnSpc>
              <a:spcBef>
                <a:spcPts val="0"/>
              </a:spcBef>
              <a:spcAft>
                <a:spcPts val="0"/>
              </a:spcAft>
              <a:buNone/>
            </a:pPr>
            <a:r>
              <a:t/>
            </a:r>
            <a:endParaRPr b="1" sz="1500">
              <a:solidFill>
                <a:srgbClr val="666666"/>
              </a:solidFill>
            </a:endParaRPr>
          </a:p>
          <a:p>
            <a:pPr indent="0" lvl="0" marL="0" rtl="0" algn="l">
              <a:lnSpc>
                <a:spcPct val="115000"/>
              </a:lnSpc>
              <a:spcBef>
                <a:spcPts val="0"/>
              </a:spcBef>
              <a:spcAft>
                <a:spcPts val="0"/>
              </a:spcAft>
              <a:buNone/>
            </a:pPr>
            <a:r>
              <a:rPr b="1" lang="en" sz="1500">
                <a:solidFill>
                  <a:srgbClr val="666666"/>
                </a:solidFill>
              </a:rPr>
              <a:t>Registers </a:t>
            </a:r>
            <a:r>
              <a:rPr lang="en" sz="1500">
                <a:solidFill>
                  <a:srgbClr val="666666"/>
                </a:solidFill>
              </a:rPr>
              <a:t>ia a group of latches, which holds a single number, and the number of bits in a register is called its width.</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0" rtl="0" algn="l">
              <a:lnSpc>
                <a:spcPct val="115000"/>
              </a:lnSpc>
              <a:spcBef>
                <a:spcPts val="0"/>
              </a:spcBef>
              <a:spcAft>
                <a:spcPts val="0"/>
              </a:spcAft>
              <a:buNone/>
            </a:pPr>
            <a:r>
              <a:rPr b="1" lang="en" sz="1500">
                <a:solidFill>
                  <a:srgbClr val="666666"/>
                </a:solidFill>
              </a:rPr>
              <a:t>RAM or Random Access Memory </a:t>
            </a:r>
            <a:endParaRPr b="1" sz="1500">
              <a:solidFill>
                <a:srgbClr val="666666"/>
              </a:solidFill>
            </a:endParaRPr>
          </a:p>
          <a:p>
            <a:pPr indent="0" lvl="0" marL="0" rtl="0" algn="l">
              <a:lnSpc>
                <a:spcPct val="115000"/>
              </a:lnSpc>
              <a:spcBef>
                <a:spcPts val="0"/>
              </a:spcBef>
              <a:spcAft>
                <a:spcPts val="0"/>
              </a:spcAft>
              <a:buNone/>
            </a:pPr>
            <a:r>
              <a:rPr b="1" lang="en" sz="1500">
                <a:solidFill>
                  <a:srgbClr val="666666"/>
                </a:solidFill>
              </a:rPr>
              <a:t>Persistent Memory</a:t>
            </a:r>
            <a:endParaRPr sz="1500">
              <a:solidFill>
                <a:srgbClr val="666666"/>
              </a:solidFill>
            </a:endParaRPr>
          </a:p>
        </p:txBody>
      </p:sp>
      <p:sp>
        <p:nvSpPr>
          <p:cNvPr id="557" name="Google Shape;557;p47"/>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8"/>
          <p:cNvSpPr txBox="1"/>
          <p:nvPr/>
        </p:nvSpPr>
        <p:spPr>
          <a:xfrm>
            <a:off x="0" y="1447800"/>
            <a:ext cx="9144000" cy="61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20">
                <a:solidFill>
                  <a:srgbClr val="666666"/>
                </a:solidFill>
              </a:rPr>
              <a:t>Latches and Memory</a:t>
            </a:r>
            <a:endParaRPr sz="2820">
              <a:solidFill>
                <a:srgbClr val="666666"/>
              </a:solidFill>
            </a:endParaRPr>
          </a:p>
        </p:txBody>
      </p:sp>
      <p:pic>
        <p:nvPicPr>
          <p:cNvPr id="563" name="Google Shape;563;p48"/>
          <p:cNvPicPr preferRelativeResize="0"/>
          <p:nvPr/>
        </p:nvPicPr>
        <p:blipFill>
          <a:blip r:embed="rId3">
            <a:alphaModFix/>
          </a:blip>
          <a:stretch>
            <a:fillRect/>
          </a:stretch>
        </p:blipFill>
        <p:spPr>
          <a:xfrm>
            <a:off x="2569992" y="1205100"/>
            <a:ext cx="4004016" cy="3786000"/>
          </a:xfrm>
          <a:prstGeom prst="rect">
            <a:avLst/>
          </a:prstGeom>
          <a:noFill/>
          <a:ln cap="flat" cmpd="sng" w="28575">
            <a:solidFill>
              <a:schemeClr val="dk2"/>
            </a:solidFill>
            <a:prstDash val="solid"/>
            <a:round/>
            <a:headEnd len="sm" w="sm" type="none"/>
            <a:tailEnd len="sm" w="sm" type="none"/>
          </a:ln>
        </p:spPr>
      </p:pic>
      <p:pic>
        <p:nvPicPr>
          <p:cNvPr id="564" name="Google Shape;564;p48"/>
          <p:cNvPicPr preferRelativeResize="0"/>
          <p:nvPr/>
        </p:nvPicPr>
        <p:blipFill>
          <a:blip r:embed="rId4">
            <a:alphaModFix/>
          </a:blip>
          <a:stretch>
            <a:fillRect/>
          </a:stretch>
        </p:blipFill>
        <p:spPr>
          <a:xfrm>
            <a:off x="1288013" y="1205100"/>
            <a:ext cx="6567973" cy="3786000"/>
          </a:xfrm>
          <a:prstGeom prst="rect">
            <a:avLst/>
          </a:prstGeom>
          <a:noFill/>
          <a:ln cap="flat" cmpd="sng" w="28575">
            <a:solidFill>
              <a:schemeClr val="dk2"/>
            </a:solidFill>
            <a:prstDash val="solid"/>
            <a:round/>
            <a:headEnd len="sm" w="sm" type="none"/>
            <a:tailEnd len="sm" w="sm" type="none"/>
          </a:ln>
        </p:spPr>
      </p:pic>
      <p:pic>
        <p:nvPicPr>
          <p:cNvPr id="565" name="Google Shape;565;p48"/>
          <p:cNvPicPr preferRelativeResize="0"/>
          <p:nvPr/>
        </p:nvPicPr>
        <p:blipFill>
          <a:blip r:embed="rId5">
            <a:alphaModFix/>
          </a:blip>
          <a:stretch>
            <a:fillRect/>
          </a:stretch>
        </p:blipFill>
        <p:spPr>
          <a:xfrm>
            <a:off x="398544" y="1205100"/>
            <a:ext cx="8346913" cy="3786000"/>
          </a:xfrm>
          <a:prstGeom prst="rect">
            <a:avLst/>
          </a:prstGeom>
          <a:noFill/>
          <a:ln cap="flat" cmpd="sng" w="28575">
            <a:solidFill>
              <a:schemeClr val="dk2"/>
            </a:solidFill>
            <a:prstDash val="solid"/>
            <a:round/>
            <a:headEnd len="sm" w="sm" type="none"/>
            <a:tailEnd len="sm" w="sm" type="none"/>
          </a:ln>
        </p:spPr>
      </p:pic>
      <p:sp>
        <p:nvSpPr>
          <p:cNvPr id="566" name="Google Shape;566;p48"/>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9"/>
          <p:cNvSpPr txBox="1"/>
          <p:nvPr/>
        </p:nvSpPr>
        <p:spPr>
          <a:xfrm>
            <a:off x="0" y="3886200"/>
            <a:ext cx="9144000" cy="100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rPr lang="en" sz="2520">
                <a:solidFill>
                  <a:srgbClr val="999999"/>
                </a:solidFill>
              </a:rPr>
              <a:t>Control Logic</a:t>
            </a:r>
            <a:endParaRPr sz="2520">
              <a:solidFill>
                <a:srgbClr val="999999"/>
              </a:solidFill>
            </a:endParaRPr>
          </a:p>
        </p:txBody>
      </p:sp>
      <p:sp>
        <p:nvSpPr>
          <p:cNvPr id="572" name="Google Shape;572;p49"/>
          <p:cNvSpPr/>
          <p:nvPr/>
        </p:nvSpPr>
        <p:spPr>
          <a:xfrm>
            <a:off x="4758381" y="2357019"/>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 </a:t>
            </a:r>
            <a:r>
              <a:rPr lang="en" u="sng">
                <a:solidFill>
                  <a:srgbClr val="999999"/>
                </a:solidFill>
                <a:hlinkClick r:id="rId3">
                  <a:extLst>
                    <a:ext uri="{A12FA001-AC4F-418D-AE19-62706E023703}">
                      <ahyp:hlinkClr val="tx"/>
                    </a:ext>
                  </a:extLst>
                </a:hlinkClick>
              </a:rPr>
              <a:t>Control Logic</a:t>
            </a:r>
            <a:endParaRPr>
              <a:solidFill>
                <a:srgbClr val="999999"/>
              </a:solidFill>
            </a:endParaRPr>
          </a:p>
        </p:txBody>
      </p:sp>
      <p:sp>
        <p:nvSpPr>
          <p:cNvPr id="573" name="Google Shape;573;p49"/>
          <p:cNvSpPr/>
          <p:nvPr/>
        </p:nvSpPr>
        <p:spPr>
          <a:xfrm>
            <a:off x="2439994" y="2357019"/>
            <a:ext cx="13380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rgbClr val="999999"/>
                </a:solidFill>
              </a:rPr>
              <a:t>NOT </a:t>
            </a:r>
            <a:r>
              <a:rPr lang="en" u="sng">
                <a:solidFill>
                  <a:srgbClr val="999999"/>
                </a:solidFill>
                <a:hlinkClick r:id="rId4">
                  <a:extLst>
                    <a:ext uri="{A12FA001-AC4F-418D-AE19-62706E023703}">
                      <ahyp:hlinkClr val="tx"/>
                    </a:ext>
                  </a:extLst>
                </a:hlinkClick>
              </a:rPr>
              <a:t>Clock</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4" name="Google Shape;574;p49"/>
          <p:cNvSpPr/>
          <p:nvPr/>
        </p:nvSpPr>
        <p:spPr>
          <a:xfrm>
            <a:off x="4758381" y="3367419"/>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 </a:t>
            </a:r>
            <a:r>
              <a:rPr lang="en" u="sng">
                <a:solidFill>
                  <a:srgbClr val="999999"/>
                </a:solidFill>
                <a:hlinkClick r:id="rId5">
                  <a:extLst>
                    <a:ext uri="{A12FA001-AC4F-418D-AE19-62706E023703}">
                      <ahyp:hlinkClr val="tx"/>
                    </a:ext>
                  </a:extLst>
                </a:hlinkClick>
              </a:rPr>
              <a:t>Output</a:t>
            </a:r>
            <a:r>
              <a:rPr lang="en">
                <a:solidFill>
                  <a:srgbClr val="999999"/>
                </a:solidFill>
              </a:rPr>
              <a:t>  </a:t>
            </a:r>
            <a:endParaRPr>
              <a:solidFill>
                <a:srgbClr val="999999"/>
              </a:solidFill>
            </a:endParaRPr>
          </a:p>
        </p:txBody>
      </p:sp>
      <p:cxnSp>
        <p:nvCxnSpPr>
          <p:cNvPr id="575" name="Google Shape;575;p49"/>
          <p:cNvCxnSpPr>
            <a:stCxn id="572" idx="2"/>
            <a:endCxn id="574" idx="0"/>
          </p:cNvCxnSpPr>
          <p:nvPr/>
        </p:nvCxnSpPr>
        <p:spPr>
          <a:xfrm>
            <a:off x="5950131" y="2872719"/>
            <a:ext cx="0" cy="49470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49"/>
          <p:cNvCxnSpPr>
            <a:stCxn id="573" idx="3"/>
            <a:endCxn id="572" idx="1"/>
          </p:cNvCxnSpPr>
          <p:nvPr/>
        </p:nvCxnSpPr>
        <p:spPr>
          <a:xfrm>
            <a:off x="3777994" y="2614869"/>
            <a:ext cx="980400" cy="0"/>
          </a:xfrm>
          <a:prstGeom prst="straightConnector1">
            <a:avLst/>
          </a:prstGeom>
          <a:noFill/>
          <a:ln cap="flat" cmpd="sng" w="9525">
            <a:solidFill>
              <a:schemeClr val="dk2"/>
            </a:solidFill>
            <a:prstDash val="solid"/>
            <a:round/>
            <a:headEnd len="med" w="med" type="none"/>
            <a:tailEnd len="med" w="med" type="triangle"/>
          </a:ln>
        </p:spPr>
      </p:cxnSp>
      <p:sp>
        <p:nvSpPr>
          <p:cNvPr id="577" name="Google Shape;577;p49"/>
          <p:cNvSpPr/>
          <p:nvPr/>
        </p:nvSpPr>
        <p:spPr>
          <a:xfrm>
            <a:off x="4758381" y="1260381"/>
            <a:ext cx="23835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u="sng">
                <a:solidFill>
                  <a:srgbClr val="999999"/>
                </a:solidFill>
                <a:hlinkClick r:id="rId6">
                  <a:extLst>
                    <a:ext uri="{A12FA001-AC4F-418D-AE19-62706E023703}">
                      <ahyp:hlinkClr val="tx"/>
                    </a:ext>
                  </a:extLst>
                </a:hlinkClick>
              </a:rPr>
              <a:t>Instruction</a:t>
            </a:r>
            <a:r>
              <a:rPr lang="en">
                <a:solidFill>
                  <a:srgbClr val="999999"/>
                </a:solidFill>
              </a:rPr>
              <a:t> Register</a:t>
            </a:r>
            <a:endParaRPr>
              <a:solidFill>
                <a:srgbClr val="999999"/>
              </a:solidFill>
            </a:endParaRPr>
          </a:p>
        </p:txBody>
      </p:sp>
      <p:sp>
        <p:nvSpPr>
          <p:cNvPr id="578" name="Google Shape;578;p49"/>
          <p:cNvSpPr/>
          <p:nvPr/>
        </p:nvSpPr>
        <p:spPr>
          <a:xfrm>
            <a:off x="2439994" y="1270419"/>
            <a:ext cx="13380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solidFill>
                  <a:srgbClr val="B7B7B7"/>
                </a:solidFill>
                <a:hlinkClick r:id="rId7">
                  <a:extLst>
                    <a:ext uri="{A12FA001-AC4F-418D-AE19-62706E023703}">
                      <ahyp:hlinkClr val="tx"/>
                    </a:ext>
                  </a:extLst>
                </a:hlinkClick>
              </a:rPr>
              <a:t>Clock</a:t>
            </a:r>
            <a:endParaRPr>
              <a:solidFill>
                <a:srgbClr val="B7B7B7"/>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579" name="Google Shape;579;p49"/>
          <p:cNvCxnSpPr/>
          <p:nvPr/>
        </p:nvCxnSpPr>
        <p:spPr>
          <a:xfrm>
            <a:off x="3777994" y="1548069"/>
            <a:ext cx="995400" cy="0"/>
          </a:xfrm>
          <a:prstGeom prst="straightConnector1">
            <a:avLst/>
          </a:prstGeom>
          <a:noFill/>
          <a:ln cap="flat" cmpd="sng" w="9525">
            <a:solidFill>
              <a:schemeClr val="dk2"/>
            </a:solidFill>
            <a:prstDash val="solid"/>
            <a:round/>
            <a:headEnd len="med" w="med" type="none"/>
            <a:tailEnd len="med" w="med" type="triangle"/>
          </a:ln>
        </p:spPr>
      </p:cxnSp>
      <p:cxnSp>
        <p:nvCxnSpPr>
          <p:cNvPr id="580" name="Google Shape;580;p49"/>
          <p:cNvCxnSpPr>
            <a:stCxn id="577" idx="2"/>
            <a:endCxn id="572" idx="0"/>
          </p:cNvCxnSpPr>
          <p:nvPr/>
        </p:nvCxnSpPr>
        <p:spPr>
          <a:xfrm>
            <a:off x="5950131" y="1776081"/>
            <a:ext cx="0" cy="580800"/>
          </a:xfrm>
          <a:prstGeom prst="straightConnector1">
            <a:avLst/>
          </a:prstGeom>
          <a:noFill/>
          <a:ln cap="flat" cmpd="sng" w="9525">
            <a:solidFill>
              <a:schemeClr val="dk2"/>
            </a:solidFill>
            <a:prstDash val="solid"/>
            <a:round/>
            <a:headEnd len="med" w="med" type="none"/>
            <a:tailEnd len="med" w="med" type="triangle"/>
          </a:ln>
        </p:spPr>
      </p:cxnSp>
      <p:cxnSp>
        <p:nvCxnSpPr>
          <p:cNvPr id="581" name="Google Shape;581;p49"/>
          <p:cNvCxnSpPr/>
          <p:nvPr/>
        </p:nvCxnSpPr>
        <p:spPr>
          <a:xfrm rot="5400000">
            <a:off x="1187744" y="2413969"/>
            <a:ext cx="2081400" cy="407100"/>
          </a:xfrm>
          <a:prstGeom prst="bentConnector3">
            <a:avLst>
              <a:gd fmla="val 362" name="adj1"/>
            </a:avLst>
          </a:prstGeom>
          <a:noFill/>
          <a:ln cap="flat" cmpd="sng" w="9525">
            <a:solidFill>
              <a:schemeClr val="dk2"/>
            </a:solidFill>
            <a:prstDash val="solid"/>
            <a:round/>
            <a:headEnd len="med" w="med" type="none"/>
            <a:tailEnd len="med" w="med" type="none"/>
          </a:ln>
        </p:spPr>
      </p:cxnSp>
      <p:cxnSp>
        <p:nvCxnSpPr>
          <p:cNvPr id="582" name="Google Shape;582;p49"/>
          <p:cNvCxnSpPr/>
          <p:nvPr/>
        </p:nvCxnSpPr>
        <p:spPr>
          <a:xfrm flipH="1" rot="10800000">
            <a:off x="2002119" y="3625269"/>
            <a:ext cx="2756400" cy="18000"/>
          </a:xfrm>
          <a:prstGeom prst="straightConnector1">
            <a:avLst/>
          </a:prstGeom>
          <a:noFill/>
          <a:ln cap="flat" cmpd="sng" w="9525">
            <a:solidFill>
              <a:schemeClr val="dk2"/>
            </a:solidFill>
            <a:prstDash val="solid"/>
            <a:round/>
            <a:headEnd len="med" w="med" type="none"/>
            <a:tailEnd len="med" w="med" type="triangle"/>
          </a:ln>
        </p:spPr>
      </p:cxnSp>
      <p:sp>
        <p:nvSpPr>
          <p:cNvPr id="583" name="Google Shape;583;p49"/>
          <p:cNvSpPr txBox="1"/>
          <p:nvPr>
            <p:ph idx="4294967295"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50"/>
          <p:cNvPicPr preferRelativeResize="0"/>
          <p:nvPr/>
        </p:nvPicPr>
        <p:blipFill>
          <a:blip r:embed="rId3">
            <a:alphaModFix/>
          </a:blip>
          <a:stretch>
            <a:fillRect/>
          </a:stretch>
        </p:blipFill>
        <p:spPr>
          <a:xfrm>
            <a:off x="3211716" y="1205100"/>
            <a:ext cx="2720568" cy="3786000"/>
          </a:xfrm>
          <a:prstGeom prst="rect">
            <a:avLst/>
          </a:prstGeom>
          <a:noFill/>
          <a:ln cap="flat" cmpd="sng" w="28575">
            <a:solidFill>
              <a:schemeClr val="dk2"/>
            </a:solidFill>
            <a:prstDash val="solid"/>
            <a:round/>
            <a:headEnd len="sm" w="sm" type="none"/>
            <a:tailEnd len="sm" w="sm" type="none"/>
          </a:ln>
        </p:spPr>
      </p:pic>
      <p:pic>
        <p:nvPicPr>
          <p:cNvPr id="589" name="Google Shape;589;p50"/>
          <p:cNvPicPr preferRelativeResize="0"/>
          <p:nvPr/>
        </p:nvPicPr>
        <p:blipFill>
          <a:blip r:embed="rId4">
            <a:alphaModFix/>
          </a:blip>
          <a:stretch>
            <a:fillRect/>
          </a:stretch>
        </p:blipFill>
        <p:spPr>
          <a:xfrm>
            <a:off x="2730000" y="1205100"/>
            <a:ext cx="3684000" cy="3786000"/>
          </a:xfrm>
          <a:prstGeom prst="rect">
            <a:avLst/>
          </a:prstGeom>
          <a:noFill/>
          <a:ln cap="flat" cmpd="sng" w="28575">
            <a:solidFill>
              <a:schemeClr val="dk2"/>
            </a:solidFill>
            <a:prstDash val="solid"/>
            <a:round/>
            <a:headEnd len="sm" w="sm" type="none"/>
            <a:tailEnd len="sm" w="sm" type="none"/>
          </a:ln>
        </p:spPr>
      </p:pic>
      <p:sp>
        <p:nvSpPr>
          <p:cNvPr id="590" name="Google Shape;590;p50"/>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1"/>
          <p:cNvSpPr txBox="1"/>
          <p:nvPr/>
        </p:nvSpPr>
        <p:spPr>
          <a:xfrm>
            <a:off x="0" y="4114800"/>
            <a:ext cx="9144000" cy="105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820">
              <a:solidFill>
                <a:srgbClr val="666666"/>
              </a:solidFill>
            </a:endParaRPr>
          </a:p>
          <a:p>
            <a:pPr indent="0" lvl="0" marL="0" rtl="0" algn="ctr">
              <a:spcBef>
                <a:spcPts val="0"/>
              </a:spcBef>
              <a:spcAft>
                <a:spcPts val="0"/>
              </a:spcAft>
              <a:buNone/>
            </a:pPr>
            <a:r>
              <a:rPr lang="en" sz="2820">
                <a:solidFill>
                  <a:srgbClr val="666666"/>
                </a:solidFill>
              </a:rPr>
              <a:t>Binary To Decimal to 7 Segment </a:t>
            </a:r>
            <a:r>
              <a:rPr lang="en" sz="2820">
                <a:solidFill>
                  <a:srgbClr val="666666"/>
                </a:solidFill>
              </a:rPr>
              <a:t>Conversion</a:t>
            </a:r>
            <a:r>
              <a:rPr lang="en" sz="2820">
                <a:solidFill>
                  <a:srgbClr val="666666"/>
                </a:solidFill>
              </a:rPr>
              <a:t> </a:t>
            </a:r>
            <a:endParaRPr sz="2820">
              <a:solidFill>
                <a:srgbClr val="666666"/>
              </a:solidFill>
            </a:endParaRPr>
          </a:p>
        </p:txBody>
      </p:sp>
      <p:sp>
        <p:nvSpPr>
          <p:cNvPr id="596" name="Google Shape;596;p51"/>
          <p:cNvSpPr txBox="1"/>
          <p:nvPr>
            <p:ph type="title"/>
          </p:nvPr>
        </p:nvSpPr>
        <p:spPr>
          <a:xfrm>
            <a:off x="0" y="-12175"/>
            <a:ext cx="9144000" cy="11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sz="2820">
              <a:solidFill>
                <a:srgbClr val="666666"/>
              </a:solidFill>
            </a:endParaRPr>
          </a:p>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52"/>
          <p:cNvSpPr txBox="1"/>
          <p:nvPr/>
        </p:nvSpPr>
        <p:spPr>
          <a:xfrm>
            <a:off x="0" y="0"/>
            <a:ext cx="9144000" cy="105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20">
                <a:solidFill>
                  <a:srgbClr val="666666"/>
                </a:solidFill>
              </a:rPr>
              <a:t>Ben Eater’s 8 Bit Computer</a:t>
            </a:r>
            <a:endParaRPr sz="2820">
              <a:solidFill>
                <a:srgbClr val="666666"/>
              </a:solidFill>
            </a:endParaRPr>
          </a:p>
          <a:p>
            <a:pPr indent="0" lvl="0" marL="0" rtl="0" algn="ctr">
              <a:spcBef>
                <a:spcPts val="0"/>
              </a:spcBef>
              <a:spcAft>
                <a:spcPts val="0"/>
              </a:spcAft>
              <a:buNone/>
            </a:pPr>
            <a:r>
              <a:rPr lang="en" sz="2820">
                <a:solidFill>
                  <a:srgbClr val="666666"/>
                </a:solidFill>
              </a:rPr>
              <a:t>DeMUX</a:t>
            </a:r>
            <a:endParaRPr sz="2820">
              <a:solidFill>
                <a:srgbClr val="666666"/>
              </a:solidFill>
            </a:endParaRPr>
          </a:p>
        </p:txBody>
      </p:sp>
      <p:pic>
        <p:nvPicPr>
          <p:cNvPr id="602" name="Google Shape;602;p52"/>
          <p:cNvPicPr preferRelativeResize="0"/>
          <p:nvPr/>
        </p:nvPicPr>
        <p:blipFill>
          <a:blip r:embed="rId3">
            <a:alphaModFix/>
          </a:blip>
          <a:stretch>
            <a:fillRect/>
          </a:stretch>
        </p:blipFill>
        <p:spPr>
          <a:xfrm>
            <a:off x="2987705" y="983550"/>
            <a:ext cx="3168591" cy="3786000"/>
          </a:xfrm>
          <a:prstGeom prst="rect">
            <a:avLst/>
          </a:prstGeom>
          <a:noFill/>
          <a:ln cap="flat" cmpd="sng" w="28575">
            <a:solidFill>
              <a:schemeClr val="dk2"/>
            </a:solidFill>
            <a:prstDash val="solid"/>
            <a:round/>
            <a:headEnd len="sm" w="sm" type="none"/>
            <a:tailEnd len="sm" w="sm" type="none"/>
          </a:ln>
        </p:spPr>
      </p:pic>
      <p:pic>
        <p:nvPicPr>
          <p:cNvPr id="603" name="Google Shape;603;p52"/>
          <p:cNvPicPr preferRelativeResize="0"/>
          <p:nvPr/>
        </p:nvPicPr>
        <p:blipFill>
          <a:blip r:embed="rId4">
            <a:alphaModFix/>
          </a:blip>
          <a:stretch>
            <a:fillRect/>
          </a:stretch>
        </p:blipFill>
        <p:spPr>
          <a:xfrm>
            <a:off x="0" y="983550"/>
            <a:ext cx="9143999" cy="37860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grpSp>
        <p:nvGrpSpPr>
          <p:cNvPr id="77" name="Google Shape;77;p17"/>
          <p:cNvGrpSpPr/>
          <p:nvPr/>
        </p:nvGrpSpPr>
        <p:grpSpPr>
          <a:xfrm>
            <a:off x="1023686" y="1323951"/>
            <a:ext cx="2266995" cy="3232343"/>
            <a:chOff x="1861850" y="1628775"/>
            <a:chExt cx="2325600" cy="3388200"/>
          </a:xfrm>
        </p:grpSpPr>
        <p:sp>
          <p:nvSpPr>
            <p:cNvPr id="78" name="Google Shape;78;p17"/>
            <p:cNvSpPr txBox="1"/>
            <p:nvPr/>
          </p:nvSpPr>
          <p:spPr>
            <a:xfrm>
              <a:off x="1861850" y="1628775"/>
              <a:ext cx="2325600" cy="338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99999"/>
                  </a:solidFill>
                </a:rPr>
                <a:t>The Abacus</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l">
                <a:spcBef>
                  <a:spcPts val="0"/>
                </a:spcBef>
                <a:spcAft>
                  <a:spcPts val="0"/>
                </a:spcAft>
                <a:buNone/>
              </a:pPr>
              <a:r>
                <a:t/>
              </a:r>
              <a:endParaRPr sz="1800">
                <a:solidFill>
                  <a:srgbClr val="999999"/>
                </a:solidFill>
              </a:endParaRPr>
            </a:p>
            <a:p>
              <a:pPr indent="-342900" lvl="0" marL="457200" rtl="0" algn="l">
                <a:spcBef>
                  <a:spcPts val="0"/>
                </a:spcBef>
                <a:spcAft>
                  <a:spcPts val="0"/>
                </a:spcAft>
                <a:buClr>
                  <a:srgbClr val="999999"/>
                </a:buClr>
                <a:buSzPts val="1800"/>
                <a:buChar char="●"/>
              </a:pPr>
              <a:r>
                <a:rPr lang="en" sz="1800">
                  <a:solidFill>
                    <a:srgbClr val="999999"/>
                  </a:solidFill>
                </a:rPr>
                <a:t>Binary </a:t>
              </a:r>
              <a:endParaRPr sz="1800">
                <a:solidFill>
                  <a:srgbClr val="999999"/>
                </a:solidFill>
              </a:endParaRPr>
            </a:p>
            <a:p>
              <a:pPr indent="-342900" lvl="0" marL="457200" rtl="0" algn="l">
                <a:spcBef>
                  <a:spcPts val="0"/>
                </a:spcBef>
                <a:spcAft>
                  <a:spcPts val="0"/>
                </a:spcAft>
                <a:buClr>
                  <a:srgbClr val="999999"/>
                </a:buClr>
                <a:buSzPts val="1800"/>
                <a:buChar char="●"/>
              </a:pPr>
              <a:r>
                <a:rPr lang="en" sz="1800">
                  <a:solidFill>
                    <a:srgbClr val="999999"/>
                  </a:solidFill>
                </a:rPr>
                <a:t>Weighed Sum</a:t>
              </a:r>
              <a:endParaRPr sz="1800">
                <a:solidFill>
                  <a:srgbClr val="999999"/>
                </a:solidFill>
              </a:endParaRPr>
            </a:p>
            <a:p>
              <a:pPr indent="-342900" lvl="0" marL="457200" rtl="0" algn="l">
                <a:spcBef>
                  <a:spcPts val="0"/>
                </a:spcBef>
                <a:spcAft>
                  <a:spcPts val="0"/>
                </a:spcAft>
                <a:buClr>
                  <a:srgbClr val="999999"/>
                </a:buClr>
                <a:buSzPts val="1800"/>
                <a:buChar char="●"/>
              </a:pPr>
              <a:r>
                <a:rPr lang="en" sz="1800">
                  <a:solidFill>
                    <a:srgbClr val="999999"/>
                  </a:solidFill>
                </a:rPr>
                <a:t>Register</a:t>
              </a:r>
              <a:endParaRPr sz="1800">
                <a:solidFill>
                  <a:srgbClr val="999999"/>
                </a:solidFill>
              </a:endParaRPr>
            </a:p>
          </p:txBody>
        </p:sp>
        <p:pic>
          <p:nvPicPr>
            <p:cNvPr id="79" name="Google Shape;79;p17"/>
            <p:cNvPicPr preferRelativeResize="0"/>
            <p:nvPr/>
          </p:nvPicPr>
          <p:blipFill>
            <a:blip r:embed="rId3">
              <a:alphaModFix/>
            </a:blip>
            <a:stretch>
              <a:fillRect/>
            </a:stretch>
          </p:blipFill>
          <p:spPr>
            <a:xfrm>
              <a:off x="1980825" y="1982075"/>
              <a:ext cx="2087650" cy="2087650"/>
            </a:xfrm>
            <a:prstGeom prst="rect">
              <a:avLst/>
            </a:prstGeom>
            <a:noFill/>
            <a:ln>
              <a:noFill/>
            </a:ln>
          </p:spPr>
        </p:pic>
      </p:grpSp>
      <p:sp>
        <p:nvSpPr>
          <p:cNvPr id="80" name="Google Shape;80;p17"/>
          <p:cNvSpPr txBox="1"/>
          <p:nvPr/>
        </p:nvSpPr>
        <p:spPr>
          <a:xfrm>
            <a:off x="4375300" y="2062851"/>
            <a:ext cx="3951900" cy="14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666666"/>
                </a:solidFill>
              </a:rPr>
              <a:t>The first calculating device known was the</a:t>
            </a:r>
            <a:r>
              <a:rPr b="1" lang="en" sz="1500">
                <a:solidFill>
                  <a:srgbClr val="666666"/>
                </a:solidFill>
              </a:rPr>
              <a:t> Abacus. </a:t>
            </a:r>
            <a:r>
              <a:rPr lang="en" sz="1500">
                <a:solidFill>
                  <a:srgbClr val="666666"/>
                </a:solidFill>
              </a:rPr>
              <a:t>Invented in China around the </a:t>
            </a:r>
            <a:r>
              <a:rPr b="1" lang="en" sz="1500">
                <a:solidFill>
                  <a:srgbClr val="666666"/>
                </a:solidFill>
              </a:rPr>
              <a:t>2nd century B.C</a:t>
            </a:r>
            <a:r>
              <a:rPr lang="en" sz="1500">
                <a:solidFill>
                  <a:srgbClr val="666666"/>
                </a:solidFill>
              </a:rPr>
              <a:t>. However, Abacus-like devices are first attested from ancient Mesopotamia</a:t>
            </a:r>
            <a:r>
              <a:rPr b="1" lang="en" sz="1500">
                <a:solidFill>
                  <a:srgbClr val="666666"/>
                </a:solidFill>
              </a:rPr>
              <a:t> </a:t>
            </a:r>
            <a:r>
              <a:rPr lang="en" sz="1500">
                <a:solidFill>
                  <a:srgbClr val="666666"/>
                </a:solidFill>
              </a:rPr>
              <a:t>around</a:t>
            </a:r>
            <a:r>
              <a:rPr b="1" lang="en" sz="1500">
                <a:solidFill>
                  <a:srgbClr val="666666"/>
                </a:solidFill>
              </a:rPr>
              <a:t> 2700 B.C.</a:t>
            </a:r>
            <a:endParaRPr sz="1700">
              <a:solidFill>
                <a:srgbClr val="666666"/>
              </a:solidFill>
            </a:endParaRPr>
          </a:p>
        </p:txBody>
      </p:sp>
      <p:sp>
        <p:nvSpPr>
          <p:cNvPr id="81" name="Google Shape;81;p17"/>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3"/>
          <p:cNvSpPr/>
          <p:nvPr/>
        </p:nvSpPr>
        <p:spPr>
          <a:xfrm>
            <a:off x="139783" y="769301"/>
            <a:ext cx="5661900" cy="4033800"/>
          </a:xfrm>
          <a:prstGeom prst="roundRect">
            <a:avLst>
              <a:gd fmla="val 16667" name="adj"/>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53"/>
          <p:cNvGrpSpPr/>
          <p:nvPr/>
        </p:nvGrpSpPr>
        <p:grpSpPr>
          <a:xfrm>
            <a:off x="1658361" y="1209977"/>
            <a:ext cx="925474" cy="529350"/>
            <a:chOff x="1653200" y="712050"/>
            <a:chExt cx="1065600" cy="637925"/>
          </a:xfrm>
        </p:grpSpPr>
        <p:sp>
          <p:nvSpPr>
            <p:cNvPr id="610" name="Google Shape;610;p53"/>
            <p:cNvSpPr txBox="1"/>
            <p:nvPr/>
          </p:nvSpPr>
          <p:spPr>
            <a:xfrm>
              <a:off x="1653200" y="712050"/>
              <a:ext cx="1065600" cy="37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REGISTER A</a:t>
              </a:r>
              <a:endParaRPr b="1" sz="800"/>
            </a:p>
          </p:txBody>
        </p:sp>
        <p:sp>
          <p:nvSpPr>
            <p:cNvPr id="611" name="Google Shape;611;p53"/>
            <p:cNvSpPr/>
            <p:nvPr/>
          </p:nvSpPr>
          <p:spPr>
            <a:xfrm>
              <a:off x="1653200" y="995975"/>
              <a:ext cx="10656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00000000</a:t>
              </a:r>
              <a:endParaRPr sz="1000"/>
            </a:p>
          </p:txBody>
        </p:sp>
      </p:grpSp>
      <p:grpSp>
        <p:nvGrpSpPr>
          <p:cNvPr id="612" name="Google Shape;612;p53"/>
          <p:cNvGrpSpPr/>
          <p:nvPr/>
        </p:nvGrpSpPr>
        <p:grpSpPr>
          <a:xfrm>
            <a:off x="3149966" y="1193153"/>
            <a:ext cx="925474" cy="546174"/>
            <a:chOff x="3370650" y="691775"/>
            <a:chExt cx="1065600" cy="658200"/>
          </a:xfrm>
        </p:grpSpPr>
        <p:sp>
          <p:nvSpPr>
            <p:cNvPr id="613" name="Google Shape;613;p53"/>
            <p:cNvSpPr txBox="1"/>
            <p:nvPr/>
          </p:nvSpPr>
          <p:spPr>
            <a:xfrm>
              <a:off x="3370650" y="691775"/>
              <a:ext cx="1065600" cy="37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REGISTER B</a:t>
              </a:r>
              <a:endParaRPr b="1" sz="800"/>
            </a:p>
          </p:txBody>
        </p:sp>
        <p:sp>
          <p:nvSpPr>
            <p:cNvPr id="614" name="Google Shape;614;p53"/>
            <p:cNvSpPr/>
            <p:nvPr/>
          </p:nvSpPr>
          <p:spPr>
            <a:xfrm>
              <a:off x="3370650" y="995975"/>
              <a:ext cx="10656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00000000</a:t>
              </a:r>
              <a:endParaRPr sz="1000"/>
            </a:p>
          </p:txBody>
        </p:sp>
      </p:grpSp>
      <p:grpSp>
        <p:nvGrpSpPr>
          <p:cNvPr id="615" name="Google Shape;615;p53"/>
          <p:cNvGrpSpPr/>
          <p:nvPr/>
        </p:nvGrpSpPr>
        <p:grpSpPr>
          <a:xfrm>
            <a:off x="2631619" y="2063931"/>
            <a:ext cx="2804350" cy="1525702"/>
            <a:chOff x="2537925" y="1741050"/>
            <a:chExt cx="3125669" cy="1713502"/>
          </a:xfrm>
        </p:grpSpPr>
        <p:sp>
          <p:nvSpPr>
            <p:cNvPr id="616" name="Google Shape;616;p53"/>
            <p:cNvSpPr/>
            <p:nvPr/>
          </p:nvSpPr>
          <p:spPr>
            <a:xfrm>
              <a:off x="2537925" y="1741050"/>
              <a:ext cx="3120300" cy="1609500"/>
            </a:xfrm>
            <a:prstGeom prst="rect">
              <a:avLst/>
            </a:prstGeom>
            <a:solidFill>
              <a:schemeClr val="accen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CONTROL </a:t>
              </a:r>
              <a:endParaRPr b="1" sz="1100"/>
            </a:p>
            <a:p>
              <a:pPr indent="0" lvl="0" marL="0" rtl="0" algn="l">
                <a:spcBef>
                  <a:spcPts val="0"/>
                </a:spcBef>
                <a:spcAft>
                  <a:spcPts val="0"/>
                </a:spcAft>
                <a:buNone/>
              </a:pPr>
              <a:r>
                <a:rPr b="1" lang="en" sz="1100"/>
                <a:t>UNIT</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p:txBody>
        </p:sp>
        <p:grpSp>
          <p:nvGrpSpPr>
            <p:cNvPr id="617" name="Google Shape;617;p53"/>
            <p:cNvGrpSpPr/>
            <p:nvPr/>
          </p:nvGrpSpPr>
          <p:grpSpPr>
            <a:xfrm>
              <a:off x="3658432" y="1773959"/>
              <a:ext cx="2005162" cy="890815"/>
              <a:chOff x="3672375" y="1779133"/>
              <a:chExt cx="2144100" cy="1028417"/>
            </a:xfrm>
          </p:grpSpPr>
          <p:sp>
            <p:nvSpPr>
              <p:cNvPr id="618" name="Google Shape;618;p53"/>
              <p:cNvSpPr/>
              <p:nvPr/>
            </p:nvSpPr>
            <p:spPr>
              <a:xfrm>
                <a:off x="4772021" y="2076362"/>
                <a:ext cx="5865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endParaRPr sz="1000"/>
              </a:p>
            </p:txBody>
          </p:sp>
          <p:sp>
            <p:nvSpPr>
              <p:cNvPr id="619" name="Google Shape;619;p53"/>
              <p:cNvSpPr txBox="1"/>
              <p:nvPr/>
            </p:nvSpPr>
            <p:spPr>
              <a:xfrm>
                <a:off x="3672375" y="1779133"/>
                <a:ext cx="2144100" cy="39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INSTRUCTION REGISTER</a:t>
                </a:r>
                <a:r>
                  <a:rPr lang="en" sz="800"/>
                  <a:t> </a:t>
                </a:r>
                <a:endParaRPr sz="800"/>
              </a:p>
            </p:txBody>
          </p:sp>
          <p:grpSp>
            <p:nvGrpSpPr>
              <p:cNvPr id="620" name="Google Shape;620;p53"/>
              <p:cNvGrpSpPr/>
              <p:nvPr/>
            </p:nvGrpSpPr>
            <p:grpSpPr>
              <a:xfrm>
                <a:off x="4091600" y="2076362"/>
                <a:ext cx="1065600" cy="731188"/>
                <a:chOff x="4091600" y="2076362"/>
                <a:chExt cx="1065600" cy="731188"/>
              </a:xfrm>
            </p:grpSpPr>
            <p:sp>
              <p:nvSpPr>
                <p:cNvPr id="621" name="Google Shape;621;p53"/>
                <p:cNvSpPr/>
                <p:nvPr/>
              </p:nvSpPr>
              <p:spPr>
                <a:xfrm>
                  <a:off x="4184341" y="2076362"/>
                  <a:ext cx="5865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endParaRPr sz="1000"/>
                </a:p>
              </p:txBody>
            </p:sp>
            <p:sp>
              <p:nvSpPr>
                <p:cNvPr id="622" name="Google Shape;622;p53"/>
                <p:cNvSpPr txBox="1"/>
                <p:nvPr/>
              </p:nvSpPr>
              <p:spPr>
                <a:xfrm>
                  <a:off x="4091600" y="2388450"/>
                  <a:ext cx="1065600" cy="41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(OP(CODE))</a:t>
                  </a:r>
                  <a:endParaRPr b="1" sz="900"/>
                </a:p>
              </p:txBody>
            </p:sp>
          </p:grpSp>
        </p:grpSp>
        <p:grpSp>
          <p:nvGrpSpPr>
            <p:cNvPr id="623" name="Google Shape;623;p53"/>
            <p:cNvGrpSpPr/>
            <p:nvPr/>
          </p:nvGrpSpPr>
          <p:grpSpPr>
            <a:xfrm>
              <a:off x="2762744" y="2880024"/>
              <a:ext cx="871419" cy="306635"/>
              <a:chOff x="2714625" y="3056050"/>
              <a:chExt cx="931800" cy="354000"/>
            </a:xfrm>
          </p:grpSpPr>
          <p:sp>
            <p:nvSpPr>
              <p:cNvPr id="624" name="Google Shape;624;p53"/>
              <p:cNvSpPr/>
              <p:nvPr/>
            </p:nvSpPr>
            <p:spPr>
              <a:xfrm>
                <a:off x="2714625" y="3056050"/>
                <a:ext cx="3222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625" name="Google Shape;625;p53"/>
              <p:cNvSpPr/>
              <p:nvPr/>
            </p:nvSpPr>
            <p:spPr>
              <a:xfrm>
                <a:off x="3019425" y="3056050"/>
                <a:ext cx="3222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Z</a:t>
                </a:r>
                <a:endParaRPr/>
              </a:p>
            </p:txBody>
          </p:sp>
          <p:sp>
            <p:nvSpPr>
              <p:cNvPr id="626" name="Google Shape;626;p53"/>
              <p:cNvSpPr/>
              <p:nvPr/>
            </p:nvSpPr>
            <p:spPr>
              <a:xfrm>
                <a:off x="3324225" y="3056050"/>
                <a:ext cx="3222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a:r>
                <a:endParaRPr/>
              </a:p>
            </p:txBody>
          </p:sp>
        </p:grpSp>
        <p:grpSp>
          <p:nvGrpSpPr>
            <p:cNvPr id="627" name="Google Shape;627;p53"/>
            <p:cNvGrpSpPr/>
            <p:nvPr/>
          </p:nvGrpSpPr>
          <p:grpSpPr>
            <a:xfrm>
              <a:off x="3658427" y="2682011"/>
              <a:ext cx="2005162" cy="772541"/>
              <a:chOff x="3672370" y="2827450"/>
              <a:chExt cx="2144100" cy="891873"/>
            </a:xfrm>
          </p:grpSpPr>
          <p:sp>
            <p:nvSpPr>
              <p:cNvPr id="628" name="Google Shape;628;p53"/>
              <p:cNvSpPr/>
              <p:nvPr/>
            </p:nvSpPr>
            <p:spPr>
              <a:xfrm>
                <a:off x="4238625" y="2827450"/>
                <a:ext cx="1065600" cy="3540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00000000</a:t>
                </a:r>
                <a:endParaRPr sz="1000"/>
              </a:p>
            </p:txBody>
          </p:sp>
          <p:sp>
            <p:nvSpPr>
              <p:cNvPr id="629" name="Google Shape;629;p53"/>
              <p:cNvSpPr txBox="1"/>
              <p:nvPr/>
            </p:nvSpPr>
            <p:spPr>
              <a:xfrm>
                <a:off x="3672370" y="3120523"/>
                <a:ext cx="2144100" cy="59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INSTRUCTION REGISTER</a:t>
                </a:r>
                <a:endParaRPr b="1" sz="800"/>
              </a:p>
              <a:p>
                <a:pPr indent="0" lvl="0" marL="0" rtl="0" algn="ctr">
                  <a:spcBef>
                    <a:spcPts val="0"/>
                  </a:spcBef>
                  <a:spcAft>
                    <a:spcPts val="0"/>
                  </a:spcAft>
                  <a:buNone/>
                </a:pPr>
                <a:r>
                  <a:rPr b="1" lang="en" sz="1000"/>
                  <a:t>c</a:t>
                </a:r>
                <a:r>
                  <a:rPr b="1" lang="en" sz="1000"/>
                  <a:t>ounter </a:t>
                </a:r>
                <a:endParaRPr b="1" sz="1000"/>
              </a:p>
            </p:txBody>
          </p:sp>
        </p:grpSp>
      </p:grpSp>
      <p:sp>
        <p:nvSpPr>
          <p:cNvPr id="630" name="Google Shape;630;p53"/>
          <p:cNvSpPr/>
          <p:nvPr/>
        </p:nvSpPr>
        <p:spPr>
          <a:xfrm>
            <a:off x="3571044" y="3767376"/>
            <a:ext cx="925500" cy="892200"/>
          </a:xfrm>
          <a:prstGeom prst="ellipse">
            <a:avLst/>
          </a:prstGeom>
          <a:solidFill>
            <a:schemeClr val="accent6"/>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t>CLOCK</a:t>
            </a:r>
            <a:endParaRPr b="1" sz="900"/>
          </a:p>
        </p:txBody>
      </p:sp>
      <p:grpSp>
        <p:nvGrpSpPr>
          <p:cNvPr id="631" name="Google Shape;631;p53"/>
          <p:cNvGrpSpPr/>
          <p:nvPr/>
        </p:nvGrpSpPr>
        <p:grpSpPr>
          <a:xfrm>
            <a:off x="6981855" y="768848"/>
            <a:ext cx="2022362" cy="4161176"/>
            <a:chOff x="6819900" y="485300"/>
            <a:chExt cx="2086200" cy="4420200"/>
          </a:xfrm>
        </p:grpSpPr>
        <p:sp>
          <p:nvSpPr>
            <p:cNvPr id="632" name="Google Shape;632;p53"/>
            <p:cNvSpPr/>
            <p:nvPr/>
          </p:nvSpPr>
          <p:spPr>
            <a:xfrm>
              <a:off x="6819900" y="485300"/>
              <a:ext cx="2086200" cy="4420200"/>
            </a:xfrm>
            <a:prstGeom prst="rect">
              <a:avLst/>
            </a:prstGeom>
            <a:solidFill>
              <a:srgbClr val="FF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53"/>
            <p:cNvGrpSpPr/>
            <p:nvPr/>
          </p:nvGrpSpPr>
          <p:grpSpPr>
            <a:xfrm>
              <a:off x="7009825" y="485300"/>
              <a:ext cx="1703814" cy="4210745"/>
              <a:chOff x="7009825" y="485300"/>
              <a:chExt cx="1703814" cy="4210745"/>
            </a:xfrm>
          </p:grpSpPr>
          <p:sp>
            <p:nvSpPr>
              <p:cNvPr id="634" name="Google Shape;634;p53"/>
              <p:cNvSpPr txBox="1"/>
              <p:nvPr/>
            </p:nvSpPr>
            <p:spPr>
              <a:xfrm>
                <a:off x="7009825" y="485300"/>
                <a:ext cx="1701300" cy="375900"/>
              </a:xfrm>
              <a:prstGeom prst="rect">
                <a:avLst/>
              </a:prstGeom>
              <a:solidFill>
                <a:srgbClr val="FF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t>RAM</a:t>
                </a:r>
                <a:endParaRPr b="1" sz="1100"/>
              </a:p>
            </p:txBody>
          </p:sp>
          <p:grpSp>
            <p:nvGrpSpPr>
              <p:cNvPr id="635" name="Google Shape;635;p53"/>
              <p:cNvGrpSpPr/>
              <p:nvPr/>
            </p:nvGrpSpPr>
            <p:grpSpPr>
              <a:xfrm>
                <a:off x="7009826" y="786403"/>
                <a:ext cx="1703813" cy="3909641"/>
                <a:chOff x="7009826" y="786403"/>
                <a:chExt cx="1703813" cy="3909641"/>
              </a:xfrm>
            </p:grpSpPr>
            <p:grpSp>
              <p:nvGrpSpPr>
                <p:cNvPr id="636" name="Google Shape;636;p53"/>
                <p:cNvGrpSpPr/>
                <p:nvPr/>
              </p:nvGrpSpPr>
              <p:grpSpPr>
                <a:xfrm>
                  <a:off x="7012366" y="4432345"/>
                  <a:ext cx="1701272" cy="263700"/>
                  <a:chOff x="6750260" y="4203745"/>
                  <a:chExt cx="1701272" cy="263700"/>
                </a:xfrm>
              </p:grpSpPr>
              <p:sp>
                <p:nvSpPr>
                  <p:cNvPr id="637" name="Google Shape;637;p53"/>
                  <p:cNvSpPr/>
                  <p:nvPr/>
                </p:nvSpPr>
                <p:spPr>
                  <a:xfrm>
                    <a:off x="6750260" y="420374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1111</a:t>
                    </a:r>
                    <a:endParaRPr sz="1000"/>
                  </a:p>
                </p:txBody>
              </p:sp>
              <p:sp>
                <p:nvSpPr>
                  <p:cNvPr id="638" name="Google Shape;638;p53"/>
                  <p:cNvSpPr/>
                  <p:nvPr/>
                </p:nvSpPr>
                <p:spPr>
                  <a:xfrm>
                    <a:off x="7601632" y="420374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00001110</a:t>
                    </a:r>
                    <a:endParaRPr sz="1000"/>
                  </a:p>
                </p:txBody>
              </p:sp>
            </p:grpSp>
            <p:grpSp>
              <p:nvGrpSpPr>
                <p:cNvPr id="639" name="Google Shape;639;p53"/>
                <p:cNvGrpSpPr/>
                <p:nvPr/>
              </p:nvGrpSpPr>
              <p:grpSpPr>
                <a:xfrm>
                  <a:off x="7009826" y="786403"/>
                  <a:ext cx="1703813" cy="3681041"/>
                  <a:chOff x="6747720" y="786403"/>
                  <a:chExt cx="1703813" cy="3681041"/>
                </a:xfrm>
              </p:grpSpPr>
              <p:sp>
                <p:nvSpPr>
                  <p:cNvPr id="640" name="Google Shape;640;p53"/>
                  <p:cNvSpPr/>
                  <p:nvPr/>
                </p:nvSpPr>
                <p:spPr>
                  <a:xfrm>
                    <a:off x="6750260" y="420374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1110</a:t>
                    </a:r>
                    <a:endParaRPr sz="1000"/>
                  </a:p>
                </p:txBody>
              </p:sp>
              <p:sp>
                <p:nvSpPr>
                  <p:cNvPr id="641" name="Google Shape;641;p53"/>
                  <p:cNvSpPr/>
                  <p:nvPr/>
                </p:nvSpPr>
                <p:spPr>
                  <a:xfrm>
                    <a:off x="7601632" y="420374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00011100</a:t>
                    </a:r>
                    <a:endParaRPr sz="1000"/>
                  </a:p>
                </p:txBody>
              </p:sp>
              <p:sp>
                <p:nvSpPr>
                  <p:cNvPr id="642" name="Google Shape;642;p53"/>
                  <p:cNvSpPr/>
                  <p:nvPr/>
                </p:nvSpPr>
                <p:spPr>
                  <a:xfrm>
                    <a:off x="6750260" y="3975922"/>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1101</a:t>
                    </a:r>
                    <a:endParaRPr sz="1000"/>
                  </a:p>
                </p:txBody>
              </p:sp>
              <p:sp>
                <p:nvSpPr>
                  <p:cNvPr id="643" name="Google Shape;643;p53"/>
                  <p:cNvSpPr/>
                  <p:nvPr/>
                </p:nvSpPr>
                <p:spPr>
                  <a:xfrm>
                    <a:off x="7601632" y="3975922"/>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44" name="Google Shape;644;p53"/>
                  <p:cNvSpPr/>
                  <p:nvPr/>
                </p:nvSpPr>
                <p:spPr>
                  <a:xfrm>
                    <a:off x="6747720" y="3748099"/>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1100</a:t>
                    </a:r>
                    <a:endParaRPr sz="1000"/>
                  </a:p>
                </p:txBody>
              </p:sp>
              <p:sp>
                <p:nvSpPr>
                  <p:cNvPr id="645" name="Google Shape;645;p53"/>
                  <p:cNvSpPr/>
                  <p:nvPr/>
                </p:nvSpPr>
                <p:spPr>
                  <a:xfrm>
                    <a:off x="7599092" y="3748099"/>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46" name="Google Shape;646;p53"/>
                  <p:cNvSpPr/>
                  <p:nvPr/>
                </p:nvSpPr>
                <p:spPr>
                  <a:xfrm>
                    <a:off x="6747720" y="3520277"/>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1011</a:t>
                    </a:r>
                    <a:endParaRPr sz="1000"/>
                  </a:p>
                </p:txBody>
              </p:sp>
              <p:sp>
                <p:nvSpPr>
                  <p:cNvPr id="647" name="Google Shape;647;p53"/>
                  <p:cNvSpPr/>
                  <p:nvPr/>
                </p:nvSpPr>
                <p:spPr>
                  <a:xfrm>
                    <a:off x="7599092" y="3520277"/>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48" name="Google Shape;648;p53"/>
                  <p:cNvSpPr/>
                  <p:nvPr/>
                </p:nvSpPr>
                <p:spPr>
                  <a:xfrm>
                    <a:off x="6747720" y="3292454"/>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1010</a:t>
                    </a:r>
                    <a:endParaRPr sz="1000"/>
                  </a:p>
                </p:txBody>
              </p:sp>
              <p:sp>
                <p:nvSpPr>
                  <p:cNvPr id="649" name="Google Shape;649;p53"/>
                  <p:cNvSpPr/>
                  <p:nvPr/>
                </p:nvSpPr>
                <p:spPr>
                  <a:xfrm>
                    <a:off x="7599092" y="3292454"/>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50" name="Google Shape;650;p53"/>
                  <p:cNvSpPr/>
                  <p:nvPr/>
                </p:nvSpPr>
                <p:spPr>
                  <a:xfrm>
                    <a:off x="6747720" y="3064631"/>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1001</a:t>
                    </a:r>
                    <a:endParaRPr sz="1000"/>
                  </a:p>
                </p:txBody>
              </p:sp>
              <p:sp>
                <p:nvSpPr>
                  <p:cNvPr id="651" name="Google Shape;651;p53"/>
                  <p:cNvSpPr/>
                  <p:nvPr/>
                </p:nvSpPr>
                <p:spPr>
                  <a:xfrm>
                    <a:off x="7599092" y="3064631"/>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52" name="Google Shape;652;p53"/>
                  <p:cNvSpPr/>
                  <p:nvPr/>
                </p:nvSpPr>
                <p:spPr>
                  <a:xfrm>
                    <a:off x="6747720" y="2836808"/>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1000</a:t>
                    </a:r>
                    <a:endParaRPr sz="1000"/>
                  </a:p>
                </p:txBody>
              </p:sp>
              <p:sp>
                <p:nvSpPr>
                  <p:cNvPr id="653" name="Google Shape;653;p53"/>
                  <p:cNvSpPr/>
                  <p:nvPr/>
                </p:nvSpPr>
                <p:spPr>
                  <a:xfrm>
                    <a:off x="7599092" y="2836808"/>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54" name="Google Shape;654;p53"/>
                  <p:cNvSpPr/>
                  <p:nvPr/>
                </p:nvSpPr>
                <p:spPr>
                  <a:xfrm>
                    <a:off x="6747720" y="260898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0111</a:t>
                    </a:r>
                    <a:endParaRPr sz="1000"/>
                  </a:p>
                </p:txBody>
              </p:sp>
              <p:sp>
                <p:nvSpPr>
                  <p:cNvPr id="655" name="Google Shape;655;p53"/>
                  <p:cNvSpPr/>
                  <p:nvPr/>
                </p:nvSpPr>
                <p:spPr>
                  <a:xfrm>
                    <a:off x="7599092" y="2608985"/>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56" name="Google Shape;656;p53"/>
                  <p:cNvSpPr/>
                  <p:nvPr/>
                </p:nvSpPr>
                <p:spPr>
                  <a:xfrm>
                    <a:off x="6747720" y="2381163"/>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0110</a:t>
                    </a:r>
                    <a:endParaRPr sz="1000"/>
                  </a:p>
                </p:txBody>
              </p:sp>
              <p:sp>
                <p:nvSpPr>
                  <p:cNvPr id="657" name="Google Shape;657;p53"/>
                  <p:cNvSpPr/>
                  <p:nvPr/>
                </p:nvSpPr>
                <p:spPr>
                  <a:xfrm>
                    <a:off x="7599092" y="2381163"/>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58" name="Google Shape;658;p53"/>
                  <p:cNvSpPr/>
                  <p:nvPr/>
                </p:nvSpPr>
                <p:spPr>
                  <a:xfrm>
                    <a:off x="6747720" y="2153340"/>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0101</a:t>
                    </a:r>
                    <a:endParaRPr sz="1000"/>
                  </a:p>
                </p:txBody>
              </p:sp>
              <p:sp>
                <p:nvSpPr>
                  <p:cNvPr id="659" name="Google Shape;659;p53"/>
                  <p:cNvSpPr/>
                  <p:nvPr/>
                </p:nvSpPr>
                <p:spPr>
                  <a:xfrm>
                    <a:off x="7599092" y="2153340"/>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60" name="Google Shape;660;p53"/>
                  <p:cNvSpPr/>
                  <p:nvPr/>
                </p:nvSpPr>
                <p:spPr>
                  <a:xfrm>
                    <a:off x="6747720" y="1925517"/>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0100</a:t>
                    </a:r>
                    <a:endParaRPr sz="1000"/>
                  </a:p>
                </p:txBody>
              </p:sp>
              <p:sp>
                <p:nvSpPr>
                  <p:cNvPr id="661" name="Google Shape;661;p53"/>
                  <p:cNvSpPr/>
                  <p:nvPr/>
                </p:nvSpPr>
                <p:spPr>
                  <a:xfrm>
                    <a:off x="7599092" y="1925517"/>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62" name="Google Shape;662;p53"/>
                  <p:cNvSpPr/>
                  <p:nvPr/>
                </p:nvSpPr>
                <p:spPr>
                  <a:xfrm>
                    <a:off x="6747720" y="1697694"/>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0011</a:t>
                    </a:r>
                    <a:endParaRPr sz="1000"/>
                  </a:p>
                </p:txBody>
              </p:sp>
              <p:sp>
                <p:nvSpPr>
                  <p:cNvPr id="663" name="Google Shape;663;p53"/>
                  <p:cNvSpPr/>
                  <p:nvPr/>
                </p:nvSpPr>
                <p:spPr>
                  <a:xfrm>
                    <a:off x="7599092" y="1697694"/>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r>
                      <a:rPr lang="en" sz="1000"/>
                      <a:t>0000</a:t>
                    </a:r>
                    <a:endParaRPr sz="1000"/>
                  </a:p>
                </p:txBody>
              </p:sp>
              <p:sp>
                <p:nvSpPr>
                  <p:cNvPr id="664" name="Google Shape;664;p53"/>
                  <p:cNvSpPr/>
                  <p:nvPr/>
                </p:nvSpPr>
                <p:spPr>
                  <a:xfrm>
                    <a:off x="6747720" y="1469872"/>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0010</a:t>
                    </a:r>
                    <a:endParaRPr sz="1000"/>
                  </a:p>
                </p:txBody>
              </p:sp>
              <p:sp>
                <p:nvSpPr>
                  <p:cNvPr id="665" name="Google Shape;665;p53"/>
                  <p:cNvSpPr/>
                  <p:nvPr/>
                </p:nvSpPr>
                <p:spPr>
                  <a:xfrm>
                    <a:off x="7599092" y="1469872"/>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1110</a:t>
                    </a:r>
                    <a:r>
                      <a:rPr lang="en" sz="1000"/>
                      <a:t>0000</a:t>
                    </a:r>
                    <a:endParaRPr sz="1000"/>
                  </a:p>
                </p:txBody>
              </p:sp>
              <p:sp>
                <p:nvSpPr>
                  <p:cNvPr id="666" name="Google Shape;666;p53"/>
                  <p:cNvSpPr/>
                  <p:nvPr/>
                </p:nvSpPr>
                <p:spPr>
                  <a:xfrm>
                    <a:off x="6747720" y="1242049"/>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0001</a:t>
                    </a:r>
                    <a:endParaRPr sz="1000"/>
                  </a:p>
                </p:txBody>
              </p:sp>
              <p:sp>
                <p:nvSpPr>
                  <p:cNvPr id="667" name="Google Shape;667;p53"/>
                  <p:cNvSpPr/>
                  <p:nvPr/>
                </p:nvSpPr>
                <p:spPr>
                  <a:xfrm>
                    <a:off x="7599092" y="1242049"/>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00101111</a:t>
                    </a:r>
                    <a:endParaRPr sz="1000"/>
                  </a:p>
                </p:txBody>
              </p:sp>
              <p:sp>
                <p:nvSpPr>
                  <p:cNvPr id="668" name="Google Shape;668;p53"/>
                  <p:cNvSpPr/>
                  <p:nvPr/>
                </p:nvSpPr>
                <p:spPr>
                  <a:xfrm>
                    <a:off x="6747720" y="1014226"/>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0000</a:t>
                    </a:r>
                    <a:endParaRPr sz="1000"/>
                  </a:p>
                </p:txBody>
              </p:sp>
              <p:sp>
                <p:nvSpPr>
                  <p:cNvPr id="669" name="Google Shape;669;p53"/>
                  <p:cNvSpPr/>
                  <p:nvPr/>
                </p:nvSpPr>
                <p:spPr>
                  <a:xfrm>
                    <a:off x="7599092" y="1014226"/>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0001111</a:t>
                    </a:r>
                    <a:r>
                      <a:rPr lang="en" sz="1000"/>
                      <a:t>0</a:t>
                    </a:r>
                    <a:endParaRPr sz="1000"/>
                  </a:p>
                </p:txBody>
              </p:sp>
              <p:sp>
                <p:nvSpPr>
                  <p:cNvPr id="670" name="Google Shape;670;p53"/>
                  <p:cNvSpPr/>
                  <p:nvPr/>
                </p:nvSpPr>
                <p:spPr>
                  <a:xfrm>
                    <a:off x="6747720" y="786403"/>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ADDRESS</a:t>
                    </a:r>
                    <a:endParaRPr b="1" sz="1000"/>
                  </a:p>
                </p:txBody>
              </p:sp>
              <p:sp>
                <p:nvSpPr>
                  <p:cNvPr id="671" name="Google Shape;671;p53"/>
                  <p:cNvSpPr/>
                  <p:nvPr/>
                </p:nvSpPr>
                <p:spPr>
                  <a:xfrm>
                    <a:off x="7599092" y="786403"/>
                    <a:ext cx="849900" cy="2637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DATA</a:t>
                    </a:r>
                    <a:endParaRPr b="1" sz="1000"/>
                  </a:p>
                </p:txBody>
              </p:sp>
            </p:grpSp>
          </p:grpSp>
        </p:grpSp>
      </p:grpSp>
      <p:cxnSp>
        <p:nvCxnSpPr>
          <p:cNvPr id="672" name="Google Shape;672;p53"/>
          <p:cNvCxnSpPr/>
          <p:nvPr/>
        </p:nvCxnSpPr>
        <p:spPr>
          <a:xfrm rot="-5400000">
            <a:off x="4755683" y="1888901"/>
            <a:ext cx="1534200" cy="181500"/>
          </a:xfrm>
          <a:prstGeom prst="bentConnector3">
            <a:avLst>
              <a:gd fmla="val 34" name="adj1"/>
            </a:avLst>
          </a:prstGeom>
          <a:noFill/>
          <a:ln cap="flat" cmpd="sng" w="28575">
            <a:solidFill>
              <a:schemeClr val="dk2"/>
            </a:solidFill>
            <a:prstDash val="solid"/>
            <a:round/>
            <a:headEnd len="med" w="med" type="none"/>
            <a:tailEnd len="med" w="med" type="none"/>
          </a:ln>
        </p:spPr>
      </p:cxnSp>
      <p:cxnSp>
        <p:nvCxnSpPr>
          <p:cNvPr id="673" name="Google Shape;673;p53"/>
          <p:cNvCxnSpPr>
            <a:stCxn id="630" idx="0"/>
          </p:cNvCxnSpPr>
          <p:nvPr/>
        </p:nvCxnSpPr>
        <p:spPr>
          <a:xfrm flipH="1" rot="10800000">
            <a:off x="4033794" y="3481176"/>
            <a:ext cx="2700" cy="286200"/>
          </a:xfrm>
          <a:prstGeom prst="straightConnector1">
            <a:avLst/>
          </a:prstGeom>
          <a:noFill/>
          <a:ln cap="flat" cmpd="sng" w="28575">
            <a:solidFill>
              <a:schemeClr val="dk2"/>
            </a:solidFill>
            <a:prstDash val="solid"/>
            <a:round/>
            <a:headEnd len="med" w="med" type="none"/>
            <a:tailEnd len="med" w="med" type="none"/>
          </a:ln>
        </p:spPr>
      </p:cxnSp>
      <p:grpSp>
        <p:nvGrpSpPr>
          <p:cNvPr id="674" name="Google Shape;674;p53"/>
          <p:cNvGrpSpPr/>
          <p:nvPr/>
        </p:nvGrpSpPr>
        <p:grpSpPr>
          <a:xfrm>
            <a:off x="1658361" y="959801"/>
            <a:ext cx="5335200" cy="632652"/>
            <a:chOff x="1713003" y="371450"/>
            <a:chExt cx="5335200" cy="632652"/>
          </a:xfrm>
        </p:grpSpPr>
        <p:cxnSp>
          <p:nvCxnSpPr>
            <p:cNvPr id="675" name="Google Shape;675;p53"/>
            <p:cNvCxnSpPr>
              <a:stCxn id="611" idx="1"/>
            </p:cNvCxnSpPr>
            <p:nvPr/>
          </p:nvCxnSpPr>
          <p:spPr>
            <a:xfrm flipH="1" rot="10800000">
              <a:off x="1713003" y="622502"/>
              <a:ext cx="5335200" cy="381600"/>
            </a:xfrm>
            <a:prstGeom prst="bentConnector5">
              <a:avLst>
                <a:gd fmla="val -4463" name="adj1"/>
                <a:gd fmla="val 100891" name="adj2"/>
                <a:gd fmla="val 99697" name="adj3"/>
              </a:avLst>
            </a:prstGeom>
            <a:noFill/>
            <a:ln cap="flat" cmpd="sng" w="28575">
              <a:solidFill>
                <a:schemeClr val="dk2"/>
              </a:solidFill>
              <a:prstDash val="solid"/>
              <a:round/>
              <a:headEnd len="med" w="med" type="none"/>
              <a:tailEnd len="med" w="med" type="none"/>
            </a:ln>
          </p:spPr>
        </p:cxnSp>
        <p:cxnSp>
          <p:nvCxnSpPr>
            <p:cNvPr id="676" name="Google Shape;676;p53"/>
            <p:cNvCxnSpPr/>
            <p:nvPr/>
          </p:nvCxnSpPr>
          <p:spPr>
            <a:xfrm flipH="1" rot="5400000">
              <a:off x="2832758" y="632252"/>
              <a:ext cx="388200" cy="355500"/>
            </a:xfrm>
            <a:prstGeom prst="bentConnector3">
              <a:avLst>
                <a:gd fmla="val -154" name="adj1"/>
              </a:avLst>
            </a:prstGeom>
            <a:noFill/>
            <a:ln cap="flat" cmpd="sng" w="28575">
              <a:solidFill>
                <a:schemeClr val="dk2"/>
              </a:solidFill>
              <a:prstDash val="solid"/>
              <a:round/>
              <a:headEnd len="med" w="med" type="none"/>
              <a:tailEnd len="med" w="med" type="none"/>
            </a:ln>
          </p:spPr>
        </p:cxnSp>
        <p:sp>
          <p:nvSpPr>
            <p:cNvPr id="677" name="Google Shape;677;p53"/>
            <p:cNvSpPr txBox="1"/>
            <p:nvPr/>
          </p:nvSpPr>
          <p:spPr>
            <a:xfrm>
              <a:off x="6401325" y="371450"/>
              <a:ext cx="632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t>DATA</a:t>
              </a:r>
              <a:endParaRPr b="1" sz="1000"/>
            </a:p>
          </p:txBody>
        </p:sp>
      </p:grpSp>
      <p:sp>
        <p:nvSpPr>
          <p:cNvPr id="678" name="Google Shape;678;p53"/>
          <p:cNvSpPr/>
          <p:nvPr/>
        </p:nvSpPr>
        <p:spPr>
          <a:xfrm>
            <a:off x="287208" y="2536538"/>
            <a:ext cx="1634150" cy="1377525"/>
          </a:xfrm>
          <a:prstGeom prst="flowChartMerge">
            <a:avLst/>
          </a:prstGeom>
          <a:solidFill>
            <a:srgbClr val="93C47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ALU</a:t>
            </a:r>
            <a:endParaRPr/>
          </a:p>
        </p:txBody>
      </p:sp>
      <p:grpSp>
        <p:nvGrpSpPr>
          <p:cNvPr id="679" name="Google Shape;679;p53"/>
          <p:cNvGrpSpPr/>
          <p:nvPr/>
        </p:nvGrpSpPr>
        <p:grpSpPr>
          <a:xfrm>
            <a:off x="5154483" y="3498776"/>
            <a:ext cx="1828800" cy="474450"/>
            <a:chOff x="5209125" y="2910425"/>
            <a:chExt cx="1828800" cy="474450"/>
          </a:xfrm>
        </p:grpSpPr>
        <p:cxnSp>
          <p:nvCxnSpPr>
            <p:cNvPr id="680" name="Google Shape;680;p53"/>
            <p:cNvCxnSpPr/>
            <p:nvPr/>
          </p:nvCxnSpPr>
          <p:spPr>
            <a:xfrm>
              <a:off x="5209125" y="2910425"/>
              <a:ext cx="1828800" cy="438300"/>
            </a:xfrm>
            <a:prstGeom prst="bentConnector3">
              <a:avLst>
                <a:gd fmla="val 0" name="adj1"/>
              </a:avLst>
            </a:prstGeom>
            <a:noFill/>
            <a:ln cap="flat" cmpd="sng" w="28575">
              <a:solidFill>
                <a:schemeClr val="dk2"/>
              </a:solidFill>
              <a:prstDash val="solid"/>
              <a:round/>
              <a:headEnd len="med" w="med" type="none"/>
              <a:tailEnd len="med" w="med" type="none"/>
            </a:ln>
          </p:spPr>
        </p:cxnSp>
        <p:sp>
          <p:nvSpPr>
            <p:cNvPr id="681" name="Google Shape;681;p53"/>
            <p:cNvSpPr txBox="1"/>
            <p:nvPr/>
          </p:nvSpPr>
          <p:spPr>
            <a:xfrm>
              <a:off x="5476650" y="3046175"/>
              <a:ext cx="15429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READ ENABLE</a:t>
              </a:r>
              <a:endParaRPr/>
            </a:p>
          </p:txBody>
        </p:sp>
      </p:grpSp>
      <p:grpSp>
        <p:nvGrpSpPr>
          <p:cNvPr id="682" name="Google Shape;682;p53"/>
          <p:cNvGrpSpPr/>
          <p:nvPr/>
        </p:nvGrpSpPr>
        <p:grpSpPr>
          <a:xfrm>
            <a:off x="5002083" y="3498776"/>
            <a:ext cx="1991475" cy="897850"/>
            <a:chOff x="5056725" y="2910425"/>
            <a:chExt cx="1991475" cy="897850"/>
          </a:xfrm>
        </p:grpSpPr>
        <p:cxnSp>
          <p:nvCxnSpPr>
            <p:cNvPr id="683" name="Google Shape;683;p53"/>
            <p:cNvCxnSpPr/>
            <p:nvPr/>
          </p:nvCxnSpPr>
          <p:spPr>
            <a:xfrm>
              <a:off x="5056725" y="2910425"/>
              <a:ext cx="1971900" cy="581100"/>
            </a:xfrm>
            <a:prstGeom prst="bentConnector3">
              <a:avLst>
                <a:gd fmla="val 483" name="adj1"/>
              </a:avLst>
            </a:prstGeom>
            <a:noFill/>
            <a:ln cap="flat" cmpd="sng" w="28575">
              <a:solidFill>
                <a:schemeClr val="dk2"/>
              </a:solidFill>
              <a:prstDash val="solid"/>
              <a:round/>
              <a:headEnd len="med" w="med" type="none"/>
              <a:tailEnd len="med" w="med" type="none"/>
            </a:ln>
          </p:spPr>
        </p:cxnSp>
        <p:sp>
          <p:nvSpPr>
            <p:cNvPr id="684" name="Google Shape;684;p53"/>
            <p:cNvSpPr txBox="1"/>
            <p:nvPr/>
          </p:nvSpPr>
          <p:spPr>
            <a:xfrm>
              <a:off x="5374500" y="3469575"/>
              <a:ext cx="1673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WRITE ENABLE</a:t>
              </a:r>
              <a:endParaRPr/>
            </a:p>
          </p:txBody>
        </p:sp>
      </p:grpSp>
      <p:sp>
        <p:nvSpPr>
          <p:cNvPr id="685" name="Google Shape;685;p53"/>
          <p:cNvSpPr txBox="1"/>
          <p:nvPr/>
        </p:nvSpPr>
        <p:spPr>
          <a:xfrm>
            <a:off x="1696895" y="3223501"/>
            <a:ext cx="8484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FLAG </a:t>
            </a:r>
            <a:endParaRPr/>
          </a:p>
        </p:txBody>
      </p:sp>
      <p:cxnSp>
        <p:nvCxnSpPr>
          <p:cNvPr id="686" name="Google Shape;686;p53"/>
          <p:cNvCxnSpPr>
            <a:stCxn id="678" idx="2"/>
          </p:cNvCxnSpPr>
          <p:nvPr/>
        </p:nvCxnSpPr>
        <p:spPr>
          <a:xfrm rot="-5400000">
            <a:off x="1697233" y="2905013"/>
            <a:ext cx="416100" cy="1602000"/>
          </a:xfrm>
          <a:prstGeom prst="bentConnector4">
            <a:avLst>
              <a:gd fmla="val -57228" name="adj1"/>
              <a:gd fmla="val 99786" name="adj2"/>
            </a:avLst>
          </a:prstGeom>
          <a:noFill/>
          <a:ln cap="flat" cmpd="sng" w="28575">
            <a:solidFill>
              <a:schemeClr val="dk2"/>
            </a:solidFill>
            <a:prstDash val="solid"/>
            <a:round/>
            <a:headEnd len="med" w="med" type="none"/>
            <a:tailEnd len="med" w="med" type="none"/>
          </a:ln>
        </p:spPr>
      </p:cxnSp>
      <p:sp>
        <p:nvSpPr>
          <p:cNvPr id="687" name="Google Shape;687;p53"/>
          <p:cNvSpPr txBox="1"/>
          <p:nvPr/>
        </p:nvSpPr>
        <p:spPr>
          <a:xfrm>
            <a:off x="1450234" y="3687956"/>
            <a:ext cx="855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OUTPUT</a:t>
            </a:r>
            <a:endParaRPr/>
          </a:p>
        </p:txBody>
      </p:sp>
      <p:cxnSp>
        <p:nvCxnSpPr>
          <p:cNvPr id="688" name="Google Shape;688;p53"/>
          <p:cNvCxnSpPr>
            <a:endCxn id="678" idx="0"/>
          </p:cNvCxnSpPr>
          <p:nvPr/>
        </p:nvCxnSpPr>
        <p:spPr>
          <a:xfrm flipH="1">
            <a:off x="1104283" y="2317538"/>
            <a:ext cx="1508100" cy="219000"/>
          </a:xfrm>
          <a:prstGeom prst="bentConnector2">
            <a:avLst/>
          </a:prstGeom>
          <a:noFill/>
          <a:ln cap="flat" cmpd="sng" w="28575">
            <a:solidFill>
              <a:schemeClr val="dk2"/>
            </a:solidFill>
            <a:prstDash val="solid"/>
            <a:round/>
            <a:headEnd len="med" w="med" type="none"/>
            <a:tailEnd len="med" w="med" type="none"/>
          </a:ln>
        </p:spPr>
      </p:cxnSp>
      <p:cxnSp>
        <p:nvCxnSpPr>
          <p:cNvPr id="689" name="Google Shape;689;p53"/>
          <p:cNvCxnSpPr/>
          <p:nvPr/>
        </p:nvCxnSpPr>
        <p:spPr>
          <a:xfrm flipH="1">
            <a:off x="907158" y="2127176"/>
            <a:ext cx="1705200" cy="419100"/>
          </a:xfrm>
          <a:prstGeom prst="bentConnector3">
            <a:avLst>
              <a:gd fmla="val 99987" name="adj1"/>
            </a:avLst>
          </a:prstGeom>
          <a:noFill/>
          <a:ln cap="flat" cmpd="sng" w="28575">
            <a:solidFill>
              <a:schemeClr val="dk2"/>
            </a:solidFill>
            <a:prstDash val="solid"/>
            <a:round/>
            <a:headEnd len="med" w="med" type="none"/>
            <a:tailEnd len="med" w="med" type="none"/>
          </a:ln>
        </p:spPr>
      </p:cxnSp>
      <p:cxnSp>
        <p:nvCxnSpPr>
          <p:cNvPr id="690" name="Google Shape;690;p53"/>
          <p:cNvCxnSpPr>
            <a:stCxn id="616" idx="1"/>
          </p:cNvCxnSpPr>
          <p:nvPr/>
        </p:nvCxnSpPr>
        <p:spPr>
          <a:xfrm rot="10800000">
            <a:off x="1793119" y="2755881"/>
            <a:ext cx="838500" cy="24600"/>
          </a:xfrm>
          <a:prstGeom prst="bentConnector3">
            <a:avLst>
              <a:gd fmla="val 633" name="adj1"/>
            </a:avLst>
          </a:prstGeom>
          <a:noFill/>
          <a:ln cap="flat" cmpd="sng" w="28575">
            <a:solidFill>
              <a:schemeClr val="dk2"/>
            </a:solidFill>
            <a:prstDash val="solid"/>
            <a:round/>
            <a:headEnd len="med" w="med" type="none"/>
            <a:tailEnd len="med" w="med" type="none"/>
          </a:ln>
        </p:spPr>
      </p:cxnSp>
      <p:cxnSp>
        <p:nvCxnSpPr>
          <p:cNvPr id="691" name="Google Shape;691;p53"/>
          <p:cNvCxnSpPr>
            <a:stCxn id="624" idx="1"/>
            <a:endCxn id="678" idx="3"/>
          </p:cNvCxnSpPr>
          <p:nvPr/>
        </p:nvCxnSpPr>
        <p:spPr>
          <a:xfrm flipH="1">
            <a:off x="1512726" y="3214588"/>
            <a:ext cx="1320600" cy="10800"/>
          </a:xfrm>
          <a:prstGeom prst="bentConnector3">
            <a:avLst>
              <a:gd fmla="val 910" name="adj1"/>
            </a:avLst>
          </a:prstGeom>
          <a:noFill/>
          <a:ln cap="flat" cmpd="sng" w="28575">
            <a:solidFill>
              <a:schemeClr val="dk2"/>
            </a:solidFill>
            <a:prstDash val="solid"/>
            <a:round/>
            <a:headEnd len="med" w="med" type="none"/>
            <a:tailEnd len="med" w="med" type="none"/>
          </a:ln>
        </p:spPr>
      </p:cxnSp>
      <p:sp>
        <p:nvSpPr>
          <p:cNvPr id="692" name="Google Shape;692;p53"/>
          <p:cNvSpPr txBox="1"/>
          <p:nvPr/>
        </p:nvSpPr>
        <p:spPr>
          <a:xfrm>
            <a:off x="1668420" y="2685588"/>
            <a:ext cx="1009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1"/>
                </a:solidFill>
              </a:rPr>
              <a:t>OPERATION</a:t>
            </a:r>
            <a:endParaRPr b="1" sz="1000">
              <a:solidFill>
                <a:schemeClr val="dk1"/>
              </a:solidFill>
            </a:endParaRPr>
          </a:p>
          <a:p>
            <a:pPr indent="0" lvl="0" marL="0" rtl="0" algn="ctr">
              <a:spcBef>
                <a:spcPts val="0"/>
              </a:spcBef>
              <a:spcAft>
                <a:spcPts val="0"/>
              </a:spcAft>
              <a:buNone/>
            </a:pPr>
            <a:r>
              <a:rPr b="1" lang="en" sz="1000">
                <a:solidFill>
                  <a:schemeClr val="dk1"/>
                </a:solidFill>
              </a:rPr>
              <a:t>CODE</a:t>
            </a:r>
            <a:endParaRPr b="1" sz="1000">
              <a:solidFill>
                <a:schemeClr val="dk1"/>
              </a:solidFill>
            </a:endParaRPr>
          </a:p>
        </p:txBody>
      </p:sp>
      <p:sp>
        <p:nvSpPr>
          <p:cNvPr id="693" name="Google Shape;693;p53"/>
          <p:cNvSpPr txBox="1"/>
          <p:nvPr/>
        </p:nvSpPr>
        <p:spPr>
          <a:xfrm>
            <a:off x="241708" y="2243576"/>
            <a:ext cx="6462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INPUT</a:t>
            </a:r>
            <a:endParaRPr/>
          </a:p>
        </p:txBody>
      </p:sp>
      <p:sp>
        <p:nvSpPr>
          <p:cNvPr id="694" name="Google Shape;694;p53"/>
          <p:cNvSpPr txBox="1"/>
          <p:nvPr/>
        </p:nvSpPr>
        <p:spPr>
          <a:xfrm>
            <a:off x="1104283" y="2243576"/>
            <a:ext cx="6462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chemeClr val="dk1"/>
                </a:solidFill>
              </a:rPr>
              <a:t>INPUT</a:t>
            </a:r>
            <a:endParaRPr/>
          </a:p>
        </p:txBody>
      </p:sp>
      <p:sp>
        <p:nvSpPr>
          <p:cNvPr id="695" name="Google Shape;695;p53"/>
          <p:cNvSpPr txBox="1"/>
          <p:nvPr/>
        </p:nvSpPr>
        <p:spPr>
          <a:xfrm>
            <a:off x="976183" y="213476"/>
            <a:ext cx="39891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t>CENTRAL PROCESSING UNIT(CPU)</a:t>
            </a:r>
            <a:endParaRPr b="1" sz="1700"/>
          </a:p>
        </p:txBody>
      </p:sp>
      <p:grpSp>
        <p:nvGrpSpPr>
          <p:cNvPr id="696" name="Google Shape;696;p53"/>
          <p:cNvGrpSpPr/>
          <p:nvPr/>
        </p:nvGrpSpPr>
        <p:grpSpPr>
          <a:xfrm>
            <a:off x="5440658" y="2750952"/>
            <a:ext cx="1541100" cy="338700"/>
            <a:chOff x="5495300" y="2772201"/>
            <a:chExt cx="1541100" cy="338700"/>
          </a:xfrm>
        </p:grpSpPr>
        <p:cxnSp>
          <p:nvCxnSpPr>
            <p:cNvPr id="697" name="Google Shape;697;p53"/>
            <p:cNvCxnSpPr/>
            <p:nvPr/>
          </p:nvCxnSpPr>
          <p:spPr>
            <a:xfrm flipH="1">
              <a:off x="5495300" y="3093951"/>
              <a:ext cx="1541100" cy="4800"/>
            </a:xfrm>
            <a:prstGeom prst="straightConnector1">
              <a:avLst/>
            </a:prstGeom>
            <a:noFill/>
            <a:ln cap="flat" cmpd="sng" w="28575">
              <a:solidFill>
                <a:schemeClr val="dk2"/>
              </a:solidFill>
              <a:prstDash val="solid"/>
              <a:round/>
              <a:headEnd len="med" w="med" type="none"/>
              <a:tailEnd len="med" w="med" type="none"/>
            </a:ln>
          </p:spPr>
        </p:cxnSp>
        <p:sp>
          <p:nvSpPr>
            <p:cNvPr id="698" name="Google Shape;698;p53"/>
            <p:cNvSpPr txBox="1"/>
            <p:nvPr/>
          </p:nvSpPr>
          <p:spPr>
            <a:xfrm>
              <a:off x="5767100" y="2772201"/>
              <a:ext cx="12693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t>ADDRESS INPUT</a:t>
              </a:r>
              <a:endParaRPr b="1" sz="1000"/>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4"/>
          <p:cNvSpPr txBox="1"/>
          <p:nvPr>
            <p:ph idx="4294967295"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133">
                <a:solidFill>
                  <a:srgbClr val="666666"/>
                </a:solidFill>
              </a:rPr>
              <a:t>Ben Eater’s 8 Bit Computer</a:t>
            </a:r>
            <a:endParaRPr sz="3133">
              <a:solidFill>
                <a:srgbClr val="666666"/>
              </a:solidFill>
            </a:endParaRPr>
          </a:p>
          <a:p>
            <a:pPr indent="0" lvl="0" marL="0" rtl="0" algn="ctr">
              <a:spcBef>
                <a:spcPts val="0"/>
              </a:spcBef>
              <a:spcAft>
                <a:spcPts val="0"/>
              </a:spcAft>
              <a:buNone/>
            </a:pPr>
            <a:r>
              <a:rPr lang="en" sz="3133">
                <a:solidFill>
                  <a:srgbClr val="666666"/>
                </a:solidFill>
              </a:rPr>
              <a:t>Instructions</a:t>
            </a:r>
            <a:endParaRPr sz="3133">
              <a:solidFill>
                <a:srgbClr val="666666"/>
              </a:solidFill>
            </a:endParaRPr>
          </a:p>
          <a:p>
            <a:pPr indent="0" lvl="0" marL="0" rtl="0" algn="ctr">
              <a:spcBef>
                <a:spcPts val="0"/>
              </a:spcBef>
              <a:spcAft>
                <a:spcPts val="0"/>
              </a:spcAft>
              <a:buNone/>
            </a:pPr>
            <a:r>
              <a:t/>
            </a:r>
            <a:endParaRPr>
              <a:solidFill>
                <a:srgbClr val="999999"/>
              </a:solidFill>
            </a:endParaRPr>
          </a:p>
        </p:txBody>
      </p:sp>
      <p:sp>
        <p:nvSpPr>
          <p:cNvPr id="704" name="Google Shape;704;p54"/>
          <p:cNvSpPr txBox="1"/>
          <p:nvPr/>
        </p:nvSpPr>
        <p:spPr>
          <a:xfrm>
            <a:off x="0" y="4516925"/>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999999"/>
                </a:solidFill>
              </a:rPr>
              <a:t>Control Logic and Programing</a:t>
            </a:r>
            <a:endParaRPr sz="1100"/>
          </a:p>
        </p:txBody>
      </p:sp>
      <p:pic>
        <p:nvPicPr>
          <p:cNvPr id="705" name="Google Shape;705;p54"/>
          <p:cNvPicPr preferRelativeResize="0"/>
          <p:nvPr/>
        </p:nvPicPr>
        <p:blipFill>
          <a:blip r:embed="rId3">
            <a:alphaModFix/>
          </a:blip>
          <a:stretch>
            <a:fillRect/>
          </a:stretch>
        </p:blipFill>
        <p:spPr>
          <a:xfrm>
            <a:off x="1347788" y="942975"/>
            <a:ext cx="6448425" cy="3257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55"/>
          <p:cNvPicPr preferRelativeResize="0"/>
          <p:nvPr/>
        </p:nvPicPr>
        <p:blipFill>
          <a:blip r:embed="rId3">
            <a:alphaModFix/>
          </a:blip>
          <a:stretch>
            <a:fillRect/>
          </a:stretch>
        </p:blipFill>
        <p:spPr>
          <a:xfrm>
            <a:off x="2085615" y="152400"/>
            <a:ext cx="4972769" cy="4838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6"/>
          <p:cNvSpPr txBox="1"/>
          <p:nvPr>
            <p:ph idx="4294967295" type="title"/>
          </p:nvPr>
        </p:nvSpPr>
        <p:spPr>
          <a:xfrm>
            <a:off x="0" y="-121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
        <p:nvSpPr>
          <p:cNvPr id="716" name="Google Shape;716;p56"/>
          <p:cNvSpPr txBox="1"/>
          <p:nvPr/>
        </p:nvSpPr>
        <p:spPr>
          <a:xfrm>
            <a:off x="0" y="457200"/>
            <a:ext cx="9144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rgbClr val="999999"/>
                </a:solidFill>
              </a:rPr>
              <a:t>Testing and TroubleShooting</a:t>
            </a:r>
            <a:endParaRPr sz="1100">
              <a:solidFill>
                <a:srgbClr val="999999"/>
              </a:solidFill>
            </a:endParaRPr>
          </a:p>
        </p:txBody>
      </p:sp>
      <p:sp>
        <p:nvSpPr>
          <p:cNvPr id="717" name="Google Shape;717;p56"/>
          <p:cNvSpPr/>
          <p:nvPr/>
        </p:nvSpPr>
        <p:spPr>
          <a:xfrm>
            <a:off x="466350" y="1102950"/>
            <a:ext cx="3944100" cy="394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b="1" lang="en">
                <a:solidFill>
                  <a:srgbClr val="434343"/>
                </a:solidFill>
              </a:rPr>
              <a:t>Testing:</a:t>
            </a:r>
            <a:endParaRPr b="1">
              <a:solidFill>
                <a:srgbClr val="434343"/>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Run a Functional Module Check. You may Need to </a:t>
            </a:r>
            <a:r>
              <a:rPr lang="en"/>
              <a:t>hookup</a:t>
            </a:r>
            <a:r>
              <a:rPr lang="en"/>
              <a:t> the required INPUTS and OUTPUTS to see if the Module is </a:t>
            </a:r>
            <a:r>
              <a:rPr lang="en"/>
              <a:t>operational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Running</a:t>
            </a:r>
            <a:r>
              <a:rPr lang="en"/>
              <a:t> the subsystem checks before networking them together or through the BUS will help isolate for </a:t>
            </a:r>
            <a:r>
              <a:rPr lang="en"/>
              <a:t>troubleshooting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another module Test </a:t>
            </a:r>
            <a:r>
              <a:rPr lang="en"/>
              <a:t>operations</a:t>
            </a:r>
            <a:r>
              <a:rPr lang="en"/>
              <a:t> if good then add one more and Test. Do this until they Master System is </a:t>
            </a:r>
            <a:r>
              <a:rPr lang="en"/>
              <a:t>completed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8" name="Google Shape;718;p56"/>
          <p:cNvSpPr/>
          <p:nvPr/>
        </p:nvSpPr>
        <p:spPr>
          <a:xfrm>
            <a:off x="4733550" y="1102800"/>
            <a:ext cx="4025400" cy="394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t/>
            </a:r>
            <a:endParaRPr b="1">
              <a:solidFill>
                <a:srgbClr val="434343"/>
              </a:solidFill>
            </a:endParaRPr>
          </a:p>
          <a:p>
            <a:pPr indent="0" lvl="0" marL="0" rtl="0" algn="l">
              <a:spcBef>
                <a:spcPts val="0"/>
              </a:spcBef>
              <a:spcAft>
                <a:spcPts val="0"/>
              </a:spcAft>
              <a:buNone/>
            </a:pPr>
            <a:r>
              <a:rPr b="1" lang="en">
                <a:solidFill>
                  <a:srgbClr val="434343"/>
                </a:solidFill>
              </a:rPr>
              <a:t>TroubleShooting:</a:t>
            </a:r>
            <a:endParaRPr b="1">
              <a:solidFill>
                <a:srgbClr val="434343"/>
              </a:solidFill>
            </a:endParaRPr>
          </a:p>
          <a:p>
            <a:pPr indent="0" lvl="0" marL="0" rtl="0" algn="l">
              <a:spcBef>
                <a:spcPts val="0"/>
              </a:spcBef>
              <a:spcAft>
                <a:spcPts val="0"/>
              </a:spcAft>
              <a:buNone/>
            </a:pPr>
            <a:r>
              <a:rPr b="1" lang="en" u="sng">
                <a:solidFill>
                  <a:srgbClr val="434343"/>
                </a:solidFill>
              </a:rPr>
              <a:t>Problem</a:t>
            </a:r>
            <a:endParaRPr b="1" u="sng">
              <a:solidFill>
                <a:srgbClr val="434343"/>
              </a:solidFill>
            </a:endParaRPr>
          </a:p>
          <a:p>
            <a:pPr indent="0" lvl="0" marL="0" rtl="0" algn="l">
              <a:spcBef>
                <a:spcPts val="0"/>
              </a:spcBef>
              <a:spcAft>
                <a:spcPts val="0"/>
              </a:spcAft>
              <a:buNone/>
            </a:pPr>
            <a:r>
              <a:rPr lang="en">
                <a:solidFill>
                  <a:srgbClr val="434343"/>
                </a:solidFill>
              </a:rPr>
              <a:t>Clock has an inverter OUTPUT and only lights if the LED is place in circuit with Cathode to pin 8 of the 74LS08 AND Gate and Anode to VCC.</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b="1" lang="en" u="sng">
                <a:solidFill>
                  <a:srgbClr val="434343"/>
                </a:solidFill>
              </a:rPr>
              <a:t>Solution</a:t>
            </a:r>
            <a:endParaRPr b="1" u="sng">
              <a:solidFill>
                <a:srgbClr val="434343"/>
              </a:solidFill>
            </a:endParaRPr>
          </a:p>
          <a:p>
            <a:pPr indent="0" lvl="0" marL="0" rtl="0" algn="l">
              <a:spcBef>
                <a:spcPts val="0"/>
              </a:spcBef>
              <a:spcAft>
                <a:spcPts val="0"/>
              </a:spcAft>
              <a:buNone/>
            </a:pPr>
            <a:r>
              <a:rPr lang="en">
                <a:solidFill>
                  <a:srgbClr val="434343"/>
                </a:solidFill>
              </a:rPr>
              <a:t>Maksure the ICs have VCC and Ground connected</a:t>
            </a:r>
            <a:endParaRPr>
              <a:solidFill>
                <a:srgbClr val="434343"/>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solidFill>
                  <a:schemeClr val="dk1"/>
                </a:solidFill>
              </a:rPr>
              <a:t>Power distribution Problems</a:t>
            </a:r>
            <a:endParaRPr b="1" i="1">
              <a:solidFill>
                <a:schemeClr val="dk1"/>
              </a:solidFill>
            </a:endParaRPr>
          </a:p>
          <a:p>
            <a:pPr indent="0" lvl="0" marL="0" rtl="0" algn="l">
              <a:spcBef>
                <a:spcPts val="0"/>
              </a:spcBef>
              <a:spcAft>
                <a:spcPts val="0"/>
              </a:spcAft>
              <a:buNone/>
            </a:pPr>
            <a:r>
              <a:rPr lang="en">
                <a:solidFill>
                  <a:schemeClr val="dk1"/>
                </a:solidFill>
              </a:rPr>
              <a:t>Why does an LED light when the INPUT is 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u="sng">
                <a:solidFill>
                  <a:schemeClr val="dk1"/>
                </a:solidFill>
              </a:rPr>
              <a:t>Solution</a:t>
            </a:r>
            <a:endParaRPr b="1"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Trace signal on bus by remove each modules connection on by one until you find the 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Sometimes damaged ICS will send random signals,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APA Citation </a:t>
            </a:r>
            <a:endParaRPr/>
          </a:p>
        </p:txBody>
      </p:sp>
      <p:sp>
        <p:nvSpPr>
          <p:cNvPr id="724" name="Google Shape;724;p57"/>
          <p:cNvSpPr txBox="1"/>
          <p:nvPr>
            <p:ph idx="1" type="body"/>
          </p:nvPr>
        </p:nvSpPr>
        <p:spPr>
          <a:xfrm>
            <a:off x="0" y="771475"/>
            <a:ext cx="9144000" cy="4158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lnSpc>
                <a:spcPct val="200000"/>
              </a:lnSpc>
              <a:spcBef>
                <a:spcPts val="1200"/>
              </a:spcBef>
              <a:spcAft>
                <a:spcPts val="0"/>
              </a:spcAft>
              <a:buClr>
                <a:schemeClr val="dk1"/>
              </a:buClr>
              <a:buSzPts val="1100"/>
              <a:buFont typeface="Arial"/>
              <a:buNone/>
            </a:pPr>
            <a:r>
              <a:rPr lang="en" sz="1200">
                <a:solidFill>
                  <a:schemeClr val="dk1"/>
                </a:solidFill>
              </a:rPr>
              <a:t>Eater, B. (n.d.). </a:t>
            </a:r>
            <a:r>
              <a:rPr i="1" lang="en" sz="1200">
                <a:solidFill>
                  <a:schemeClr val="dk1"/>
                </a:solidFill>
              </a:rPr>
              <a:t>8 Bit Computer</a:t>
            </a:r>
            <a:r>
              <a:rPr lang="en" sz="1200">
                <a:solidFill>
                  <a:schemeClr val="dk1"/>
                </a:solidFill>
              </a:rPr>
              <a:t>. Eater.Net.</a:t>
            </a:r>
            <a:r>
              <a:rPr lang="en" sz="1200">
                <a:solidFill>
                  <a:srgbClr val="999999"/>
                </a:solidFill>
              </a:rPr>
              <a:t> </a:t>
            </a:r>
            <a:r>
              <a:rPr lang="en" sz="1200" u="sng">
                <a:solidFill>
                  <a:srgbClr val="999999"/>
                </a:solidFill>
                <a:hlinkClick r:id="rId3">
                  <a:extLst>
                    <a:ext uri="{A12FA001-AC4F-418D-AE19-62706E023703}">
                      <ahyp:hlinkClr val="tx"/>
                    </a:ext>
                  </a:extLst>
                </a:hlinkClick>
              </a:rPr>
              <a:t>https://eater.net/8bit</a:t>
            </a:r>
            <a:endParaRPr sz="1200">
              <a:solidFill>
                <a:srgbClr val="999999"/>
              </a:solidFill>
            </a:endParaRPr>
          </a:p>
          <a:p>
            <a:pPr indent="0" lvl="0" marL="0" rtl="0" algn="l">
              <a:lnSpc>
                <a:spcPct val="200000"/>
              </a:lnSpc>
              <a:spcBef>
                <a:spcPts val="0"/>
              </a:spcBef>
              <a:spcAft>
                <a:spcPts val="0"/>
              </a:spcAft>
              <a:buClr>
                <a:schemeClr val="dk1"/>
              </a:buClr>
              <a:buSzPts val="1100"/>
              <a:buFont typeface="Arial"/>
              <a:buNone/>
            </a:pPr>
            <a:r>
              <a:rPr lang="en" sz="1200">
                <a:solidFill>
                  <a:srgbClr val="999999"/>
                </a:solidFill>
              </a:rPr>
              <a:t>8 bit-computer.jpeg image</a:t>
            </a:r>
            <a:endParaRPr sz="1200">
              <a:solidFill>
                <a:srgbClr val="999999"/>
              </a:solidFill>
            </a:endParaRPr>
          </a:p>
          <a:p>
            <a:pPr indent="0" lvl="0" marL="0" rtl="0" algn="l">
              <a:spcBef>
                <a:spcPts val="0"/>
              </a:spcBef>
              <a:spcAft>
                <a:spcPts val="0"/>
              </a:spcAft>
              <a:buNone/>
            </a:pPr>
            <a:r>
              <a:rPr lang="en" sz="1200">
                <a:solidFill>
                  <a:srgbClr val="999999"/>
                </a:solidFill>
              </a:rPr>
              <a:t>X,B.(n.d). </a:t>
            </a:r>
            <a:r>
              <a:rPr lang="en" sz="1200">
                <a:solidFill>
                  <a:srgbClr val="222222"/>
                </a:solidFill>
                <a:highlight>
                  <a:srgbClr val="FFFFFF"/>
                </a:highlight>
              </a:rPr>
              <a:t>Using the 555 Timer</a:t>
            </a:r>
            <a:r>
              <a:rPr lang="en" sz="1200">
                <a:solidFill>
                  <a:srgbClr val="999999"/>
                </a:solidFill>
              </a:rPr>
              <a:t>. </a:t>
            </a:r>
            <a:r>
              <a:rPr i="1" lang="en" sz="1200">
                <a:solidFill>
                  <a:srgbClr val="444444"/>
                </a:solidFill>
                <a:highlight>
                  <a:srgbClr val="FFFFFF"/>
                </a:highlight>
                <a:uFill>
                  <a:noFill/>
                </a:uFill>
                <a:hlinkClick r:id="rId4">
                  <a:extLst>
                    <a:ext uri="{A12FA001-AC4F-418D-AE19-62706E023703}">
                      <ahyp:hlinkClr val="tx"/>
                    </a:ext>
                  </a:extLst>
                </a:hlinkClick>
              </a:rPr>
              <a:t>DroneBot Workshop</a:t>
            </a:r>
            <a:r>
              <a:rPr lang="en" sz="1200">
                <a:solidFill>
                  <a:schemeClr val="accent5"/>
                </a:solidFill>
                <a:uFill>
                  <a:noFill/>
                </a:uFill>
                <a:hlinkClick r:id="rId5">
                  <a:extLst>
                    <a:ext uri="{A12FA001-AC4F-418D-AE19-62706E023703}">
                      <ahyp:hlinkClr val="tx"/>
                    </a:ext>
                  </a:extLst>
                </a:hlinkClick>
              </a:rPr>
              <a:t>.</a:t>
            </a:r>
            <a:r>
              <a:rPr lang="en" sz="1200" u="sng">
                <a:solidFill>
                  <a:schemeClr val="hlink"/>
                </a:solidFill>
                <a:hlinkClick r:id="rId6"/>
              </a:rPr>
              <a:t>https://dronebotworkshop.com/555-timer/</a:t>
            </a:r>
            <a:endParaRPr sz="1200"/>
          </a:p>
          <a:p>
            <a:pPr indent="0" lvl="0" marL="0" rtl="0" algn="l">
              <a:lnSpc>
                <a:spcPct val="100000"/>
              </a:lnSpc>
              <a:spcBef>
                <a:spcPts val="1200"/>
              </a:spcBef>
              <a:spcAft>
                <a:spcPts val="0"/>
              </a:spcAft>
              <a:buNone/>
            </a:pPr>
            <a:r>
              <a:rPr lang="en" sz="1200">
                <a:solidFill>
                  <a:schemeClr val="dk1"/>
                </a:solidFill>
              </a:rPr>
              <a:t>Miscellaneous image </a:t>
            </a:r>
            <a:endParaRPr sz="1200"/>
          </a:p>
          <a:p>
            <a:pPr indent="0" lvl="0" marL="0" rtl="0" algn="l">
              <a:lnSpc>
                <a:spcPct val="100000"/>
              </a:lnSpc>
              <a:spcBef>
                <a:spcPts val="0"/>
              </a:spcBef>
              <a:spcAft>
                <a:spcPts val="0"/>
              </a:spcAft>
              <a:buNone/>
            </a:pPr>
            <a:r>
              <a:t/>
            </a:r>
            <a:endParaRPr sz="1200"/>
          </a:p>
          <a:p>
            <a:pPr indent="0" lvl="0" marL="0" rtl="0" algn="l">
              <a:spcBef>
                <a:spcPts val="0"/>
              </a:spcBef>
              <a:spcAft>
                <a:spcPts val="0"/>
              </a:spcAft>
              <a:buNone/>
            </a:pPr>
            <a:r>
              <a:rPr lang="en" sz="1200"/>
              <a:t>Eater,B</a:t>
            </a:r>
            <a:r>
              <a:rPr lang="en" sz="1200">
                <a:solidFill>
                  <a:schemeClr val="dk1"/>
                </a:solidFill>
              </a:rPr>
              <a:t>. [Ben Eater]. (Year, Month Day). </a:t>
            </a:r>
            <a:r>
              <a:rPr i="1" lang="en" sz="1200"/>
              <a:t>Clock logic - 8-bit computer clock - part 4</a:t>
            </a:r>
            <a:r>
              <a:rPr lang="en" sz="1200">
                <a:solidFill>
                  <a:schemeClr val="dk1"/>
                </a:solidFill>
              </a:rPr>
              <a:t> [Video]. YouTube. </a:t>
            </a:r>
            <a:endParaRPr sz="1200"/>
          </a:p>
          <a:p>
            <a:pPr indent="0" lvl="0" marL="0" rtl="0" algn="l">
              <a:spcBef>
                <a:spcPts val="0"/>
              </a:spcBef>
              <a:spcAft>
                <a:spcPts val="0"/>
              </a:spcAft>
              <a:buNone/>
            </a:pPr>
            <a:r>
              <a:rPr i="1" lang="en" sz="1200" u="sng">
                <a:solidFill>
                  <a:srgbClr val="999999"/>
                </a:solidFill>
                <a:hlinkClick r:id="rId7">
                  <a:extLst>
                    <a:ext uri="{A12FA001-AC4F-418D-AE19-62706E023703}">
                      <ahyp:hlinkClr val="tx"/>
                    </a:ext>
                  </a:extLst>
                </a:hlinkClick>
              </a:rPr>
              <a:t> </a:t>
            </a:r>
            <a:r>
              <a:rPr lang="en" sz="1200" u="sng">
                <a:solidFill>
                  <a:srgbClr val="999999"/>
                </a:solidFill>
                <a:hlinkClick r:id="rId8">
                  <a:extLst>
                    <a:ext uri="{A12FA001-AC4F-418D-AE19-62706E023703}">
                      <ahyp:hlinkClr val="tx"/>
                    </a:ext>
                  </a:extLst>
                </a:hlinkClick>
              </a:rPr>
              <a:t>https://www.youtube.com/watch?v=SmQ5K7UQPMM</a:t>
            </a:r>
            <a:endParaRPr sz="1200">
              <a:solidFill>
                <a:srgbClr val="999999"/>
              </a:solidFill>
            </a:endParaRPr>
          </a:p>
          <a:p>
            <a:pPr indent="0" lvl="0" marL="0" rtl="0" algn="l">
              <a:spcBef>
                <a:spcPts val="1200"/>
              </a:spcBef>
              <a:spcAft>
                <a:spcPts val="0"/>
              </a:spcAft>
              <a:buClr>
                <a:schemeClr val="dk1"/>
              </a:buClr>
              <a:buSzPts val="1100"/>
              <a:buFont typeface="Arial"/>
              <a:buNone/>
            </a:pPr>
            <a:r>
              <a:rPr lang="en" sz="1200"/>
              <a:t>Ann</a:t>
            </a:r>
            <a:r>
              <a:rPr lang="en" sz="1200"/>
              <a:t>e,C.</a:t>
            </a:r>
            <a:r>
              <a:rPr lang="en" sz="1200">
                <a:solidFill>
                  <a:schemeClr val="dk1"/>
                </a:solidFill>
              </a:rPr>
              <a:t> [</a:t>
            </a:r>
            <a:r>
              <a:rPr i="1" lang="en" sz="1200"/>
              <a:t> Crash Course</a:t>
            </a:r>
            <a:r>
              <a:rPr lang="en" sz="1200">
                <a:solidFill>
                  <a:schemeClr val="dk1"/>
                </a:solidFill>
              </a:rPr>
              <a:t>]. (Year, Month Day). </a:t>
            </a:r>
            <a:r>
              <a:rPr i="1" lang="en" sz="1200"/>
              <a:t>Crash Course- </a:t>
            </a:r>
            <a:r>
              <a:rPr lang="en" sz="1200">
                <a:solidFill>
                  <a:schemeClr val="dk1"/>
                </a:solidFill>
                <a:highlight>
                  <a:srgbClr val="F9F9F9"/>
                </a:highlight>
                <a:latin typeface="Roboto"/>
                <a:ea typeface="Roboto"/>
                <a:cs typeface="Roboto"/>
                <a:sym typeface="Roboto"/>
              </a:rPr>
              <a:t>The Central Processing Unit (CPU) Crash Course Computer Science #7</a:t>
            </a:r>
            <a:r>
              <a:rPr lang="en" sz="1200">
                <a:solidFill>
                  <a:schemeClr val="dk1"/>
                </a:solidFill>
              </a:rPr>
              <a:t> [Video]. YouTube. </a:t>
            </a:r>
            <a:endParaRPr sz="1200"/>
          </a:p>
          <a:p>
            <a:pPr indent="0" lvl="0" marL="0" rtl="0" algn="l">
              <a:spcBef>
                <a:spcPts val="0"/>
              </a:spcBef>
              <a:spcAft>
                <a:spcPts val="0"/>
              </a:spcAft>
              <a:buNone/>
            </a:pPr>
            <a:r>
              <a:rPr lang="en" sz="1200" u="sng">
                <a:solidFill>
                  <a:schemeClr val="hlink"/>
                </a:solidFill>
                <a:hlinkClick r:id="rId9"/>
              </a:rPr>
              <a:t>https://www.youtube.com/watch?v=FZGugFqdr60&amp;t=548s</a:t>
            </a:r>
            <a:endParaRPr sz="1200">
              <a:solidFill>
                <a:srgbClr val="999999"/>
              </a:solidFill>
            </a:endParaRPr>
          </a:p>
          <a:p>
            <a:pPr indent="0" lvl="0" marL="0" rtl="0" algn="l">
              <a:spcBef>
                <a:spcPts val="1200"/>
              </a:spcBef>
              <a:spcAft>
                <a:spcPts val="1200"/>
              </a:spcAft>
              <a:buClr>
                <a:schemeClr val="dk1"/>
              </a:buClr>
              <a:buSzPts val="1100"/>
              <a:buFont typeface="Arial"/>
              <a:buNone/>
            </a:pPr>
            <a:r>
              <a:rPr lang="en" sz="1200">
                <a:solidFill>
                  <a:srgbClr val="999999"/>
                </a:solidFill>
              </a:rPr>
              <a:t>RE Make CPU SLIDE for Demo</a:t>
            </a:r>
            <a:endParaRPr sz="1200">
              <a:solidFill>
                <a:srgbClr val="99999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8"/>
          <p:cNvSpPr txBox="1"/>
          <p:nvPr>
            <p:ph idx="1" type="body"/>
          </p:nvPr>
        </p:nvSpPr>
        <p:spPr>
          <a:xfrm>
            <a:off x="0" y="855450"/>
            <a:ext cx="9144000" cy="3432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sz="1600">
              <a:solidFill>
                <a:schemeClr val="dk1"/>
              </a:solidFill>
            </a:endParaRPr>
          </a:p>
          <a:p>
            <a:pPr indent="0" lvl="0" marL="0" rtl="0" algn="l">
              <a:spcBef>
                <a:spcPts val="1600"/>
              </a:spcBef>
              <a:spcAft>
                <a:spcPts val="0"/>
              </a:spcAft>
              <a:buNone/>
            </a:pPr>
            <a:r>
              <a:rPr lang="en" u="sng">
                <a:solidFill>
                  <a:srgbClr val="999999"/>
                </a:solidFill>
                <a:hlinkClick r:id="rId3">
                  <a:extLst>
                    <a:ext uri="{A12FA001-AC4F-418D-AE19-62706E023703}">
                      <ahyp:hlinkClr val="tx"/>
                    </a:ext>
                  </a:extLst>
                </a:hlinkClick>
              </a:rPr>
              <a:t>USER MANUAL</a:t>
            </a:r>
            <a:endParaRPr>
              <a:solidFill>
                <a:srgbClr val="999999"/>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Clr>
                <a:schemeClr val="dk1"/>
              </a:buClr>
              <a:buSzPct val="68750"/>
              <a:buFont typeface="Arial"/>
              <a:buNone/>
            </a:pPr>
            <a:r>
              <a:t/>
            </a:r>
            <a:endParaRPr sz="1600">
              <a:solidFill>
                <a:schemeClr val="dk1"/>
              </a:solidFill>
            </a:endParaRPr>
          </a:p>
          <a:p>
            <a:pPr indent="457200" lvl="0" marL="0" rtl="0" algn="l">
              <a:spcBef>
                <a:spcPts val="0"/>
              </a:spcBef>
              <a:spcAft>
                <a:spcPts val="0"/>
              </a:spcAft>
              <a:buClr>
                <a:schemeClr val="dk1"/>
              </a:buClr>
              <a:buSzPct val="68750"/>
              <a:buFont typeface="Arial"/>
              <a:buNone/>
            </a:pPr>
            <a:r>
              <a:rPr lang="en" sz="1600">
                <a:solidFill>
                  <a:schemeClr val="dk1"/>
                </a:solidFill>
              </a:rPr>
              <a:t>All projects should include a user manual that will explain how your electronic system works from the</a:t>
            </a:r>
            <a:endParaRPr sz="1600">
              <a:solidFill>
                <a:schemeClr val="dk1"/>
              </a:solidFill>
            </a:endParaRPr>
          </a:p>
          <a:p>
            <a:pPr indent="457200" lvl="0" marL="0" rtl="0" algn="l">
              <a:spcBef>
                <a:spcPts val="0"/>
              </a:spcBef>
              <a:spcAft>
                <a:spcPts val="0"/>
              </a:spcAft>
              <a:buClr>
                <a:schemeClr val="dk1"/>
              </a:buClr>
              <a:buSzPct val="68750"/>
              <a:buFont typeface="Arial"/>
              <a:buNone/>
            </a:pPr>
            <a:r>
              <a:rPr lang="en" sz="1600">
                <a:solidFill>
                  <a:schemeClr val="dk1"/>
                </a:solidFill>
              </a:rPr>
              <a:t>perspective of the end user. This can include relevant illustrations, instructions and safety information.</a:t>
            </a:r>
            <a:endParaRPr sz="1600">
              <a:solidFill>
                <a:schemeClr val="dk1"/>
              </a:solidFill>
            </a:endParaRPr>
          </a:p>
          <a:p>
            <a:pPr indent="457200" lvl="0" marL="0" rtl="0" algn="l">
              <a:spcBef>
                <a:spcPts val="0"/>
              </a:spcBef>
              <a:spcAft>
                <a:spcPts val="0"/>
              </a:spcAft>
              <a:buClr>
                <a:schemeClr val="dk1"/>
              </a:buClr>
              <a:buSzPct val="68750"/>
              <a:buFont typeface="Arial"/>
              <a:buNone/>
            </a:pPr>
            <a:r>
              <a:rPr lang="en" sz="1600">
                <a:solidFill>
                  <a:schemeClr val="dk1"/>
                </a:solidFill>
              </a:rPr>
              <a:t>Your instructor is likely to try operating your finished product using your user manual and make an</a:t>
            </a:r>
            <a:endParaRPr sz="1600">
              <a:solidFill>
                <a:schemeClr val="dk1"/>
              </a:solidFill>
            </a:endParaRPr>
          </a:p>
          <a:p>
            <a:pPr indent="457200" lvl="0" marL="0" rtl="0" algn="l">
              <a:spcBef>
                <a:spcPts val="0"/>
              </a:spcBef>
              <a:spcAft>
                <a:spcPts val="0"/>
              </a:spcAft>
              <a:buClr>
                <a:schemeClr val="dk1"/>
              </a:buClr>
              <a:buSzPct val="68750"/>
              <a:buFont typeface="Arial"/>
              <a:buNone/>
            </a:pPr>
            <a:r>
              <a:rPr lang="en" sz="1600">
                <a:solidFill>
                  <a:schemeClr val="dk1"/>
                </a:solidFill>
              </a:rPr>
              <a:t>evaluation on that basis.</a:t>
            </a:r>
            <a:endParaRPr sz="1600">
              <a:solidFill>
                <a:schemeClr val="dk1"/>
              </a:solidFill>
            </a:endParaRPr>
          </a:p>
          <a:p>
            <a:pPr indent="457200" lvl="0" marL="0" rtl="0" algn="l">
              <a:spcBef>
                <a:spcPts val="0"/>
              </a:spcBef>
              <a:spcAft>
                <a:spcPts val="0"/>
              </a:spcAft>
              <a:buNone/>
            </a:pPr>
            <a:r>
              <a:t/>
            </a:r>
            <a:endParaRPr sz="1600">
              <a:solidFill>
                <a:schemeClr val="dk1"/>
              </a:solidFill>
            </a:endParaRPr>
          </a:p>
          <a:p>
            <a:pPr indent="45720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p>
        </p:txBody>
      </p:sp>
      <p:sp>
        <p:nvSpPr>
          <p:cNvPr id="730" name="Google Shape;730;p58"/>
          <p:cNvSpPr txBox="1"/>
          <p:nvPr/>
        </p:nvSpPr>
        <p:spPr>
          <a:xfrm>
            <a:off x="0" y="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666666"/>
                </a:solidFill>
              </a:rPr>
              <a:t>Ben Eater 8 Bit Computer</a:t>
            </a:r>
            <a:endParaRPr>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9"/>
          <p:cNvSpPr txBox="1"/>
          <p:nvPr>
            <p:ph type="title"/>
          </p:nvPr>
        </p:nvSpPr>
        <p:spPr>
          <a:xfrm>
            <a:off x="0" y="-1217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solidFill>
                  <a:srgbClr val="666666"/>
                </a:solidFill>
              </a:rPr>
              <a:t>Ben Eater’s 8 Bit Computer</a:t>
            </a:r>
            <a:endParaRPr sz="2820">
              <a:solidFill>
                <a:srgbClr val="666666"/>
              </a:solidFill>
            </a:endParaRPr>
          </a:p>
        </p:txBody>
      </p:sp>
      <p:sp>
        <p:nvSpPr>
          <p:cNvPr id="736" name="Google Shape;736;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chemeClr val="dk1"/>
                </a:solidFill>
              </a:rPr>
              <a:t>THEORY REQUIREMENTS </a:t>
            </a:r>
            <a:endParaRPr sz="1600">
              <a:solidFill>
                <a:schemeClr val="dk1"/>
              </a:solidFill>
            </a:endParaRPr>
          </a:p>
          <a:p>
            <a:pPr indent="0" lvl="0" marL="0" rtl="0" algn="l">
              <a:spcBef>
                <a:spcPts val="2000"/>
              </a:spcBef>
              <a:spcAft>
                <a:spcPts val="0"/>
              </a:spcAft>
              <a:buNone/>
            </a:pPr>
            <a:r>
              <a:rPr lang="en" sz="1100">
                <a:solidFill>
                  <a:schemeClr val="dk1"/>
                </a:solidFill>
              </a:rPr>
              <a:t>ELTR 100 – Electrical Network Analysis</a:t>
            </a:r>
            <a:endParaRPr sz="1100">
              <a:solidFill>
                <a:schemeClr val="dk1"/>
              </a:solidFill>
            </a:endParaRPr>
          </a:p>
          <a:p>
            <a:pPr indent="0" lvl="0" marL="914400" rtl="0" algn="l">
              <a:spcBef>
                <a:spcPts val="600"/>
              </a:spcBef>
              <a:spcAft>
                <a:spcPts val="0"/>
              </a:spcAft>
              <a:buNone/>
            </a:pPr>
            <a:r>
              <a:rPr lang="en" sz="1100">
                <a:solidFill>
                  <a:schemeClr val="dk1"/>
                </a:solidFill>
              </a:rPr>
              <a:t>This might include the use of discrete passive components such as resistors, capacitors, inductors, potentiometers, and/or specific component configurations such as voltage dividers, current dividers, filters, time-constant delays, and/or some combination thereof.</a:t>
            </a:r>
            <a:endParaRPr sz="1100">
              <a:solidFill>
                <a:schemeClr val="dk1"/>
              </a:solidFill>
            </a:endParaRPr>
          </a:p>
          <a:p>
            <a:pPr indent="0" lvl="0" marL="0" rtl="0" algn="l">
              <a:spcBef>
                <a:spcPts val="2000"/>
              </a:spcBef>
              <a:spcAft>
                <a:spcPts val="0"/>
              </a:spcAft>
              <a:buNone/>
            </a:pPr>
            <a:r>
              <a:rPr lang="en" sz="1100">
                <a:solidFill>
                  <a:schemeClr val="dk1"/>
                </a:solidFill>
              </a:rPr>
              <a:t>ELTR 130 – Digital Logic Systems</a:t>
            </a:r>
            <a:endParaRPr sz="1100">
              <a:solidFill>
                <a:schemeClr val="dk1"/>
              </a:solidFill>
            </a:endParaRPr>
          </a:p>
          <a:p>
            <a:pPr indent="0" lvl="0" marL="914400" rtl="0" algn="l">
              <a:spcBef>
                <a:spcPts val="600"/>
              </a:spcBef>
              <a:spcAft>
                <a:spcPts val="0"/>
              </a:spcAft>
              <a:buNone/>
            </a:pPr>
            <a:r>
              <a:rPr lang="en" sz="1100">
                <a:solidFill>
                  <a:schemeClr val="dk1"/>
                </a:solidFill>
              </a:rPr>
              <a:t>This might include the use of discrete basic logic ICs, discrete combinational logic ICs, memory devices, counters, timers, and/or some combination thereof.</a:t>
            </a:r>
            <a:endParaRPr sz="1100">
              <a:solidFill>
                <a:schemeClr val="dk1"/>
              </a:solidFill>
            </a:endParaRPr>
          </a:p>
          <a:p>
            <a:pPr indent="0" lvl="0" marL="0" rtl="0" algn="l">
              <a:spcBef>
                <a:spcPts val="2000"/>
              </a:spcBef>
              <a:spcAft>
                <a:spcPts val="0"/>
              </a:spcAft>
              <a:buNone/>
            </a:pPr>
            <a:r>
              <a:rPr lang="en" sz="1100">
                <a:solidFill>
                  <a:schemeClr val="dk1"/>
                </a:solidFill>
              </a:rPr>
              <a:t>ELTR 150 – Solid State Semiconductor Devices</a:t>
            </a:r>
            <a:endParaRPr sz="1100">
              <a:solidFill>
                <a:schemeClr val="dk1"/>
              </a:solidFill>
            </a:endParaRPr>
          </a:p>
          <a:p>
            <a:pPr indent="0" lvl="0" marL="914400" rtl="0" algn="l">
              <a:spcBef>
                <a:spcPts val="600"/>
              </a:spcBef>
              <a:spcAft>
                <a:spcPts val="0"/>
              </a:spcAft>
              <a:buNone/>
            </a:pPr>
            <a:r>
              <a:rPr lang="en" sz="1100">
                <a:solidFill>
                  <a:schemeClr val="dk1"/>
                </a:solidFill>
              </a:rPr>
              <a:t>This might include the use of discrete semiconductor components such as diodes or transistors, transistor amplifier circuits, operational amplifiers, and/or some</a:t>
            </a:r>
            <a:endParaRPr sz="1100">
              <a:solidFill>
                <a:schemeClr val="dk1"/>
              </a:solidFill>
            </a:endParaRPr>
          </a:p>
          <a:p>
            <a:pPr indent="457200" lvl="0" marL="457200" rtl="0" algn="l">
              <a:spcBef>
                <a:spcPts val="0"/>
              </a:spcBef>
              <a:spcAft>
                <a:spcPts val="0"/>
              </a:spcAft>
              <a:buClr>
                <a:schemeClr val="dk1"/>
              </a:buClr>
              <a:buSzPts val="1100"/>
              <a:buFont typeface="Arial"/>
              <a:buNone/>
            </a:pPr>
            <a:r>
              <a:rPr lang="en" sz="1100">
                <a:solidFill>
                  <a:schemeClr val="dk1"/>
                </a:solidFill>
              </a:rPr>
              <a:t>combination thereof.</a:t>
            </a:r>
            <a:endParaRPr sz="16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0"/>
          <p:cNvSpPr txBox="1"/>
          <p:nvPr/>
        </p:nvSpPr>
        <p:spPr>
          <a:xfrm>
            <a:off x="0" y="0"/>
            <a:ext cx="9144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rgbClr val="666666"/>
                </a:solidFill>
              </a:rPr>
              <a:t>Ben Eater 8 Bit Computer</a:t>
            </a:r>
            <a:endParaRPr sz="2800">
              <a:solidFill>
                <a:srgbClr val="666666"/>
              </a:solidFill>
            </a:endParaRPr>
          </a:p>
          <a:p>
            <a:pPr indent="0" lvl="0" marL="0" rtl="0" algn="ctr">
              <a:spcBef>
                <a:spcPts val="0"/>
              </a:spcBef>
              <a:spcAft>
                <a:spcPts val="0"/>
              </a:spcAft>
              <a:buNone/>
            </a:pPr>
            <a:r>
              <a:rPr lang="en" sz="2800">
                <a:solidFill>
                  <a:srgbClr val="999999"/>
                </a:solidFill>
              </a:rPr>
              <a:t>Project Contents</a:t>
            </a:r>
            <a:endParaRPr sz="2800">
              <a:solidFill>
                <a:srgbClr val="999999"/>
              </a:solidFill>
            </a:endParaRPr>
          </a:p>
        </p:txBody>
      </p:sp>
      <p:sp>
        <p:nvSpPr>
          <p:cNvPr id="742" name="Google Shape;742;p60"/>
          <p:cNvSpPr txBox="1"/>
          <p:nvPr/>
        </p:nvSpPr>
        <p:spPr>
          <a:xfrm>
            <a:off x="2431050" y="1166200"/>
            <a:ext cx="4281900" cy="343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MATERIAL REQUIREMENTS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Sketches and/or illustrations</a:t>
            </a:r>
            <a:endParaRPr sz="1500"/>
          </a:p>
          <a:p>
            <a:pPr indent="0" lvl="0" marL="0" rtl="0" algn="l">
              <a:spcBef>
                <a:spcPts val="0"/>
              </a:spcBef>
              <a:spcAft>
                <a:spcPts val="0"/>
              </a:spcAft>
              <a:buNone/>
            </a:pPr>
            <a:r>
              <a:rPr lang="en" sz="1500"/>
              <a:t>Block diagrams</a:t>
            </a:r>
            <a:endParaRPr sz="1500"/>
          </a:p>
          <a:p>
            <a:pPr indent="0" lvl="0" marL="0" rtl="0" algn="l">
              <a:spcBef>
                <a:spcPts val="0"/>
              </a:spcBef>
              <a:spcAft>
                <a:spcPts val="0"/>
              </a:spcAft>
              <a:buNone/>
            </a:pPr>
            <a:r>
              <a:rPr lang="en" sz="1500"/>
              <a:t>Schematic diagrams</a:t>
            </a:r>
            <a:endParaRPr sz="1500"/>
          </a:p>
          <a:p>
            <a:pPr indent="0" lvl="0" marL="0" rtl="0" algn="l">
              <a:spcBef>
                <a:spcPts val="0"/>
              </a:spcBef>
              <a:spcAft>
                <a:spcPts val="0"/>
              </a:spcAft>
              <a:buNone/>
            </a:pPr>
            <a:r>
              <a:rPr lang="en" sz="1500"/>
              <a:t>Logic diagrams</a:t>
            </a:r>
            <a:endParaRPr sz="1500"/>
          </a:p>
          <a:p>
            <a:pPr indent="0" lvl="0" marL="0" rtl="0" algn="l">
              <a:spcBef>
                <a:spcPts val="0"/>
              </a:spcBef>
              <a:spcAft>
                <a:spcPts val="0"/>
              </a:spcAft>
              <a:buNone/>
            </a:pPr>
            <a:r>
              <a:rPr lang="en" sz="1500"/>
              <a:t>Concept art</a:t>
            </a:r>
            <a:endParaRPr sz="1500"/>
          </a:p>
          <a:p>
            <a:pPr indent="0" lvl="0" marL="0" rtl="0" algn="l">
              <a:spcBef>
                <a:spcPts val="0"/>
              </a:spcBef>
              <a:spcAft>
                <a:spcPts val="0"/>
              </a:spcAft>
              <a:buNone/>
            </a:pPr>
            <a:r>
              <a:rPr lang="en" sz="1500"/>
              <a:t>Journals</a:t>
            </a:r>
            <a:endParaRPr sz="1500"/>
          </a:p>
          <a:p>
            <a:pPr indent="0" lvl="0" marL="0" rtl="0" algn="l">
              <a:spcBef>
                <a:spcPts val="0"/>
              </a:spcBef>
              <a:spcAft>
                <a:spcPts val="0"/>
              </a:spcAft>
              <a:buNone/>
            </a:pPr>
            <a:r>
              <a:rPr lang="en" sz="1500"/>
              <a:t>Graphs</a:t>
            </a:r>
            <a:endParaRPr sz="1500"/>
          </a:p>
          <a:p>
            <a:pPr indent="0" lvl="0" marL="0" rtl="0" algn="l">
              <a:spcBef>
                <a:spcPts val="0"/>
              </a:spcBef>
              <a:spcAft>
                <a:spcPts val="0"/>
              </a:spcAft>
              <a:buNone/>
            </a:pPr>
            <a:r>
              <a:rPr lang="en" sz="1500"/>
              <a:t>Test results</a:t>
            </a:r>
            <a:endParaRPr sz="1500"/>
          </a:p>
          <a:p>
            <a:pPr indent="0" lvl="0" marL="0" rtl="0" algn="l">
              <a:spcBef>
                <a:spcPts val="0"/>
              </a:spcBef>
              <a:spcAft>
                <a:spcPts val="0"/>
              </a:spcAft>
              <a:buNone/>
            </a:pPr>
            <a:r>
              <a:rPr lang="en" sz="1500"/>
              <a:t>Research materials</a:t>
            </a:r>
            <a:endParaRPr sz="1500"/>
          </a:p>
          <a:p>
            <a:pPr indent="0" lvl="0" marL="0" rtl="0" algn="l">
              <a:spcBef>
                <a:spcPts val="0"/>
              </a:spcBef>
              <a:spcAft>
                <a:spcPts val="0"/>
              </a:spcAft>
              <a:buNone/>
            </a:pPr>
            <a:r>
              <a:rPr lang="en" sz="1500"/>
              <a:t>Anything else you think is relevant to your project</a:t>
            </a:r>
            <a:endParaRPr sz="1500"/>
          </a:p>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1"/>
          <p:cNvSpPr txBox="1"/>
          <p:nvPr>
            <p:ph type="title"/>
          </p:nvPr>
        </p:nvSpPr>
        <p:spPr>
          <a:xfrm>
            <a:off x="0" y="-12175"/>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5106"/>
              <a:buFont typeface="Arial"/>
              <a:buNone/>
            </a:pPr>
            <a:r>
              <a:rPr lang="en" sz="3133">
                <a:solidFill>
                  <a:srgbClr val="434343"/>
                </a:solidFill>
              </a:rPr>
              <a:t>Ben Eater’s 8 Bit Computer</a:t>
            </a:r>
            <a:endParaRPr sz="3133">
              <a:solidFill>
                <a:srgbClr val="434343"/>
              </a:solidFill>
            </a:endParaRPr>
          </a:p>
          <a:p>
            <a:pPr indent="0" lvl="0" marL="0" rtl="0" algn="ctr">
              <a:spcBef>
                <a:spcPts val="0"/>
              </a:spcBef>
              <a:spcAft>
                <a:spcPts val="0"/>
              </a:spcAft>
              <a:buClr>
                <a:schemeClr val="dk1"/>
              </a:buClr>
              <a:buSzPct val="39285"/>
              <a:buFont typeface="Arial"/>
              <a:buNone/>
            </a:pPr>
            <a:r>
              <a:rPr lang="en">
                <a:solidFill>
                  <a:srgbClr val="999999"/>
                </a:solidFill>
              </a:rPr>
              <a:t>Check List</a:t>
            </a:r>
            <a:endParaRPr>
              <a:solidFill>
                <a:srgbClr val="999999"/>
              </a:solidFill>
            </a:endParaRPr>
          </a:p>
        </p:txBody>
      </p:sp>
      <p:sp>
        <p:nvSpPr>
          <p:cNvPr id="748" name="Google Shape;748;p61"/>
          <p:cNvSpPr txBox="1"/>
          <p:nvPr>
            <p:ph idx="1" type="body"/>
          </p:nvPr>
        </p:nvSpPr>
        <p:spPr>
          <a:xfrm>
            <a:off x="2480400" y="945750"/>
            <a:ext cx="4183200" cy="370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solidFill>
                  <a:srgbClr val="999999"/>
                </a:solidFill>
              </a:rPr>
              <a:t>MATERIAL REQUIREMENTS</a:t>
            </a:r>
            <a:endParaRPr>
              <a:solidFill>
                <a:srgbClr val="999999"/>
              </a:solidFill>
            </a:endParaRPr>
          </a:p>
          <a:p>
            <a:pPr indent="0" lvl="0" marL="0" rtl="0" algn="ctr">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Design materials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Diagrams and schematics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Documentation and information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 functional prototype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 functional final product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An audio-visual presentation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grpSp>
        <p:nvGrpSpPr>
          <p:cNvPr id="87" name="Google Shape;87;p18"/>
          <p:cNvGrpSpPr/>
          <p:nvPr/>
        </p:nvGrpSpPr>
        <p:grpSpPr>
          <a:xfrm>
            <a:off x="595723" y="1348184"/>
            <a:ext cx="3209491" cy="3170874"/>
            <a:chOff x="4391425" y="1567725"/>
            <a:chExt cx="2874600" cy="3038400"/>
          </a:xfrm>
        </p:grpSpPr>
        <p:sp>
          <p:nvSpPr>
            <p:cNvPr id="88" name="Google Shape;88;p18"/>
            <p:cNvSpPr txBox="1"/>
            <p:nvPr/>
          </p:nvSpPr>
          <p:spPr>
            <a:xfrm>
              <a:off x="4391425" y="1567725"/>
              <a:ext cx="2874600" cy="3038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999999"/>
                  </a:solidFill>
                </a:rPr>
                <a:t>Step Reckoner</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t/>
              </a:r>
              <a:endParaRPr sz="1800">
                <a:solidFill>
                  <a:srgbClr val="999999"/>
                </a:solidFill>
              </a:endParaRPr>
            </a:p>
            <a:p>
              <a:pPr indent="0" lvl="0" marL="0" rtl="0" algn="ctr">
                <a:spcBef>
                  <a:spcPts val="0"/>
                </a:spcBef>
                <a:spcAft>
                  <a:spcPts val="0"/>
                </a:spcAft>
                <a:buNone/>
              </a:pPr>
              <a:r>
                <a:rPr lang="en" sz="1800">
                  <a:solidFill>
                    <a:srgbClr val="999999"/>
                  </a:solidFill>
                </a:rPr>
                <a:t>Gottfried Wilhelm Leibniz</a:t>
              </a:r>
              <a:endParaRPr sz="1800">
                <a:solidFill>
                  <a:srgbClr val="999999"/>
                </a:solidFill>
              </a:endParaRPr>
            </a:p>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4537900" y="2277088"/>
              <a:ext cx="2266950" cy="1666875"/>
            </a:xfrm>
            <a:prstGeom prst="rect">
              <a:avLst/>
            </a:prstGeom>
            <a:noFill/>
            <a:ln cap="flat" cmpd="sng" w="9525">
              <a:solidFill>
                <a:schemeClr val="lt1"/>
              </a:solidFill>
              <a:prstDash val="solid"/>
              <a:round/>
              <a:headEnd len="sm" w="sm" type="none"/>
              <a:tailEnd len="sm" w="sm" type="none"/>
            </a:ln>
          </p:spPr>
        </p:pic>
      </p:grpSp>
      <p:sp>
        <p:nvSpPr>
          <p:cNvPr id="90" name="Google Shape;90;p18"/>
          <p:cNvSpPr txBox="1"/>
          <p:nvPr/>
        </p:nvSpPr>
        <p:spPr>
          <a:xfrm>
            <a:off x="4471475" y="4824725"/>
            <a:ext cx="496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18"/>
          <p:cNvSpPr txBox="1"/>
          <p:nvPr/>
        </p:nvSpPr>
        <p:spPr>
          <a:xfrm>
            <a:off x="3805225" y="2430375"/>
            <a:ext cx="53388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(1671) </a:t>
            </a:r>
            <a:r>
              <a:rPr lang="en" sz="1500">
                <a:solidFill>
                  <a:srgbClr val="666666"/>
                </a:solidFill>
              </a:rPr>
              <a:t>. Leibniz Step Reckoner expanded upon Pascals Machine and did multiplication by repeated addition  Before the Step Reckoner calculations were carried out with Precomputed Tables by human computers. </a:t>
            </a:r>
            <a:endParaRPr b="1" sz="15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of Computational Programming </a:t>
            </a:r>
            <a:endParaRPr b="1" sz="2600">
              <a:solidFill>
                <a:srgbClr val="666666"/>
              </a:solidFill>
            </a:endParaRPr>
          </a:p>
          <a:p>
            <a:pPr indent="0" lvl="0" marL="0" rtl="0" algn="ctr">
              <a:spcBef>
                <a:spcPts val="0"/>
              </a:spcBef>
              <a:spcAft>
                <a:spcPts val="0"/>
              </a:spcAft>
              <a:buNone/>
            </a:pPr>
            <a:r>
              <a:t/>
            </a:r>
            <a:endParaRPr b="1" sz="2000"/>
          </a:p>
        </p:txBody>
      </p:sp>
      <p:sp>
        <p:nvSpPr>
          <p:cNvPr id="97" name="Google Shape;97;p19"/>
          <p:cNvSpPr txBox="1"/>
          <p:nvPr/>
        </p:nvSpPr>
        <p:spPr>
          <a:xfrm>
            <a:off x="3048000" y="1447800"/>
            <a:ext cx="56412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Herman Hollerith’s (1819) Electro Mechanical Tabulating Machine </a:t>
            </a:r>
            <a:r>
              <a:rPr lang="en" sz="1500">
                <a:solidFill>
                  <a:srgbClr val="666666"/>
                </a:solidFill>
              </a:rPr>
              <a:t> featured</a:t>
            </a:r>
            <a:r>
              <a:rPr b="1" lang="en" sz="1500">
                <a:solidFill>
                  <a:srgbClr val="666666"/>
                </a:solidFill>
              </a:rPr>
              <a:t> Punch Cards. </a:t>
            </a:r>
            <a:r>
              <a:rPr lang="en" sz="1500">
                <a:solidFill>
                  <a:srgbClr val="666666"/>
                </a:solidFill>
              </a:rPr>
              <a:t>Hollerith’s machine was roughly 10x faster than manual tabulations, and completed the Census in just two and a half years - saving the census office millions of dollars. Businesses saw the value in boosting profit and improving labor intensive tasks by using the machine for data entry in accounting, insurance appraisals and inventory. Hollerith founded the Tabulating Machine Company that merged with other tabulating machine companies to become </a:t>
            </a:r>
            <a:r>
              <a:rPr b="1" lang="en" sz="1500">
                <a:solidFill>
                  <a:srgbClr val="666666"/>
                </a:solidFill>
              </a:rPr>
              <a:t>IBM</a:t>
            </a:r>
            <a:r>
              <a:rPr lang="en" sz="1500">
                <a:solidFill>
                  <a:srgbClr val="666666"/>
                </a:solidFill>
              </a:rPr>
              <a:t>(International Business Machine Co.)</a:t>
            </a:r>
            <a:endParaRPr sz="1500">
              <a:solidFill>
                <a:srgbClr val="666666"/>
              </a:solidFill>
            </a:endParaRPr>
          </a:p>
        </p:txBody>
      </p:sp>
      <p:pic>
        <p:nvPicPr>
          <p:cNvPr id="98" name="Google Shape;98;p19"/>
          <p:cNvPicPr preferRelativeResize="0"/>
          <p:nvPr/>
        </p:nvPicPr>
        <p:blipFill>
          <a:blip r:embed="rId3">
            <a:alphaModFix/>
          </a:blip>
          <a:stretch>
            <a:fillRect/>
          </a:stretch>
        </p:blipFill>
        <p:spPr>
          <a:xfrm>
            <a:off x="267752" y="1571077"/>
            <a:ext cx="2160700" cy="269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04" name="Google Shape;104;p20"/>
          <p:cNvSpPr txBox="1"/>
          <p:nvPr/>
        </p:nvSpPr>
        <p:spPr>
          <a:xfrm>
            <a:off x="3971400" y="1573200"/>
            <a:ext cx="4902300" cy="275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666666"/>
                </a:solidFill>
              </a:rPr>
              <a:t>The Difference Engine </a:t>
            </a:r>
            <a:r>
              <a:rPr lang="en" sz="1500">
                <a:solidFill>
                  <a:srgbClr val="666666"/>
                </a:solidFill>
              </a:rPr>
              <a:t>was one of Charles Babbage’s inventions not completed until 1991 by historians. Which proved to work approximated polynomials. Polynomials describe the relationship between several variables, Polynomials used to approximate logarithms and trigonometric functions.</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457200" lvl="0" marL="0" rtl="0" algn="l">
              <a:lnSpc>
                <a:spcPct val="115000"/>
              </a:lnSpc>
              <a:spcBef>
                <a:spcPts val="0"/>
              </a:spcBef>
              <a:spcAft>
                <a:spcPts val="0"/>
              </a:spcAft>
              <a:buNone/>
            </a:pPr>
            <a:r>
              <a:t/>
            </a:r>
            <a:endParaRPr sz="1200">
              <a:solidFill>
                <a:schemeClr val="dk1"/>
              </a:solidFill>
            </a:endParaRPr>
          </a:p>
        </p:txBody>
      </p:sp>
      <p:pic>
        <p:nvPicPr>
          <p:cNvPr id="105" name="Google Shape;105;p20"/>
          <p:cNvPicPr preferRelativeResize="0"/>
          <p:nvPr/>
        </p:nvPicPr>
        <p:blipFill>
          <a:blip r:embed="rId3">
            <a:alphaModFix/>
          </a:blip>
          <a:stretch>
            <a:fillRect/>
          </a:stretch>
        </p:blipFill>
        <p:spPr>
          <a:xfrm>
            <a:off x="704850" y="1695450"/>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a:t>
            </a:r>
            <a:r>
              <a:rPr b="1" lang="en" sz="2600">
                <a:solidFill>
                  <a:srgbClr val="666666"/>
                </a:solidFill>
              </a:rPr>
              <a:t>y</a:t>
            </a:r>
            <a:r>
              <a:rPr b="1" lang="en" sz="2600">
                <a:solidFill>
                  <a:srgbClr val="666666"/>
                </a:solidFill>
              </a:rPr>
              <a:t> and Innovations of the Calculator</a:t>
            </a:r>
            <a:endParaRPr b="1" sz="2600">
              <a:solidFill>
                <a:srgbClr val="666666"/>
              </a:solidFill>
            </a:endParaRPr>
          </a:p>
          <a:p>
            <a:pPr indent="0" lvl="0" marL="0" rtl="0" algn="ctr">
              <a:spcBef>
                <a:spcPts val="0"/>
              </a:spcBef>
              <a:spcAft>
                <a:spcPts val="0"/>
              </a:spcAft>
              <a:buNone/>
            </a:pPr>
            <a:r>
              <a:t/>
            </a:r>
            <a:endParaRPr b="1" sz="2000"/>
          </a:p>
        </p:txBody>
      </p:sp>
      <p:sp>
        <p:nvSpPr>
          <p:cNvPr id="111" name="Google Shape;111;p21"/>
          <p:cNvSpPr txBox="1"/>
          <p:nvPr/>
        </p:nvSpPr>
        <p:spPr>
          <a:xfrm>
            <a:off x="3604975" y="914400"/>
            <a:ext cx="55737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rgbClr val="666666"/>
              </a:solidFill>
            </a:endParaRPr>
          </a:p>
          <a:p>
            <a:pPr indent="0" lvl="0" marL="0" rtl="0" algn="l">
              <a:lnSpc>
                <a:spcPct val="115000"/>
              </a:lnSpc>
              <a:spcBef>
                <a:spcPts val="0"/>
              </a:spcBef>
              <a:spcAft>
                <a:spcPts val="0"/>
              </a:spcAft>
              <a:buNone/>
            </a:pPr>
            <a:r>
              <a:rPr lang="en" sz="1500">
                <a:solidFill>
                  <a:srgbClr val="666666"/>
                </a:solidFill>
              </a:rPr>
              <a:t>During the building of The Difference Engine Babbage conceived of </a:t>
            </a:r>
            <a:r>
              <a:rPr b="1" lang="en" sz="1500">
                <a:solidFill>
                  <a:srgbClr val="666666"/>
                </a:solidFill>
              </a:rPr>
              <a:t>The Analytical Engine.</a:t>
            </a:r>
            <a:r>
              <a:rPr lang="en" sz="1500">
                <a:solidFill>
                  <a:srgbClr val="666666"/>
                </a:solidFill>
              </a:rPr>
              <a:t> Unlike the difference Engine, Step Reckoner and all other computational devices before it - the Analytical Engine was a “general purpose computer”.</a:t>
            </a:r>
            <a:endParaRPr sz="1500">
              <a:solidFill>
                <a:srgbClr val="666666"/>
              </a:solidFill>
            </a:endParaRPr>
          </a:p>
          <a:p>
            <a:pPr indent="0" lvl="0" marL="0" rtl="0" algn="l">
              <a:lnSpc>
                <a:spcPct val="115000"/>
              </a:lnSpc>
              <a:spcBef>
                <a:spcPts val="0"/>
              </a:spcBef>
              <a:spcAft>
                <a:spcPts val="0"/>
              </a:spcAft>
              <a:buNone/>
            </a:pPr>
            <a:r>
              <a:rPr lang="en" sz="1500">
                <a:solidFill>
                  <a:srgbClr val="666666"/>
                </a:solidFill>
              </a:rPr>
              <a:t>Could used for more than just one particular computation also had memory and a primitive printer.</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457200" rtl="0" algn="l">
              <a:lnSpc>
                <a:spcPct val="115000"/>
              </a:lnSpc>
              <a:spcBef>
                <a:spcPts val="0"/>
              </a:spcBef>
              <a:spcAft>
                <a:spcPts val="0"/>
              </a:spcAft>
              <a:buNone/>
            </a:pPr>
            <a:r>
              <a:rPr lang="en" sz="1500">
                <a:solidFill>
                  <a:srgbClr val="666666"/>
                </a:solidFill>
              </a:rPr>
              <a:t>“At each increase of knowledge, as well as on the contrivance of every new tool, human labour becomes abridged.”</a:t>
            </a:r>
            <a:endParaRPr sz="1500">
              <a:solidFill>
                <a:srgbClr val="666666"/>
              </a:solidFill>
            </a:endParaRPr>
          </a:p>
          <a:p>
            <a:pPr indent="457200" lvl="0" marL="0" rtl="0" algn="l">
              <a:lnSpc>
                <a:spcPct val="115000"/>
              </a:lnSpc>
              <a:spcBef>
                <a:spcPts val="0"/>
              </a:spcBef>
              <a:spcAft>
                <a:spcPts val="0"/>
              </a:spcAft>
              <a:buNone/>
            </a:pPr>
            <a:r>
              <a:rPr lang="en" sz="1500">
                <a:solidFill>
                  <a:srgbClr val="666666"/>
                </a:solidFill>
              </a:rPr>
              <a:t>	</a:t>
            </a:r>
            <a:endParaRPr sz="1500">
              <a:solidFill>
                <a:srgbClr val="666666"/>
              </a:solidFill>
            </a:endParaRPr>
          </a:p>
          <a:p>
            <a:pPr indent="457200" lvl="0" marL="0" rtl="0" algn="l">
              <a:lnSpc>
                <a:spcPct val="115000"/>
              </a:lnSpc>
              <a:spcBef>
                <a:spcPts val="0"/>
              </a:spcBef>
              <a:spcAft>
                <a:spcPts val="0"/>
              </a:spcAft>
              <a:buNone/>
            </a:pPr>
            <a:r>
              <a:rPr lang="en" sz="1500">
                <a:solidFill>
                  <a:srgbClr val="666666"/>
                </a:solidFill>
              </a:rPr>
              <a:t>Charles Babbage(1827.)</a:t>
            </a:r>
            <a:endParaRPr sz="1200">
              <a:solidFill>
                <a:schemeClr val="dk1"/>
              </a:solidFill>
            </a:endParaRPr>
          </a:p>
        </p:txBody>
      </p:sp>
      <p:pic>
        <p:nvPicPr>
          <p:cNvPr id="112" name="Google Shape;112;p21"/>
          <p:cNvPicPr preferRelativeResize="0"/>
          <p:nvPr/>
        </p:nvPicPr>
        <p:blipFill>
          <a:blip r:embed="rId3">
            <a:alphaModFix/>
          </a:blip>
          <a:stretch>
            <a:fillRect/>
          </a:stretch>
        </p:blipFill>
        <p:spPr>
          <a:xfrm>
            <a:off x="627550" y="1306850"/>
            <a:ext cx="2419350" cy="18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0" y="-29775"/>
            <a:ext cx="9144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t/>
            </a:r>
            <a:endParaRPr b="1" sz="2600">
              <a:solidFill>
                <a:srgbClr val="666666"/>
              </a:solidFill>
            </a:endParaRPr>
          </a:p>
          <a:p>
            <a:pPr indent="0" lvl="0" marL="0" rtl="0" algn="ctr">
              <a:spcBef>
                <a:spcPts val="0"/>
              </a:spcBef>
              <a:spcAft>
                <a:spcPts val="0"/>
              </a:spcAft>
              <a:buClr>
                <a:schemeClr val="dk1"/>
              </a:buClr>
              <a:buSzPts val="1100"/>
              <a:buFont typeface="Arial"/>
              <a:buNone/>
            </a:pPr>
            <a:r>
              <a:rPr b="1" lang="en" sz="2600">
                <a:solidFill>
                  <a:srgbClr val="666666"/>
                </a:solidFill>
              </a:rPr>
              <a:t>History of </a:t>
            </a:r>
            <a:r>
              <a:rPr b="1" lang="en" sz="2600">
                <a:solidFill>
                  <a:srgbClr val="666666"/>
                </a:solidFill>
              </a:rPr>
              <a:t>Computational </a:t>
            </a:r>
            <a:r>
              <a:rPr b="1" lang="en" sz="2600">
                <a:solidFill>
                  <a:srgbClr val="666666"/>
                </a:solidFill>
              </a:rPr>
              <a:t>Programming </a:t>
            </a:r>
            <a:endParaRPr b="1" sz="2600">
              <a:solidFill>
                <a:srgbClr val="666666"/>
              </a:solidFill>
            </a:endParaRPr>
          </a:p>
          <a:p>
            <a:pPr indent="0" lvl="0" marL="0" rtl="0" algn="ctr">
              <a:spcBef>
                <a:spcPts val="0"/>
              </a:spcBef>
              <a:spcAft>
                <a:spcPts val="0"/>
              </a:spcAft>
              <a:buNone/>
            </a:pPr>
            <a:r>
              <a:t/>
            </a:r>
            <a:endParaRPr b="1" sz="2000"/>
          </a:p>
        </p:txBody>
      </p:sp>
      <p:sp>
        <p:nvSpPr>
          <p:cNvPr id="118" name="Google Shape;118;p22"/>
          <p:cNvSpPr txBox="1"/>
          <p:nvPr/>
        </p:nvSpPr>
        <p:spPr>
          <a:xfrm>
            <a:off x="213150" y="1143000"/>
            <a:ext cx="87177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666666"/>
                </a:solidFill>
              </a:rPr>
              <a:t>The foreshadowing of computer programming, </a:t>
            </a:r>
            <a:r>
              <a:rPr b="1" lang="en" sz="1500">
                <a:solidFill>
                  <a:srgbClr val="666666"/>
                </a:solidFill>
              </a:rPr>
              <a:t>Ada Lovelace </a:t>
            </a:r>
            <a:r>
              <a:rPr lang="en" sz="1500">
                <a:solidFill>
                  <a:srgbClr val="666666"/>
                </a:solidFill>
              </a:rPr>
              <a:t> a mathematician and first programmer wrote hypothetical programs for the Analytical Engine.</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914400" rtl="0" algn="l">
              <a:lnSpc>
                <a:spcPct val="115000"/>
              </a:lnSpc>
              <a:spcBef>
                <a:spcPts val="0"/>
              </a:spcBef>
              <a:spcAft>
                <a:spcPts val="0"/>
              </a:spcAft>
              <a:buNone/>
            </a:pPr>
            <a:r>
              <a:rPr lang="en" sz="1500">
                <a:solidFill>
                  <a:srgbClr val="666666"/>
                </a:solidFill>
              </a:rPr>
              <a:t>“A new, a vast, and a powerful Language is developed for the future use of analysis. ”</a:t>
            </a:r>
            <a:endParaRPr sz="1500">
              <a:solidFill>
                <a:srgbClr val="666666"/>
              </a:solidFill>
            </a:endParaRPr>
          </a:p>
          <a:p>
            <a:pPr indent="0" lvl="0" marL="0" rtl="0" algn="l">
              <a:lnSpc>
                <a:spcPct val="115000"/>
              </a:lnSpc>
              <a:spcBef>
                <a:spcPts val="0"/>
              </a:spcBef>
              <a:spcAft>
                <a:spcPts val="0"/>
              </a:spcAft>
              <a:buNone/>
            </a:pPr>
            <a:r>
              <a:rPr lang="en" sz="1500">
                <a:solidFill>
                  <a:srgbClr val="666666"/>
                </a:solidFill>
              </a:rPr>
              <a:t> 		</a:t>
            </a:r>
            <a:r>
              <a:rPr b="1" lang="en" sz="1500">
                <a:solidFill>
                  <a:srgbClr val="666666"/>
                </a:solidFill>
              </a:rPr>
              <a:t>Ada Lovelace(</a:t>
            </a:r>
            <a:r>
              <a:rPr b="1" lang="en" sz="1500">
                <a:solidFill>
                  <a:srgbClr val="666666"/>
                </a:solidFill>
                <a:highlight>
                  <a:srgbClr val="F7F7F7"/>
                </a:highlight>
              </a:rPr>
              <a:t>1842</a:t>
            </a:r>
            <a:r>
              <a:rPr b="1" lang="en" sz="1500">
                <a:solidFill>
                  <a:srgbClr val="666666"/>
                </a:solidFill>
              </a:rPr>
              <a:t>)</a:t>
            </a:r>
            <a:endParaRPr sz="1500">
              <a:solidFill>
                <a:srgbClr val="666666"/>
              </a:solidFill>
            </a:endParaRPr>
          </a:p>
          <a:p>
            <a:pPr indent="0" lvl="0" marL="0" rtl="0" algn="l">
              <a:lnSpc>
                <a:spcPct val="115000"/>
              </a:lnSpc>
              <a:spcBef>
                <a:spcPts val="0"/>
              </a:spcBef>
              <a:spcAft>
                <a:spcPts val="0"/>
              </a:spcAft>
              <a:buNone/>
            </a:pPr>
            <a:r>
              <a:t/>
            </a:r>
            <a:endParaRPr sz="1500">
              <a:solidFill>
                <a:srgbClr val="666666"/>
              </a:solidFill>
            </a:endParaRPr>
          </a:p>
          <a:p>
            <a:pPr indent="0" lvl="0" marL="0" rtl="0" algn="l">
              <a:lnSpc>
                <a:spcPct val="115000"/>
              </a:lnSpc>
              <a:spcBef>
                <a:spcPts val="0"/>
              </a:spcBef>
              <a:spcAft>
                <a:spcPts val="0"/>
              </a:spcAft>
              <a:buNone/>
            </a:pPr>
            <a:r>
              <a:rPr lang="en" sz="1500">
                <a:solidFill>
                  <a:srgbClr val="666666"/>
                </a:solidFill>
              </a:rPr>
              <a:t>Babbage inspired the first generation of computer scientists and was considered the Father of computing. At the end of the 19th century special use in Sciences and engineering. Not seen in business and government until.1818. </a:t>
            </a:r>
            <a:endParaRPr sz="15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