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Robo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B899E2-E161-42B6-A55E-D1E5EAD4C1C7}">
  <a:tblStyle styleId="{F3B899E2-E161-42B6-A55E-D1E5EAD4C1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5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60ea674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60ea67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Course Overview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Course topics will include: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Introduction to Digital Home Technology Integration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Basic Integration Methods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Low-Voltage Wiring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High-Voltage Wiring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Audio and Video Systems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Basic Telecommunications Integration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Home Lighting Control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Home Environmental Control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60ea674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60ea674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790ee9445891e3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790ee9445891e3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2a999b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52a999b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790ee9445891e3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790ee9445891e3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b661fe40db016d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b661fe40db016d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b661fe40db016d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b661fe40db016d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790ee9445891e3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790ee9445891e3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Course Overview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1 - Basic concepts, electrical quantities, electrical components, Ohm’s Law, Kirchhoff’s Laws, series circuits, parallel circuits, series-parallel circuits. (Ch. 1-6)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2 - Network theorems, networks analysis techniques, Thevenin’s Theorem, Norton’s Theorem, mesh analysis, maximum power theorem, nodal analysis. (Ch. 7-8)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3 - Electromagnetism, measuring instruments, basic AC theory, oscilloscopes. (Ch. 9-12)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4 - Inductance, inductive reactance, RL circuits, transformers. (Ch. 13-16)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5 - Capacitance, capacitive reactance, RC circuits (Ch. 17-19)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6 - RLC Circuits, resonance. (Ch. 20-21)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790ee9445891e3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790ee9445891e3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b661fe40db016d_1:notes"/>
          <p:cNvSpPr txBox="1"/>
          <p:nvPr>
            <p:ph idx="1" type="body"/>
          </p:nvPr>
        </p:nvSpPr>
        <p:spPr>
          <a:xfrm>
            <a:off x="685772" y="434333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3b661fe40db016d_1:notes"/>
          <p:cNvSpPr/>
          <p:nvPr>
            <p:ph idx="2" type="sldImg"/>
          </p:nvPr>
        </p:nvSpPr>
        <p:spPr>
          <a:xfrm>
            <a:off x="1334031" y="685719"/>
            <a:ext cx="4190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09b8a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09b8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790ee9445891e3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790ee9445891e3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Course Overview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1 – Semiconductors &amp; Diodes (Ch. 1-3)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2 – Bipolar Junction Transistors (BJTs) (Ch. 4)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3 – BJT Amplifiers (Ch. 6-7)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4 – Field-Effect Transistors (FETs), FET Amplifiers, Frequency Response (Ch. 8-10)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5 – Thyristors (Ch. 11)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6 – Operational Amplifiers (Op-Amps), and Op-Amp circuits (Ch. 12-13)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7 – Active Filters, Oscillators and Voltage Regulators (Ch. 15-17)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52a999b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252a999b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790ee9445891e3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790ee9445891e3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Course Overview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1 – Foundational concepts and number systems (Ch. 1-2)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2 – Basic logic functions and logic gates (Ch. 3)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3 – Boolean Algebra (Ch. 4)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4 – Combinational logic, functions and analysis (Ch. 5-6)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5 – Specialized logic ICs: Latches, timers, flip-flops, registers and counters (Ch 7-9)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a9f00522c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a9f00522c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Logisim File: </a:t>
            </a:r>
            <a:r>
              <a:rPr lang="en">
                <a:solidFill>
                  <a:schemeClr val="dk1"/>
                </a:solidFill>
              </a:rPr>
              <a:t>C:\Users\Thomas\Desktop\Logisim\8 bit Register.circ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 Logisim File: C:\Users\Thomas\Desktop\Logisim\1_Bit_ALU.circ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4a9d5c4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24a9d5c4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24a9d5c49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24a9d5c49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5873d78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25873d78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25b417c1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25b417c1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4a9d5c49f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24a9d5c49f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5873d78f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25873d78f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1d9eba1164679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1d9eba1164679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25873d78f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25873d78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24a9d5c49f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24a9d5c49f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a9f00522c_1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a9f00522c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clock Breadboard </a:t>
            </a:r>
            <a:r>
              <a:rPr lang="en"/>
              <a:t>Circuit</a:t>
            </a:r>
            <a:r>
              <a:rPr lang="en"/>
              <a:t> was made on TinkerCad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24a9d5c49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24a9d5c4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8-Bit Register LOGISIM File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f3cd5a2e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f3cd5a2e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a8b11427b992b7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a8b11427b992b7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25873d78f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25873d78f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24a5c827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224a5c827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78f7d12102dd04e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78f7d12102dd04e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21bcf884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21bcf884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790ee9445891e3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790ee9445891e3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23f261af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23f261af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3b661fe40db016d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3b661fe40db016d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ELTR 180 – Networks and Data Communications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Course Overview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Course topics will include: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Basic definition of a network, brief history, and common uses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OSI &amp; TCP/IP network models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Application Layer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Transport Layer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Internet Layer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Network infrastructure layer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Servers &amp; clients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Network devices (Modems, routers, switches, cables, wireless access points)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22f55e44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22f55e44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1a9f0052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1a9f0052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1a9f00522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11a9f00522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1a9f00522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1a9f00522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4a9d5c49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4a9d5c49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5b26d4a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5b26d4a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b26d4a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b26d4a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a9f00522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a9f00522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9f00522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a9f00522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12987" y="4783455"/>
            <a:ext cx="2930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791" y="4783455"/>
            <a:ext cx="2105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92208" y="4783455"/>
            <a:ext cx="2105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presentation/d/1uq4gYGRPSJUZQIBzzRg96-6t-BIGg9E7Dm2Dd-CgpoM/edit?usp=sharing1ufHJFiHEHI/view?usp=sharing" TargetMode="External"/><Relationship Id="rId10" Type="http://schemas.openxmlformats.org/officeDocument/2006/relationships/hyperlink" Target="https://docs.google.com/presentation/d/1EDvFOoBcM2Z8yiuixu-hDYERyUwHF6hw9iWTQZTVIXc/edit?usp=sharingt2taXHycC/view?usp=sharing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8_m992tpgGoLCCIBlae6Cyo1oo3ldofg/view?usp=sharing" TargetMode="External"/><Relationship Id="rId4" Type="http://schemas.openxmlformats.org/officeDocument/2006/relationships/hyperlink" Target="https://drive.google.com/file/d/1v-e6yP57jP9CENne0oK7NTBoNOp8Z5QX/view?usp=sharing" TargetMode="External"/><Relationship Id="rId9" Type="http://schemas.openxmlformats.org/officeDocument/2006/relationships/hyperlink" Target="https://drive.google.com/file/d/1zeDg0LBnn7YEHdI-RQl6XOHbQn3C5keF/view?usp=sharingpxLaK-RqWR2EilaUBrHzx7Czcn0/edit?usp=sharing" TargetMode="External"/><Relationship Id="rId5" Type="http://schemas.openxmlformats.org/officeDocument/2006/relationships/hyperlink" Target="https://drive.google.com/file/d/1C1n6OOt7tMx9RcZlfT-Kh_27ZgIKMbP_/view?usp=sharing" TargetMode="External"/><Relationship Id="rId6" Type="http://schemas.openxmlformats.org/officeDocument/2006/relationships/hyperlink" Target="https://drive.google.com/file/d/1MtiP2eOq_dPvETsczTqpieqQCb_u2KyO/view?usp=sharing" TargetMode="External"/><Relationship Id="rId7" Type="http://schemas.openxmlformats.org/officeDocument/2006/relationships/hyperlink" Target="https://drive.google.com/file/d/144qX31RHYCqBUZH1m4l4-JrLtW_L7vY1/view?usp=sharing" TargetMode="External"/><Relationship Id="rId8" Type="http://schemas.openxmlformats.org/officeDocument/2006/relationships/hyperlink" Target="https://drive.google.com/file/d/1QvqU8jYgeRYLrf7gfLv32jA8WnrTtm-k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file/d/14vpYEYsKn-_B3duuFxTPnGeUxCaLs6Fb/view?usp=sharing" TargetMode="External"/><Relationship Id="rId4" Type="http://schemas.openxmlformats.org/officeDocument/2006/relationships/hyperlink" Target="https://www.tinkercad.com/things/2LYuHJ7Jre9-clock-circui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rive.google.com/file/d/144qX31RHYCqBUZH1m4l4-JrLtW_L7vY1/view?usp=sharing" TargetMode="External"/><Relationship Id="rId4" Type="http://schemas.openxmlformats.org/officeDocument/2006/relationships/hyperlink" Target="https://drive.google.com/file/d/1Qn0AAz__rj9DYsfuLiXaIS8XpZbiWlRP/view?usp=sharing" TargetMode="External"/><Relationship Id="rId5" Type="http://schemas.openxmlformats.org/officeDocument/2006/relationships/hyperlink" Target="https://drive.google.com/file/d/1CLXpdLmQge9DfjCqdALtR3EFSC0gP1b8/view?usp=sharingNALvjYjeH1eZZ2Pt6_FYd-xoF" TargetMode="External"/><Relationship Id="rId6" Type="http://schemas.openxmlformats.org/officeDocument/2006/relationships/hyperlink" Target="https://drive.google.com/file/d/1hwbCXwIWDDk3HRCqiDQWpRx0lQpCKeKn/view?usp=shar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Ffrk30UeXY-w7gOkxF2B0axDBN_Y-Xsx/view?usp=sharing=sharing" TargetMode="External"/><Relationship Id="rId4" Type="http://schemas.openxmlformats.org/officeDocument/2006/relationships/hyperlink" Target="https://drive.google.com/file/d/1Ffrk30UeXY-w7gOkxF2B0axDBN_Y-Xsx/view?usp=sharing=sharing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rive.google.com/file/d/10F9bjydh99xNbHCTXzXjMP1Zy351WsjD/view?usp=sharing" TargetMode="External"/><Relationship Id="rId4" Type="http://schemas.openxmlformats.org/officeDocument/2006/relationships/hyperlink" Target="https://drive.google.com/file/d/1v-EqHq7hdCqgsW-G8nOyi1i5rxca6Bwh/view?usp=sharing" TargetMode="External"/><Relationship Id="rId5" Type="http://schemas.openxmlformats.org/officeDocument/2006/relationships/hyperlink" Target="https://drive.google.com/file/d/148rqz0F7IloVNB5Mf3fDbD11JK2PUNr_/view?usp=sharing" TargetMode="External"/><Relationship Id="rId6" Type="http://schemas.openxmlformats.org/officeDocument/2006/relationships/hyperlink" Target="https://docs.google.com/presentation/d/1uq4gYGRPSJUZQIBzzRg96-6t-BIGg9E7Dm2Dd-CgpoM/edit?usp=sharing1ufHJFiHEHI/view?usp=sharing" TargetMode="External"/><Relationship Id="rId7" Type="http://schemas.openxmlformats.org/officeDocument/2006/relationships/hyperlink" Target="https://drive.google.com/file/d/1V0l9o2rFCo3at7RCrRSR_1ufHJFiHEHI/view?usp=sharing" TargetMode="External"/><Relationship Id="rId8" Type="http://schemas.openxmlformats.org/officeDocument/2006/relationships/hyperlink" Target="https://drive.google.com/file/d/1_xhVkTUQBT0KrkvtW8Rp2Nvt2taXHycC/view?usp=sharing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rive.google.com/file/d/1QvqU8jYgeRYLrf7gfLv32jA8WnrTtm-k/view?usp=sharing" TargetMode="External"/><Relationship Id="rId4" Type="http://schemas.openxmlformats.org/officeDocument/2006/relationships/hyperlink" Target="https://drive.google.com/file/d/14vpYEYsKn-_B3duuFxTPnGeUxCaLs6Fb/view?usp=sharing" TargetMode="External"/><Relationship Id="rId5" Type="http://schemas.openxmlformats.org/officeDocument/2006/relationships/hyperlink" Target="https://drive.google.com/file/d/144qX31RHYCqBUZH1m4l4-JrLtW_L7vY1/view?usp=sharing" TargetMode="External"/><Relationship Id="rId6" Type="http://schemas.openxmlformats.org/officeDocument/2006/relationships/hyperlink" Target="https://drive.google.com/file/d/1_xhVkTUQBT0KrkvtW8Rp2Nvt2taXHycC/view?usp=sharing" TargetMode="External"/><Relationship Id="rId7" Type="http://schemas.openxmlformats.org/officeDocument/2006/relationships/hyperlink" Target="https://drive.google.com/file/d/10F9bjydh99xNbHCTXzXjMP1Zy351WsjD/view?usp=sharing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eater.net/6502" TargetMode="External"/><Relationship Id="rId4" Type="http://schemas.openxmlformats.org/officeDocument/2006/relationships/hyperlink" Target="https://eater.net/crc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eater.net/8bit" TargetMode="External"/><Relationship Id="rId4" Type="http://schemas.openxmlformats.org/officeDocument/2006/relationships/hyperlink" Target="https://dronebotworkshop.com/" TargetMode="External"/><Relationship Id="rId9" Type="http://schemas.openxmlformats.org/officeDocument/2006/relationships/hyperlink" Target="https://www.youtube.com/watch?v=FZGugFqdr60&amp;t=548s" TargetMode="External"/><Relationship Id="rId5" Type="http://schemas.openxmlformats.org/officeDocument/2006/relationships/hyperlink" Target="https://dronebotworkshop.com/555-timer/" TargetMode="External"/><Relationship Id="rId6" Type="http://schemas.openxmlformats.org/officeDocument/2006/relationships/hyperlink" Target="https://dronebotworkshop.com/555-timer/" TargetMode="External"/><Relationship Id="rId7" Type="http://schemas.openxmlformats.org/officeDocument/2006/relationships/hyperlink" Target="https://www.youtube.com/watch?v=SmQ5K7UQPMM" TargetMode="External"/><Relationship Id="rId8" Type="http://schemas.openxmlformats.org/officeDocument/2006/relationships/hyperlink" Target="https://www.youtube.com/watch?v=SmQ5K7UQPM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rive.google.com/file/d/1zR_UREkudOBsOFaHPCqtUMYfzNHpwdDg/view?usp=sharing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drive.google.com/file/d/1MFz7Zt_sh7jaaH1jqXv2SEFitDAT8A8T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Thomas Ware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Project.</a:t>
            </a:r>
            <a:endParaRPr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797175"/>
            <a:ext cx="85206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Calculator Club product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Plans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0" y="1524000"/>
            <a:ext cx="91440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ELTR-170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Electronic System Integration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1460550" y="2667000"/>
            <a:ext cx="62229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Wiring subsystems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Wire Preparation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Troubleshooting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Interconnections of Modules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4294967295"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3306025" y="3489807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Registers</a:t>
            </a:r>
            <a:r>
              <a:rPr lang="en">
                <a:solidFill>
                  <a:srgbClr val="999999"/>
                </a:solidFill>
              </a:rPr>
              <a:t> A&amp;B and</a:t>
            </a:r>
            <a:r>
              <a:rPr lang="en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ALU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3306025" y="1237800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</a:t>
            </a:r>
            <a:r>
              <a:rPr lang="en">
                <a:solidFill>
                  <a:srgbClr val="999999"/>
                </a:solidFill>
              </a:rPr>
              <a:t> and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rgbClr val="99999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RAM</a:t>
            </a:r>
            <a:r>
              <a:rPr lang="en">
                <a:solidFill>
                  <a:srgbClr val="999999"/>
                </a:solidFill>
              </a:rPr>
              <a:t> 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3306025" y="4228125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 </a:t>
            </a:r>
            <a:r>
              <a:rPr lang="en" u="sng">
                <a:solidFill>
                  <a:srgbClr val="999999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Output</a:t>
            </a:r>
            <a:r>
              <a:rPr lang="en">
                <a:solidFill>
                  <a:srgbClr val="999999"/>
                </a:solidFill>
              </a:rPr>
              <a:t>  and </a:t>
            </a:r>
            <a:r>
              <a:rPr lang="en" u="sng">
                <a:solidFill>
                  <a:srgbClr val="999999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Control Logic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34" name="Google Shape;134;p24"/>
          <p:cNvCxnSpPr>
            <a:stCxn id="135" idx="3"/>
            <a:endCxn id="131" idx="1"/>
          </p:cNvCxnSpPr>
          <p:nvPr/>
        </p:nvCxnSpPr>
        <p:spPr>
          <a:xfrm>
            <a:off x="2342700" y="2819550"/>
            <a:ext cx="963300" cy="9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4"/>
          <p:cNvCxnSpPr>
            <a:stCxn id="135" idx="3"/>
            <a:endCxn id="133" idx="1"/>
          </p:cNvCxnSpPr>
          <p:nvPr/>
        </p:nvCxnSpPr>
        <p:spPr>
          <a:xfrm>
            <a:off x="2342700" y="2819550"/>
            <a:ext cx="963300" cy="16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4"/>
          <p:cNvCxnSpPr>
            <a:stCxn id="135" idx="3"/>
            <a:endCxn id="132" idx="1"/>
          </p:cNvCxnSpPr>
          <p:nvPr/>
        </p:nvCxnSpPr>
        <p:spPr>
          <a:xfrm flipH="1" rot="10800000">
            <a:off x="2342700" y="1495650"/>
            <a:ext cx="963300" cy="13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4"/>
          <p:cNvSpPr/>
          <p:nvPr/>
        </p:nvSpPr>
        <p:spPr>
          <a:xfrm>
            <a:off x="1004700" y="2533200"/>
            <a:ext cx="133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Clock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3306025" y="2104488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999999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Instruction</a:t>
            </a:r>
            <a:r>
              <a:rPr lang="en">
                <a:solidFill>
                  <a:srgbClr val="999999"/>
                </a:solidFill>
              </a:rPr>
              <a:t> Register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39" name="Google Shape;139;p24"/>
          <p:cNvCxnSpPr>
            <a:stCxn id="135" idx="3"/>
            <a:endCxn id="138" idx="1"/>
          </p:cNvCxnSpPr>
          <p:nvPr/>
        </p:nvCxnSpPr>
        <p:spPr>
          <a:xfrm flipH="1" rot="10800000">
            <a:off x="2342700" y="2362350"/>
            <a:ext cx="963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4"/>
          <p:cNvSpPr/>
          <p:nvPr/>
        </p:nvSpPr>
        <p:spPr>
          <a:xfrm>
            <a:off x="6801300" y="1237800"/>
            <a:ext cx="1338000" cy="354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Bus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5724362" y="2153550"/>
            <a:ext cx="1044300" cy="417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5724362" y="1315350"/>
            <a:ext cx="1044300" cy="417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5724362" y="4287150"/>
            <a:ext cx="1044300" cy="417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5724362" y="3601350"/>
            <a:ext cx="1044300" cy="417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3306025" y="2790288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999999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 Counter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46" name="Google Shape;146;p24"/>
          <p:cNvCxnSpPr>
            <a:stCxn id="135" idx="3"/>
            <a:endCxn id="145" idx="1"/>
          </p:cNvCxnSpPr>
          <p:nvPr/>
        </p:nvCxnSpPr>
        <p:spPr>
          <a:xfrm>
            <a:off x="2342700" y="2819550"/>
            <a:ext cx="9633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4"/>
          <p:cNvSpPr/>
          <p:nvPr/>
        </p:nvSpPr>
        <p:spPr>
          <a:xfrm>
            <a:off x="5724362" y="2839350"/>
            <a:ext cx="1044300" cy="417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Plans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0" y="1524000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ELTR-110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Manufacturing Processes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0" y="304800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Project 1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Using MULTISIM Design a 12v Power Supply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1812200" y="3758700"/>
            <a:ext cx="511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 Module 5: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Schematic to </a:t>
            </a:r>
            <a:r>
              <a:rPr lang="en"/>
              <a:t>Layout</a:t>
            </a:r>
            <a:r>
              <a:rPr lang="en"/>
              <a:t> a </a:t>
            </a:r>
            <a:r>
              <a:rPr lang="en"/>
              <a:t>PCB</a:t>
            </a:r>
            <a:r>
              <a:rPr lang="en"/>
              <a:t> Design.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EDITING MAYBE REQUIRED LATER.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Plans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0" y="1524000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ELTR-110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Manufacturing Processes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0" y="304800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Project 2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Building The Clock Module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152400"/>
            <a:ext cx="7219950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3793000" y="4531850"/>
            <a:ext cx="1765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</a:t>
            </a:r>
            <a:r>
              <a:rPr lang="en"/>
              <a:t> 555 Timer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4294967295" type="title"/>
          </p:nvPr>
        </p:nvSpPr>
        <p:spPr>
          <a:xfrm>
            <a:off x="0" y="-12175"/>
            <a:ext cx="91440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The Clock Module</a:t>
            </a:r>
            <a:endParaRPr sz="2820">
              <a:solidFill>
                <a:srgbClr val="666666"/>
              </a:solidFill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1993319" y="2800325"/>
            <a:ext cx="133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Clock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4767181" y="2828825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Mono Stable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4767181" y="1656550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Astable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4767181" y="4038050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Bi Stable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83" name="Google Shape;183;p29"/>
          <p:cNvCxnSpPr/>
          <p:nvPr/>
        </p:nvCxnSpPr>
        <p:spPr>
          <a:xfrm flipH="1" rot="10800000">
            <a:off x="3331306" y="1880300"/>
            <a:ext cx="1435800" cy="123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9"/>
          <p:cNvCxnSpPr>
            <a:endCxn id="182" idx="1"/>
          </p:cNvCxnSpPr>
          <p:nvPr/>
        </p:nvCxnSpPr>
        <p:spPr>
          <a:xfrm flipH="1" rot="-5400000">
            <a:off x="3822931" y="3351650"/>
            <a:ext cx="1177500" cy="71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9"/>
          <p:cNvCxnSpPr/>
          <p:nvPr/>
        </p:nvCxnSpPr>
        <p:spPr>
          <a:xfrm>
            <a:off x="4061306" y="3119925"/>
            <a:ext cx="705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9"/>
          <p:cNvSpPr txBox="1"/>
          <p:nvPr/>
        </p:nvSpPr>
        <p:spPr>
          <a:xfrm>
            <a:off x="-14000" y="47787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Prototype 2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Plans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0" y="1524000"/>
            <a:ext cx="9144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ELTR-100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Electrical Network Analysis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</a:t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932700" y="3048000"/>
            <a:ext cx="727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1460550" y="2438400"/>
            <a:ext cx="62229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Analysis Project 1 using Project 2 from ELTR-110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Circuit</a:t>
            </a:r>
            <a:r>
              <a:rPr lang="en" sz="2000">
                <a:solidFill>
                  <a:srgbClr val="666666"/>
                </a:solidFill>
              </a:rPr>
              <a:t> Analysis of 555 Timer </a:t>
            </a:r>
            <a:endParaRPr sz="20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Circuit Schematic Designed with Discrete components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Analysis Project 2 using Project 1 from ELTR-110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Power Supply Circuit</a:t>
            </a:r>
            <a:endParaRPr sz="20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How to safely measure AC Power and the Power Supply Circuit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145" y="152400"/>
            <a:ext cx="683971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5276175" y="3693650"/>
            <a:ext cx="21738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555 Timer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ELTR-110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/>
        </p:nvSpPr>
        <p:spPr>
          <a:xfrm>
            <a:off x="1906254" y="1968229"/>
            <a:ext cx="1812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T1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32"/>
          <p:cNvGrpSpPr/>
          <p:nvPr/>
        </p:nvGrpSpPr>
        <p:grpSpPr>
          <a:xfrm>
            <a:off x="1675534" y="2149178"/>
            <a:ext cx="2842242" cy="867685"/>
            <a:chOff x="806474" y="936221"/>
            <a:chExt cx="1523745" cy="426339"/>
          </a:xfrm>
        </p:grpSpPr>
        <p:pic>
          <p:nvPicPr>
            <p:cNvPr id="207" name="Google Shape;207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6474" y="936221"/>
              <a:ext cx="338328" cy="1737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32"/>
            <p:cNvSpPr/>
            <p:nvPr/>
          </p:nvSpPr>
          <p:spPr>
            <a:xfrm>
              <a:off x="2287802" y="1234925"/>
              <a:ext cx="0" cy="52069"/>
            </a:xfrm>
            <a:custGeom>
              <a:rect b="b" l="l" r="r" t="t"/>
              <a:pathLst>
                <a:path extrusionOk="0" h="52069" w="120000">
                  <a:moveTo>
                    <a:pt x="0" y="0"/>
                  </a:moveTo>
                  <a:lnTo>
                    <a:pt x="0" y="5181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2245130" y="1286741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2287802" y="1314935"/>
              <a:ext cx="0" cy="47625"/>
            </a:xfrm>
            <a:custGeom>
              <a:rect b="b" l="l" r="r" t="t"/>
              <a:pathLst>
                <a:path extrusionOk="0" h="47625" w="120000">
                  <a:moveTo>
                    <a:pt x="0" y="0"/>
                  </a:moveTo>
                  <a:lnTo>
                    <a:pt x="0" y="4724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2245130" y="1314935"/>
              <a:ext cx="85089" cy="13969"/>
            </a:xfrm>
            <a:custGeom>
              <a:rect b="b" l="l" r="r" t="t"/>
              <a:pathLst>
                <a:path extrusionOk="0" h="13969" w="85089">
                  <a:moveTo>
                    <a:pt x="84581" y="13715"/>
                  </a:moveTo>
                  <a:lnTo>
                    <a:pt x="81355" y="8358"/>
                  </a:lnTo>
                  <a:lnTo>
                    <a:pt x="72485" y="4000"/>
                  </a:lnTo>
                  <a:lnTo>
                    <a:pt x="59185" y="1071"/>
                  </a:lnTo>
                  <a:lnTo>
                    <a:pt x="42671" y="0"/>
                  </a:lnTo>
                  <a:lnTo>
                    <a:pt x="26038" y="1071"/>
                  </a:lnTo>
                  <a:lnTo>
                    <a:pt x="12477" y="4000"/>
                  </a:lnTo>
                  <a:lnTo>
                    <a:pt x="3345" y="8358"/>
                  </a:lnTo>
                  <a:lnTo>
                    <a:pt x="0" y="1371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2240558" y="1253975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2819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2255036" y="1239497"/>
              <a:ext cx="0" cy="28575"/>
            </a:xfrm>
            <a:custGeom>
              <a:rect b="b" l="l" r="r" t="t"/>
              <a:pathLst>
                <a:path extrusionOk="0" h="28575" w="120000">
                  <a:moveTo>
                    <a:pt x="0" y="0"/>
                  </a:moveTo>
                  <a:lnTo>
                    <a:pt x="0" y="2819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214" name="Google Shape;214;p32"/>
          <p:cNvSpPr txBox="1"/>
          <p:nvPr/>
        </p:nvSpPr>
        <p:spPr>
          <a:xfrm>
            <a:off x="4599707" y="2647481"/>
            <a:ext cx="3732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275">
            <a:spAutoFit/>
          </a:bodyPr>
          <a:lstStyle/>
          <a:p>
            <a:pPr indent="0" lvl="0" marL="25400" marR="12700" rtl="0" algn="l">
              <a:lnSpc>
                <a:spcPct val="1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C1 6.8mF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32"/>
          <p:cNvGrpSpPr/>
          <p:nvPr/>
        </p:nvGrpSpPr>
        <p:grpSpPr>
          <a:xfrm>
            <a:off x="4438655" y="2670255"/>
            <a:ext cx="1306229" cy="431127"/>
            <a:chOff x="2287802" y="1192253"/>
            <a:chExt cx="700278" cy="211835"/>
          </a:xfrm>
        </p:grpSpPr>
        <p:sp>
          <p:nvSpPr>
            <p:cNvPr id="216" name="Google Shape;216;p32"/>
            <p:cNvSpPr/>
            <p:nvPr/>
          </p:nvSpPr>
          <p:spPr>
            <a:xfrm>
              <a:off x="2946170" y="1234925"/>
              <a:ext cx="41910" cy="127634"/>
            </a:xfrm>
            <a:custGeom>
              <a:rect b="b" l="l" r="r" t="t"/>
              <a:pathLst>
                <a:path extrusionOk="0" h="127634" w="41910">
                  <a:moveTo>
                    <a:pt x="19050" y="0"/>
                  </a:moveTo>
                  <a:lnTo>
                    <a:pt x="41910" y="14478"/>
                  </a:lnTo>
                  <a:lnTo>
                    <a:pt x="0" y="32766"/>
                  </a:lnTo>
                  <a:lnTo>
                    <a:pt x="41910" y="56388"/>
                  </a:lnTo>
                  <a:lnTo>
                    <a:pt x="0" y="75438"/>
                  </a:lnTo>
                  <a:lnTo>
                    <a:pt x="41910" y="99060"/>
                  </a:lnTo>
                  <a:lnTo>
                    <a:pt x="0" y="117348"/>
                  </a:lnTo>
                  <a:lnTo>
                    <a:pt x="19050" y="12725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2287802" y="1362179"/>
              <a:ext cx="0" cy="41909"/>
            </a:xfrm>
            <a:custGeom>
              <a:rect b="b" l="l" r="r" t="t"/>
              <a:pathLst>
                <a:path extrusionOk="0" h="41909" w="120000">
                  <a:moveTo>
                    <a:pt x="0" y="0"/>
                  </a:moveTo>
                  <a:lnTo>
                    <a:pt x="0" y="419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2287802" y="1192253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267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219" name="Google Shape;219;p32"/>
          <p:cNvSpPr txBox="1"/>
          <p:nvPr/>
        </p:nvSpPr>
        <p:spPr>
          <a:xfrm>
            <a:off x="5608863" y="2484647"/>
            <a:ext cx="194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R1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32"/>
          <p:cNvGrpSpPr/>
          <p:nvPr/>
        </p:nvGrpSpPr>
        <p:grpSpPr>
          <a:xfrm>
            <a:off x="4359059" y="2240677"/>
            <a:ext cx="2448525" cy="1177074"/>
            <a:chOff x="2245130" y="981179"/>
            <a:chExt cx="1312671" cy="578358"/>
          </a:xfrm>
        </p:grpSpPr>
        <p:sp>
          <p:nvSpPr>
            <p:cNvPr id="221" name="Google Shape;221;p32"/>
            <p:cNvSpPr/>
            <p:nvPr/>
          </p:nvSpPr>
          <p:spPr>
            <a:xfrm>
              <a:off x="3472712" y="1023089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3487190" y="1037567"/>
              <a:ext cx="56514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3500906" y="1051283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3515384" y="981179"/>
              <a:ext cx="0" cy="41909"/>
            </a:xfrm>
            <a:custGeom>
              <a:rect b="b" l="l" r="r" t="t"/>
              <a:pathLst>
                <a:path extrusionOk="0" h="41909" w="120000">
                  <a:moveTo>
                    <a:pt x="0" y="4190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2965220" y="1192253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267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2965220" y="1362179"/>
              <a:ext cx="0" cy="41909"/>
            </a:xfrm>
            <a:custGeom>
              <a:rect b="b" l="l" r="r" t="t"/>
              <a:pathLst>
                <a:path extrusionOk="0" h="41909" w="120000">
                  <a:moveTo>
                    <a:pt x="0" y="0"/>
                  </a:moveTo>
                  <a:lnTo>
                    <a:pt x="0" y="419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2245130" y="1531343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2259608" y="1545059"/>
              <a:ext cx="56514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2273324" y="1559537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2287802" y="1404089"/>
              <a:ext cx="0" cy="127634"/>
            </a:xfrm>
            <a:custGeom>
              <a:rect b="b" l="l" r="r" t="t"/>
              <a:pathLst>
                <a:path extrusionOk="0" h="127634" w="120000">
                  <a:moveTo>
                    <a:pt x="0" y="127253"/>
                  </a:moveTo>
                  <a:lnTo>
                    <a:pt x="0" y="8458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231" name="Google Shape;231;p32"/>
          <p:cNvSpPr txBox="1"/>
          <p:nvPr/>
        </p:nvSpPr>
        <p:spPr>
          <a:xfrm>
            <a:off x="4441937" y="3030530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32"/>
          <p:cNvGrpSpPr/>
          <p:nvPr/>
        </p:nvGrpSpPr>
        <p:grpSpPr>
          <a:xfrm>
            <a:off x="5622647" y="3360371"/>
            <a:ext cx="158717" cy="57380"/>
            <a:chOff x="2922548" y="1531343"/>
            <a:chExt cx="85089" cy="28194"/>
          </a:xfrm>
        </p:grpSpPr>
        <p:sp>
          <p:nvSpPr>
            <p:cNvPr id="233" name="Google Shape;233;p32"/>
            <p:cNvSpPr/>
            <p:nvPr/>
          </p:nvSpPr>
          <p:spPr>
            <a:xfrm>
              <a:off x="2922548" y="1531343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2937026" y="1545059"/>
              <a:ext cx="56514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2950742" y="1559537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236" name="Google Shape;236;p32"/>
          <p:cNvSpPr/>
          <p:nvPr/>
        </p:nvSpPr>
        <p:spPr>
          <a:xfrm>
            <a:off x="5702199" y="3101350"/>
            <a:ext cx="0" cy="259735"/>
          </a:xfrm>
          <a:custGeom>
            <a:rect b="b" l="l" r="r" t="t"/>
            <a:pathLst>
              <a:path extrusionOk="0" h="127634" w="120000">
                <a:moveTo>
                  <a:pt x="0" y="127253"/>
                </a:moveTo>
                <a:lnTo>
                  <a:pt x="0" y="8458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37" name="Google Shape;237;p32"/>
          <p:cNvSpPr txBox="1"/>
          <p:nvPr/>
        </p:nvSpPr>
        <p:spPr>
          <a:xfrm>
            <a:off x="5705515" y="2782401"/>
            <a:ext cx="327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62 Ω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3643140" y="1796090"/>
            <a:ext cx="194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D2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3643140" y="2484647"/>
            <a:ext cx="554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MDA2500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32"/>
          <p:cNvGrpSpPr/>
          <p:nvPr/>
        </p:nvGrpSpPr>
        <p:grpSpPr>
          <a:xfrm>
            <a:off x="3175068" y="1981690"/>
            <a:ext cx="474260" cy="517458"/>
            <a:chOff x="1610384" y="853925"/>
            <a:chExt cx="254254" cy="254254"/>
          </a:xfrm>
        </p:grpSpPr>
        <p:sp>
          <p:nvSpPr>
            <p:cNvPr id="241" name="Google Shape;241;p32"/>
            <p:cNvSpPr/>
            <p:nvPr/>
          </p:nvSpPr>
          <p:spPr>
            <a:xfrm>
              <a:off x="1610384" y="853925"/>
              <a:ext cx="127635" cy="254000"/>
            </a:xfrm>
            <a:custGeom>
              <a:rect b="b" l="l" r="r" t="t"/>
              <a:pathLst>
                <a:path extrusionOk="0" h="254000" w="127635">
                  <a:moveTo>
                    <a:pt x="0" y="127254"/>
                  </a:moveTo>
                  <a:lnTo>
                    <a:pt x="127254" y="0"/>
                  </a:lnTo>
                </a:path>
                <a:path extrusionOk="0" h="254000" w="127635">
                  <a:moveTo>
                    <a:pt x="0" y="127254"/>
                  </a:moveTo>
                  <a:lnTo>
                    <a:pt x="127254" y="2537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1666772" y="868403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0" y="0"/>
                  </a:moveTo>
                  <a:lnTo>
                    <a:pt x="56388" y="5638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1666772" y="1037567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0" y="56387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1794026" y="910313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0"/>
                  </a:moveTo>
                  <a:lnTo>
                    <a:pt x="0" y="5638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1794026" y="994895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0" y="0"/>
                  </a:moveTo>
                  <a:lnTo>
                    <a:pt x="56388" y="5638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1737638" y="853925"/>
              <a:ext cx="127000" cy="127634"/>
            </a:xfrm>
            <a:custGeom>
              <a:rect b="b" l="l" r="r" t="t"/>
              <a:pathLst>
                <a:path extrusionOk="0" h="127634" w="127000">
                  <a:moveTo>
                    <a:pt x="0" y="0"/>
                  </a:moveTo>
                  <a:lnTo>
                    <a:pt x="126492" y="12725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1737638" y="981179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0" y="126491"/>
                  </a:moveTo>
                  <a:lnTo>
                    <a:pt x="12649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1765832" y="1023089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0"/>
                  </a:moveTo>
                  <a:lnTo>
                    <a:pt x="0" y="14478"/>
                  </a:lnTo>
                  <a:lnTo>
                    <a:pt x="41909" y="56388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1765832" y="1023089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0"/>
                  </a:moveTo>
                  <a:lnTo>
                    <a:pt x="0" y="14478"/>
                  </a:lnTo>
                  <a:lnTo>
                    <a:pt x="41909" y="56388"/>
                  </a:lnTo>
                  <a:lnTo>
                    <a:pt x="56387" y="0"/>
                  </a:lnTo>
                  <a:lnTo>
                    <a:pt x="12191" y="114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1765832" y="882119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56388"/>
                  </a:moveTo>
                  <a:lnTo>
                    <a:pt x="41909" y="0"/>
                  </a:lnTo>
                  <a:lnTo>
                    <a:pt x="0" y="42672"/>
                  </a:lnTo>
                  <a:lnTo>
                    <a:pt x="56387" y="563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1765832" y="882119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56388"/>
                  </a:moveTo>
                  <a:lnTo>
                    <a:pt x="41909" y="0"/>
                  </a:lnTo>
                  <a:lnTo>
                    <a:pt x="0" y="42672"/>
                  </a:lnTo>
                  <a:lnTo>
                    <a:pt x="56387" y="56388"/>
                  </a:lnTo>
                  <a:lnTo>
                    <a:pt x="44957" y="1219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1638578" y="896597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0"/>
                  </a:moveTo>
                  <a:lnTo>
                    <a:pt x="0" y="13716"/>
                  </a:lnTo>
                  <a:lnTo>
                    <a:pt x="42671" y="56388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1638578" y="896597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0"/>
                  </a:moveTo>
                  <a:lnTo>
                    <a:pt x="42671" y="56388"/>
                  </a:lnTo>
                  <a:lnTo>
                    <a:pt x="0" y="13716"/>
                  </a:lnTo>
                  <a:lnTo>
                    <a:pt x="56387" y="0"/>
                  </a:lnTo>
                  <a:lnTo>
                    <a:pt x="45719" y="4419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1638578" y="1009373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56387"/>
                  </a:moveTo>
                  <a:lnTo>
                    <a:pt x="42671" y="0"/>
                  </a:lnTo>
                  <a:lnTo>
                    <a:pt x="0" y="41909"/>
                  </a:lnTo>
                  <a:lnTo>
                    <a:pt x="56387" y="56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1638578" y="1009373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56387"/>
                  </a:moveTo>
                  <a:lnTo>
                    <a:pt x="42671" y="0"/>
                  </a:lnTo>
                  <a:lnTo>
                    <a:pt x="0" y="41909"/>
                  </a:lnTo>
                  <a:lnTo>
                    <a:pt x="56387" y="56387"/>
                  </a:lnTo>
                  <a:lnTo>
                    <a:pt x="45719" y="1219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256" name="Google Shape;256;p32"/>
          <p:cNvSpPr txBox="1"/>
          <p:nvPr/>
        </p:nvSpPr>
        <p:spPr>
          <a:xfrm>
            <a:off x="3661618" y="2121758"/>
            <a:ext cx="957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9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3648352" y="2240653"/>
            <a:ext cx="158691" cy="0"/>
          </a:xfrm>
          <a:custGeom>
            <a:rect b="b" l="l" r="r" t="t"/>
            <a:pathLst>
              <a:path extrusionOk="0" h="120000" w="85089">
                <a:moveTo>
                  <a:pt x="0" y="0"/>
                </a:moveTo>
                <a:lnTo>
                  <a:pt x="8458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58" name="Google Shape;258;p32"/>
          <p:cNvSpPr txBox="1"/>
          <p:nvPr/>
        </p:nvSpPr>
        <p:spPr>
          <a:xfrm>
            <a:off x="3407197" y="1805394"/>
            <a:ext cx="957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9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3412408" y="1809530"/>
            <a:ext cx="0" cy="173158"/>
          </a:xfrm>
          <a:custGeom>
            <a:rect b="b" l="l" r="r" t="t"/>
            <a:pathLst>
              <a:path extrusionOk="0" h="85090" w="120000">
                <a:moveTo>
                  <a:pt x="0" y="8458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60" name="Google Shape;260;p32"/>
          <p:cNvSpPr txBox="1"/>
          <p:nvPr/>
        </p:nvSpPr>
        <p:spPr>
          <a:xfrm>
            <a:off x="2835815" y="2121758"/>
            <a:ext cx="3636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9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600" u="sng">
                <a:latin typeface="Courier New"/>
                <a:ea typeface="Courier New"/>
                <a:cs typeface="Courier New"/>
                <a:sym typeface="Courier New"/>
              </a:rPr>
              <a:t>4 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3407197" y="2495502"/>
            <a:ext cx="957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9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3412408" y="2498087"/>
            <a:ext cx="0" cy="173158"/>
          </a:xfrm>
          <a:custGeom>
            <a:rect b="b" l="l" r="r" t="t"/>
            <a:pathLst>
              <a:path extrusionOk="0" h="85090" w="120000">
                <a:moveTo>
                  <a:pt x="0" y="0"/>
                </a:moveTo>
                <a:lnTo>
                  <a:pt x="0" y="8458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63" name="Google Shape;263;p32"/>
          <p:cNvSpPr txBox="1"/>
          <p:nvPr/>
        </p:nvSpPr>
        <p:spPr>
          <a:xfrm>
            <a:off x="2862821" y="2255128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490119" y="2498087"/>
            <a:ext cx="1185459" cy="173158"/>
          </a:xfrm>
          <a:custGeom>
            <a:rect b="b" l="l" r="r" t="t"/>
            <a:pathLst>
              <a:path extrusionOk="0" h="85090" w="635635">
                <a:moveTo>
                  <a:pt x="0" y="42671"/>
                </a:moveTo>
                <a:lnTo>
                  <a:pt x="0" y="84581"/>
                </a:lnTo>
                <a:lnTo>
                  <a:pt x="592836" y="84581"/>
                </a:lnTo>
                <a:lnTo>
                  <a:pt x="592836" y="0"/>
                </a:lnTo>
                <a:lnTo>
                  <a:pt x="635508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65" name="Google Shape;265;p32"/>
          <p:cNvSpPr txBox="1"/>
          <p:nvPr/>
        </p:nvSpPr>
        <p:spPr>
          <a:xfrm>
            <a:off x="1002277" y="2493951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3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2306600" y="2498087"/>
            <a:ext cx="1106111" cy="603467"/>
          </a:xfrm>
          <a:custGeom>
            <a:rect b="b" l="l" r="r" t="t"/>
            <a:pathLst>
              <a:path extrusionOk="0" h="296544" w="593089">
                <a:moveTo>
                  <a:pt x="0" y="0"/>
                </a:moveTo>
                <a:lnTo>
                  <a:pt x="0" y="296418"/>
                </a:lnTo>
                <a:lnTo>
                  <a:pt x="592836" y="296417"/>
                </a:lnTo>
                <a:lnTo>
                  <a:pt x="592836" y="8458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67" name="Google Shape;267;p32"/>
          <p:cNvSpPr txBox="1"/>
          <p:nvPr/>
        </p:nvSpPr>
        <p:spPr>
          <a:xfrm>
            <a:off x="2818759" y="2925075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5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32"/>
          <p:cNvGrpSpPr/>
          <p:nvPr/>
        </p:nvGrpSpPr>
        <p:grpSpPr>
          <a:xfrm>
            <a:off x="4201288" y="604559"/>
            <a:ext cx="1107475" cy="775411"/>
            <a:chOff x="2160548" y="177269"/>
            <a:chExt cx="593725" cy="381000"/>
          </a:xfrm>
        </p:grpSpPr>
        <p:sp>
          <p:nvSpPr>
            <p:cNvPr id="269" name="Google Shape;269;p32"/>
            <p:cNvSpPr/>
            <p:nvPr/>
          </p:nvSpPr>
          <p:spPr>
            <a:xfrm>
              <a:off x="2160548" y="177269"/>
              <a:ext cx="593725" cy="381000"/>
            </a:xfrm>
            <a:custGeom>
              <a:rect b="b" l="l" r="r" t="t"/>
              <a:pathLst>
                <a:path extrusionOk="0" h="381000" w="593725">
                  <a:moveTo>
                    <a:pt x="593598" y="381000"/>
                  </a:moveTo>
                  <a:lnTo>
                    <a:pt x="593598" y="0"/>
                  </a:lnTo>
                  <a:lnTo>
                    <a:pt x="0" y="0"/>
                  </a:lnTo>
                  <a:lnTo>
                    <a:pt x="0" y="381000"/>
                  </a:lnTo>
                  <a:lnTo>
                    <a:pt x="593598" y="381000"/>
                  </a:lnTo>
                  <a:close/>
                </a:path>
                <a:path extrusionOk="0" h="381000" w="593725">
                  <a:moveTo>
                    <a:pt x="593598" y="0"/>
                  </a:moveTo>
                  <a:lnTo>
                    <a:pt x="54787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2414294" y="529313"/>
              <a:ext cx="0" cy="28575"/>
            </a:xfrm>
            <a:custGeom>
              <a:rect b="b" l="l" r="r" t="t"/>
              <a:pathLst>
                <a:path extrusionOk="0" h="28575" w="120000">
                  <a:moveTo>
                    <a:pt x="0" y="0"/>
                  </a:moveTo>
                  <a:lnTo>
                    <a:pt x="0" y="2819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2175788" y="205463"/>
              <a:ext cx="295275" cy="240029"/>
            </a:xfrm>
            <a:custGeom>
              <a:rect b="b" l="l" r="r" t="t"/>
              <a:pathLst>
                <a:path extrusionOk="0" h="240029" w="295275">
                  <a:moveTo>
                    <a:pt x="294894" y="240029"/>
                  </a:moveTo>
                  <a:lnTo>
                    <a:pt x="294894" y="0"/>
                  </a:lnTo>
                  <a:lnTo>
                    <a:pt x="0" y="0"/>
                  </a:lnTo>
                  <a:lnTo>
                    <a:pt x="0" y="240029"/>
                  </a:lnTo>
                  <a:lnTo>
                    <a:pt x="294894" y="240029"/>
                  </a:lnTo>
                  <a:close/>
                </a:path>
                <a:path extrusionOk="0" h="240029" w="295275">
                  <a:moveTo>
                    <a:pt x="294894" y="0"/>
                  </a:moveTo>
                  <a:lnTo>
                    <a:pt x="24917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pic>
          <p:nvPicPr>
            <p:cNvPr id="272" name="Google Shape;272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028" y="216893"/>
              <a:ext cx="249174" cy="2164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32"/>
            <p:cNvSpPr/>
            <p:nvPr/>
          </p:nvSpPr>
          <p:spPr>
            <a:xfrm>
              <a:off x="2372384" y="487403"/>
              <a:ext cx="0" cy="70484"/>
            </a:xfrm>
            <a:custGeom>
              <a:rect b="b" l="l" r="r" t="t"/>
              <a:pathLst>
                <a:path extrusionOk="0" h="70484" w="120000">
                  <a:moveTo>
                    <a:pt x="0" y="0"/>
                  </a:moveTo>
                  <a:lnTo>
                    <a:pt x="0" y="7010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2541548" y="529313"/>
              <a:ext cx="85089" cy="28575"/>
            </a:xfrm>
            <a:custGeom>
              <a:rect b="b" l="l" r="r" t="t"/>
              <a:pathLst>
                <a:path extrusionOk="0" h="28575" w="85089">
                  <a:moveTo>
                    <a:pt x="84581" y="0"/>
                  </a:moveTo>
                  <a:lnTo>
                    <a:pt x="84581" y="28193"/>
                  </a:lnTo>
                </a:path>
                <a:path extrusionOk="0" h="28575" w="85089">
                  <a:moveTo>
                    <a:pt x="0" y="0"/>
                  </a:moveTo>
                  <a:lnTo>
                    <a:pt x="0" y="2819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2500400" y="276329"/>
              <a:ext cx="56514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2570504" y="276329"/>
              <a:ext cx="56514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2500400" y="332717"/>
              <a:ext cx="56514" cy="27939"/>
            </a:xfrm>
            <a:custGeom>
              <a:rect b="b" l="l" r="r" t="t"/>
              <a:pathLst>
                <a:path extrusionOk="0" h="27939" w="56514">
                  <a:moveTo>
                    <a:pt x="56387" y="27432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56387" y="27432"/>
                  </a:lnTo>
                  <a:close/>
                </a:path>
                <a:path extrusionOk="0" h="27939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2570504" y="332717"/>
              <a:ext cx="56514" cy="27939"/>
            </a:xfrm>
            <a:custGeom>
              <a:rect b="b" l="l" r="r" t="t"/>
              <a:pathLst>
                <a:path extrusionOk="0" h="27939" w="56514">
                  <a:moveTo>
                    <a:pt x="56387" y="27432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56387" y="27432"/>
                  </a:lnTo>
                  <a:close/>
                </a:path>
                <a:path extrusionOk="0" h="27939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2500400" y="219941"/>
              <a:ext cx="56514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2570504" y="219941"/>
              <a:ext cx="56514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281" name="Google Shape;281;p32"/>
          <p:cNvSpPr txBox="1"/>
          <p:nvPr/>
        </p:nvSpPr>
        <p:spPr>
          <a:xfrm>
            <a:off x="4231578" y="403468"/>
            <a:ext cx="6789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XSC3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Tektronix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32"/>
          <p:cNvGrpSpPr/>
          <p:nvPr/>
        </p:nvGrpSpPr>
        <p:grpSpPr>
          <a:xfrm>
            <a:off x="4596426" y="691405"/>
            <a:ext cx="658800" cy="687790"/>
            <a:chOff x="2372384" y="219941"/>
            <a:chExt cx="353187" cy="337947"/>
          </a:xfrm>
        </p:grpSpPr>
        <p:sp>
          <p:nvSpPr>
            <p:cNvPr id="283" name="Google Shape;283;p32"/>
            <p:cNvSpPr/>
            <p:nvPr/>
          </p:nvSpPr>
          <p:spPr>
            <a:xfrm>
              <a:off x="2641370" y="276329"/>
              <a:ext cx="56514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2641370" y="332717"/>
              <a:ext cx="56514" cy="27939"/>
            </a:xfrm>
            <a:custGeom>
              <a:rect b="b" l="l" r="r" t="t"/>
              <a:pathLst>
                <a:path extrusionOk="0" h="27939" w="56514">
                  <a:moveTo>
                    <a:pt x="56387" y="27432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56387" y="27432"/>
                  </a:lnTo>
                  <a:close/>
                </a:path>
                <a:path extrusionOk="0" h="27939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2641370" y="219941"/>
              <a:ext cx="56514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2499638" y="529313"/>
              <a:ext cx="211455" cy="28575"/>
            </a:xfrm>
            <a:custGeom>
              <a:rect b="b" l="l" r="r" t="t"/>
              <a:pathLst>
                <a:path extrusionOk="0" h="28575" w="211455">
                  <a:moveTo>
                    <a:pt x="0" y="0"/>
                  </a:moveTo>
                  <a:lnTo>
                    <a:pt x="0" y="28193"/>
                  </a:lnTo>
                </a:path>
                <a:path extrusionOk="0" h="28575" w="211455">
                  <a:moveTo>
                    <a:pt x="84581" y="0"/>
                  </a:moveTo>
                  <a:lnTo>
                    <a:pt x="84581" y="28193"/>
                  </a:lnTo>
                </a:path>
                <a:path extrusionOk="0" h="28575" w="211455">
                  <a:moveTo>
                    <a:pt x="211074" y="0"/>
                  </a:moveTo>
                  <a:lnTo>
                    <a:pt x="211074" y="2819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2372384" y="487403"/>
              <a:ext cx="41910" cy="0"/>
            </a:xfrm>
            <a:custGeom>
              <a:rect b="b" l="l" r="r" t="t"/>
              <a:pathLst>
                <a:path extrusionOk="0" h="120000" w="41910">
                  <a:moveTo>
                    <a:pt x="0" y="0"/>
                  </a:moveTo>
                  <a:lnTo>
                    <a:pt x="4191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2504210" y="402821"/>
              <a:ext cx="37464" cy="37465"/>
            </a:xfrm>
            <a:custGeom>
              <a:rect b="b" l="l" r="r" t="t"/>
              <a:pathLst>
                <a:path extrusionOk="0" h="37465" w="37464">
                  <a:moveTo>
                    <a:pt x="37337" y="18287"/>
                  </a:moveTo>
                  <a:lnTo>
                    <a:pt x="35861" y="11251"/>
                  </a:lnTo>
                  <a:lnTo>
                    <a:pt x="31813" y="5429"/>
                  </a:lnTo>
                  <a:lnTo>
                    <a:pt x="25765" y="1464"/>
                  </a:lnTo>
                  <a:lnTo>
                    <a:pt x="18287" y="0"/>
                  </a:lnTo>
                  <a:lnTo>
                    <a:pt x="11251" y="1464"/>
                  </a:lnTo>
                  <a:lnTo>
                    <a:pt x="5429" y="5429"/>
                  </a:lnTo>
                  <a:lnTo>
                    <a:pt x="1464" y="11251"/>
                  </a:lnTo>
                  <a:lnTo>
                    <a:pt x="0" y="18287"/>
                  </a:lnTo>
                  <a:lnTo>
                    <a:pt x="1464" y="25765"/>
                  </a:lnTo>
                  <a:lnTo>
                    <a:pt x="5429" y="31813"/>
                  </a:lnTo>
                  <a:lnTo>
                    <a:pt x="11251" y="35861"/>
                  </a:lnTo>
                  <a:lnTo>
                    <a:pt x="18287" y="37337"/>
                  </a:lnTo>
                  <a:lnTo>
                    <a:pt x="25765" y="35861"/>
                  </a:lnTo>
                  <a:lnTo>
                    <a:pt x="31813" y="31813"/>
                  </a:lnTo>
                  <a:lnTo>
                    <a:pt x="35861" y="25765"/>
                  </a:lnTo>
                  <a:lnTo>
                    <a:pt x="37337" y="18287"/>
                  </a:lnTo>
                  <a:lnTo>
                    <a:pt x="37337" y="83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2485160" y="501119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193" y="14477"/>
                  </a:moveTo>
                  <a:lnTo>
                    <a:pt x="28193" y="6857"/>
                  </a:lnTo>
                  <a:lnTo>
                    <a:pt x="22097" y="0"/>
                  </a:lnTo>
                  <a:lnTo>
                    <a:pt x="14477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4477" y="28193"/>
                  </a:lnTo>
                  <a:lnTo>
                    <a:pt x="22097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2527832" y="501119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193" y="14477"/>
                  </a:moveTo>
                  <a:lnTo>
                    <a:pt x="28193" y="6857"/>
                  </a:lnTo>
                  <a:lnTo>
                    <a:pt x="21335" y="0"/>
                  </a:lnTo>
                  <a:lnTo>
                    <a:pt x="13715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3715" y="28193"/>
                  </a:lnTo>
                  <a:lnTo>
                    <a:pt x="21335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2569742" y="501119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193" y="14477"/>
                  </a:moveTo>
                  <a:lnTo>
                    <a:pt x="28193" y="6857"/>
                  </a:lnTo>
                  <a:lnTo>
                    <a:pt x="22097" y="0"/>
                  </a:lnTo>
                  <a:lnTo>
                    <a:pt x="14477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4477" y="28193"/>
                  </a:lnTo>
                  <a:lnTo>
                    <a:pt x="22097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2612414" y="501119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193" y="14477"/>
                  </a:moveTo>
                  <a:lnTo>
                    <a:pt x="28193" y="6857"/>
                  </a:lnTo>
                  <a:lnTo>
                    <a:pt x="21335" y="0"/>
                  </a:lnTo>
                  <a:lnTo>
                    <a:pt x="13715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3715" y="28193"/>
                  </a:lnTo>
                  <a:lnTo>
                    <a:pt x="21335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2696996" y="501119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193" y="14477"/>
                  </a:moveTo>
                  <a:lnTo>
                    <a:pt x="28193" y="6857"/>
                  </a:lnTo>
                  <a:lnTo>
                    <a:pt x="22097" y="0"/>
                  </a:lnTo>
                  <a:lnTo>
                    <a:pt x="13715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3715" y="28193"/>
                  </a:lnTo>
                  <a:lnTo>
                    <a:pt x="22097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2574314" y="402821"/>
              <a:ext cx="38100" cy="37465"/>
            </a:xfrm>
            <a:custGeom>
              <a:rect b="b" l="l" r="r" t="t"/>
              <a:pathLst>
                <a:path extrusionOk="0" h="37465" w="38100">
                  <a:moveTo>
                    <a:pt x="38100" y="18287"/>
                  </a:moveTo>
                  <a:lnTo>
                    <a:pt x="36623" y="11251"/>
                  </a:lnTo>
                  <a:lnTo>
                    <a:pt x="32575" y="5429"/>
                  </a:lnTo>
                  <a:lnTo>
                    <a:pt x="26527" y="1464"/>
                  </a:lnTo>
                  <a:lnTo>
                    <a:pt x="19050" y="0"/>
                  </a:lnTo>
                  <a:lnTo>
                    <a:pt x="11572" y="1464"/>
                  </a:lnTo>
                  <a:lnTo>
                    <a:pt x="5524" y="5429"/>
                  </a:lnTo>
                  <a:lnTo>
                    <a:pt x="1476" y="11251"/>
                  </a:lnTo>
                  <a:lnTo>
                    <a:pt x="0" y="18287"/>
                  </a:lnTo>
                  <a:lnTo>
                    <a:pt x="1476" y="25765"/>
                  </a:lnTo>
                  <a:lnTo>
                    <a:pt x="5524" y="31813"/>
                  </a:lnTo>
                  <a:lnTo>
                    <a:pt x="11572" y="35861"/>
                  </a:lnTo>
                  <a:lnTo>
                    <a:pt x="19050" y="37337"/>
                  </a:lnTo>
                  <a:lnTo>
                    <a:pt x="26527" y="35861"/>
                  </a:lnTo>
                  <a:lnTo>
                    <a:pt x="32575" y="31813"/>
                  </a:lnTo>
                  <a:lnTo>
                    <a:pt x="36623" y="25765"/>
                  </a:lnTo>
                  <a:lnTo>
                    <a:pt x="38100" y="18287"/>
                  </a:lnTo>
                  <a:lnTo>
                    <a:pt x="38100" y="83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2649752" y="402821"/>
              <a:ext cx="37464" cy="37465"/>
            </a:xfrm>
            <a:custGeom>
              <a:rect b="b" l="l" r="r" t="t"/>
              <a:pathLst>
                <a:path extrusionOk="0" h="37465" w="37464">
                  <a:moveTo>
                    <a:pt x="37337" y="18287"/>
                  </a:moveTo>
                  <a:lnTo>
                    <a:pt x="35873" y="11251"/>
                  </a:lnTo>
                  <a:lnTo>
                    <a:pt x="31908" y="5429"/>
                  </a:lnTo>
                  <a:lnTo>
                    <a:pt x="26086" y="1464"/>
                  </a:lnTo>
                  <a:lnTo>
                    <a:pt x="19049" y="0"/>
                  </a:lnTo>
                  <a:lnTo>
                    <a:pt x="11572" y="1464"/>
                  </a:lnTo>
                  <a:lnTo>
                    <a:pt x="5524" y="5429"/>
                  </a:lnTo>
                  <a:lnTo>
                    <a:pt x="1476" y="11251"/>
                  </a:lnTo>
                  <a:lnTo>
                    <a:pt x="0" y="18287"/>
                  </a:lnTo>
                  <a:lnTo>
                    <a:pt x="1476" y="25765"/>
                  </a:lnTo>
                  <a:lnTo>
                    <a:pt x="5524" y="31813"/>
                  </a:lnTo>
                  <a:lnTo>
                    <a:pt x="11572" y="35861"/>
                  </a:lnTo>
                  <a:lnTo>
                    <a:pt x="19049" y="37337"/>
                  </a:lnTo>
                  <a:lnTo>
                    <a:pt x="26086" y="35861"/>
                  </a:lnTo>
                  <a:lnTo>
                    <a:pt x="31908" y="31813"/>
                  </a:lnTo>
                  <a:lnTo>
                    <a:pt x="35873" y="25765"/>
                  </a:lnTo>
                  <a:lnTo>
                    <a:pt x="37337" y="18287"/>
                  </a:lnTo>
                  <a:lnTo>
                    <a:pt x="37337" y="83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2410484" y="473687"/>
              <a:ext cx="14605" cy="28575"/>
            </a:xfrm>
            <a:custGeom>
              <a:rect b="b" l="l" r="r" t="t"/>
              <a:pathLst>
                <a:path extrusionOk="0" h="28575" w="14605">
                  <a:moveTo>
                    <a:pt x="14477" y="28194"/>
                  </a:moveTo>
                  <a:lnTo>
                    <a:pt x="1447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14477" y="28194"/>
                  </a:lnTo>
                  <a:close/>
                </a:path>
                <a:path extrusionOk="0" h="28575" w="14605">
                  <a:moveTo>
                    <a:pt x="14477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2410484" y="516359"/>
              <a:ext cx="14605" cy="28575"/>
            </a:xfrm>
            <a:custGeom>
              <a:rect b="b" l="l" r="r" t="t"/>
              <a:pathLst>
                <a:path extrusionOk="0" h="28575" w="14605">
                  <a:moveTo>
                    <a:pt x="14477" y="28194"/>
                  </a:moveTo>
                  <a:lnTo>
                    <a:pt x="1447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14477" y="28194"/>
                  </a:lnTo>
                  <a:close/>
                </a:path>
                <a:path extrusionOk="0" h="28575" w="14605">
                  <a:moveTo>
                    <a:pt x="14477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298" name="Google Shape;298;p32"/>
          <p:cNvSpPr txBox="1"/>
          <p:nvPr/>
        </p:nvSpPr>
        <p:spPr>
          <a:xfrm>
            <a:off x="4677877" y="1139475"/>
            <a:ext cx="5949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150">
            <a:spAutoFit/>
          </a:bodyPr>
          <a:lstStyle/>
          <a:p>
            <a:pPr indent="0" lvl="0" marL="25400" marR="127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P 1 2 3 4 T G</a:t>
            </a:r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32"/>
          <p:cNvGrpSpPr/>
          <p:nvPr/>
        </p:nvGrpSpPr>
        <p:grpSpPr>
          <a:xfrm>
            <a:off x="4596426" y="1378420"/>
            <a:ext cx="631083" cy="403214"/>
            <a:chOff x="2372384" y="557507"/>
            <a:chExt cx="338328" cy="198120"/>
          </a:xfrm>
        </p:grpSpPr>
        <p:sp>
          <p:nvSpPr>
            <p:cNvPr id="300" name="Google Shape;300;p32"/>
            <p:cNvSpPr/>
            <p:nvPr/>
          </p:nvSpPr>
          <p:spPr>
            <a:xfrm>
              <a:off x="2499638" y="557507"/>
              <a:ext cx="0" cy="43179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2541548" y="557507"/>
              <a:ext cx="0" cy="43179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2584220" y="557507"/>
              <a:ext cx="0" cy="43179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2626130" y="557507"/>
              <a:ext cx="0" cy="43179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2710712" y="557507"/>
              <a:ext cx="0" cy="43179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2372384" y="557507"/>
              <a:ext cx="0" cy="43179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2414294" y="557507"/>
              <a:ext cx="0" cy="43179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2372384" y="726671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2386100" y="741149"/>
              <a:ext cx="57150" cy="0"/>
            </a:xfrm>
            <a:custGeom>
              <a:rect b="b" l="l" r="r" t="t"/>
              <a:pathLst>
                <a:path extrusionOk="0" h="120000" w="5715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2400578" y="755627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2414294" y="600179"/>
              <a:ext cx="0" cy="127000"/>
            </a:xfrm>
            <a:custGeom>
              <a:rect b="b" l="l" r="r" t="t"/>
              <a:pathLst>
                <a:path extrusionOk="0" h="127000" w="120000">
                  <a:moveTo>
                    <a:pt x="0" y="126492"/>
                  </a:moveTo>
                  <a:lnTo>
                    <a:pt x="0" y="84582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11" name="Google Shape;311;p32"/>
          <p:cNvSpPr txBox="1"/>
          <p:nvPr/>
        </p:nvSpPr>
        <p:spPr>
          <a:xfrm>
            <a:off x="4677881" y="1394431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5959936" y="1364966"/>
            <a:ext cx="194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U1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5766633" y="1879833"/>
            <a:ext cx="495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DC 10M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32"/>
          <p:cNvGrpSpPr/>
          <p:nvPr/>
        </p:nvGrpSpPr>
        <p:grpSpPr>
          <a:xfrm>
            <a:off x="5703664" y="1552112"/>
            <a:ext cx="709493" cy="478687"/>
            <a:chOff x="2965982" y="642851"/>
            <a:chExt cx="380364" cy="235204"/>
          </a:xfrm>
        </p:grpSpPr>
        <p:sp>
          <p:nvSpPr>
            <p:cNvPr id="315" name="Google Shape;315;p32"/>
            <p:cNvSpPr/>
            <p:nvPr/>
          </p:nvSpPr>
          <p:spPr>
            <a:xfrm>
              <a:off x="3257828" y="831065"/>
              <a:ext cx="22860" cy="46990"/>
            </a:xfrm>
            <a:custGeom>
              <a:rect b="b" l="l" r="r" t="t"/>
              <a:pathLst>
                <a:path extrusionOk="0" h="46990" w="22860">
                  <a:moveTo>
                    <a:pt x="22860" y="46481"/>
                  </a:moveTo>
                  <a:lnTo>
                    <a:pt x="22860" y="35813"/>
                  </a:lnTo>
                  <a:lnTo>
                    <a:pt x="21336" y="35813"/>
                  </a:lnTo>
                  <a:lnTo>
                    <a:pt x="21336" y="38861"/>
                  </a:lnTo>
                  <a:lnTo>
                    <a:pt x="20574" y="39623"/>
                  </a:lnTo>
                  <a:lnTo>
                    <a:pt x="15240" y="39623"/>
                  </a:lnTo>
                  <a:lnTo>
                    <a:pt x="15240" y="38861"/>
                  </a:lnTo>
                  <a:lnTo>
                    <a:pt x="17526" y="37337"/>
                  </a:lnTo>
                  <a:lnTo>
                    <a:pt x="19050" y="35813"/>
                  </a:lnTo>
                  <a:lnTo>
                    <a:pt x="20574" y="32003"/>
                  </a:lnTo>
                  <a:lnTo>
                    <a:pt x="21336" y="28955"/>
                  </a:lnTo>
                  <a:lnTo>
                    <a:pt x="22098" y="24383"/>
                  </a:lnTo>
                  <a:lnTo>
                    <a:pt x="22098" y="16001"/>
                  </a:lnTo>
                  <a:lnTo>
                    <a:pt x="19812" y="6857"/>
                  </a:lnTo>
                  <a:lnTo>
                    <a:pt x="16764" y="2285"/>
                  </a:lnTo>
                  <a:lnTo>
                    <a:pt x="15240" y="761"/>
                  </a:lnTo>
                  <a:lnTo>
                    <a:pt x="12954" y="0"/>
                  </a:lnTo>
                  <a:lnTo>
                    <a:pt x="7620" y="0"/>
                  </a:lnTo>
                  <a:lnTo>
                    <a:pt x="5334" y="2285"/>
                  </a:lnTo>
                  <a:lnTo>
                    <a:pt x="3048" y="6095"/>
                  </a:lnTo>
                  <a:lnTo>
                    <a:pt x="1524" y="9905"/>
                  </a:lnTo>
                  <a:lnTo>
                    <a:pt x="0" y="14477"/>
                  </a:lnTo>
                  <a:lnTo>
                    <a:pt x="0" y="24383"/>
                  </a:lnTo>
                  <a:lnTo>
                    <a:pt x="762" y="28193"/>
                  </a:lnTo>
                  <a:lnTo>
                    <a:pt x="2286" y="32003"/>
                  </a:lnTo>
                  <a:lnTo>
                    <a:pt x="3048" y="35051"/>
                  </a:lnTo>
                  <a:lnTo>
                    <a:pt x="4572" y="37337"/>
                  </a:lnTo>
                  <a:lnTo>
                    <a:pt x="6858" y="38861"/>
                  </a:lnTo>
                  <a:lnTo>
                    <a:pt x="6858" y="39623"/>
                  </a:lnTo>
                  <a:lnTo>
                    <a:pt x="1524" y="39623"/>
                  </a:lnTo>
                  <a:lnTo>
                    <a:pt x="1524" y="38861"/>
                  </a:lnTo>
                  <a:lnTo>
                    <a:pt x="762" y="38099"/>
                  </a:lnTo>
                  <a:lnTo>
                    <a:pt x="762" y="35813"/>
                  </a:lnTo>
                  <a:lnTo>
                    <a:pt x="0" y="35813"/>
                  </a:lnTo>
                  <a:lnTo>
                    <a:pt x="0" y="46481"/>
                  </a:lnTo>
                  <a:lnTo>
                    <a:pt x="9144" y="46481"/>
                  </a:lnTo>
                  <a:lnTo>
                    <a:pt x="8382" y="35813"/>
                  </a:lnTo>
                  <a:lnTo>
                    <a:pt x="6858" y="35051"/>
                  </a:lnTo>
                  <a:lnTo>
                    <a:pt x="6096" y="33527"/>
                  </a:lnTo>
                  <a:lnTo>
                    <a:pt x="5334" y="30479"/>
                  </a:lnTo>
                  <a:lnTo>
                    <a:pt x="4572" y="28193"/>
                  </a:lnTo>
                  <a:lnTo>
                    <a:pt x="4572" y="15239"/>
                  </a:lnTo>
                  <a:lnTo>
                    <a:pt x="5334" y="11429"/>
                  </a:lnTo>
                  <a:lnTo>
                    <a:pt x="6096" y="8381"/>
                  </a:lnTo>
                  <a:lnTo>
                    <a:pt x="7620" y="5333"/>
                  </a:lnTo>
                  <a:lnTo>
                    <a:pt x="9144" y="3809"/>
                  </a:lnTo>
                  <a:lnTo>
                    <a:pt x="12954" y="3809"/>
                  </a:lnTo>
                  <a:lnTo>
                    <a:pt x="14478" y="5333"/>
                  </a:lnTo>
                  <a:lnTo>
                    <a:pt x="17526" y="11429"/>
                  </a:lnTo>
                  <a:lnTo>
                    <a:pt x="18288" y="15239"/>
                  </a:lnTo>
                  <a:lnTo>
                    <a:pt x="18288" y="25145"/>
                  </a:lnTo>
                  <a:lnTo>
                    <a:pt x="17526" y="28193"/>
                  </a:lnTo>
                  <a:lnTo>
                    <a:pt x="15240" y="35051"/>
                  </a:lnTo>
                  <a:lnTo>
                    <a:pt x="13716" y="35813"/>
                  </a:lnTo>
                  <a:lnTo>
                    <a:pt x="13716" y="46481"/>
                  </a:lnTo>
                  <a:lnTo>
                    <a:pt x="22860" y="464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2965982" y="642851"/>
              <a:ext cx="380364" cy="170180"/>
            </a:xfrm>
            <a:custGeom>
              <a:rect b="b" l="l" r="r" t="t"/>
              <a:pathLst>
                <a:path extrusionOk="0" h="170180" w="380364">
                  <a:moveTo>
                    <a:pt x="380238" y="169926"/>
                  </a:moveTo>
                  <a:lnTo>
                    <a:pt x="380238" y="0"/>
                  </a:lnTo>
                  <a:lnTo>
                    <a:pt x="0" y="0"/>
                  </a:lnTo>
                  <a:lnTo>
                    <a:pt x="0" y="169926"/>
                  </a:lnTo>
                  <a:lnTo>
                    <a:pt x="380238" y="169926"/>
                  </a:lnTo>
                  <a:close/>
                </a:path>
                <a:path extrusionOk="0" h="170180" w="380364">
                  <a:moveTo>
                    <a:pt x="380238" y="0"/>
                  </a:moveTo>
                  <a:lnTo>
                    <a:pt x="33451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17" name="Google Shape;317;p32"/>
          <p:cNvSpPr txBox="1"/>
          <p:nvPr/>
        </p:nvSpPr>
        <p:spPr>
          <a:xfrm>
            <a:off x="5834384" y="1638941"/>
            <a:ext cx="474000" cy="14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Arial"/>
                <a:ea typeface="Arial"/>
                <a:cs typeface="Arial"/>
                <a:sym typeface="Arial"/>
              </a:rPr>
              <a:t>0.000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6324749" y="1623950"/>
            <a:ext cx="486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5722567" y="1527802"/>
            <a:ext cx="957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9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6334696" y="1518502"/>
            <a:ext cx="486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21" name="Google Shape;321;p32"/>
          <p:cNvGrpSpPr/>
          <p:nvPr/>
        </p:nvGrpSpPr>
        <p:grpSpPr>
          <a:xfrm>
            <a:off x="5622647" y="1722702"/>
            <a:ext cx="1106528" cy="518231"/>
            <a:chOff x="2922548" y="726671"/>
            <a:chExt cx="593217" cy="254634"/>
          </a:xfrm>
        </p:grpSpPr>
        <p:sp>
          <p:nvSpPr>
            <p:cNvPr id="322" name="Google Shape;322;p32"/>
            <p:cNvSpPr/>
            <p:nvPr/>
          </p:nvSpPr>
          <p:spPr>
            <a:xfrm>
              <a:off x="3346220" y="726671"/>
              <a:ext cx="41910" cy="0"/>
            </a:xfrm>
            <a:custGeom>
              <a:rect b="b" l="l" r="r" t="t"/>
              <a:pathLst>
                <a:path extrusionOk="0" h="120000" w="41910">
                  <a:moveTo>
                    <a:pt x="0" y="0"/>
                  </a:moveTo>
                  <a:lnTo>
                    <a:pt x="4191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2922548" y="726671"/>
              <a:ext cx="43180" cy="0"/>
            </a:xfrm>
            <a:custGeom>
              <a:rect b="b" l="l" r="r" t="t"/>
              <a:pathLst>
                <a:path extrusionOk="0" h="120000" w="4318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3388130" y="726671"/>
              <a:ext cx="127635" cy="254634"/>
            </a:xfrm>
            <a:custGeom>
              <a:rect b="b" l="l" r="r" t="t"/>
              <a:pathLst>
                <a:path extrusionOk="0" h="254634" w="127635">
                  <a:moveTo>
                    <a:pt x="127253" y="254507"/>
                  </a:moveTo>
                  <a:lnTo>
                    <a:pt x="127253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25" name="Google Shape;325;p32"/>
          <p:cNvSpPr txBox="1"/>
          <p:nvPr/>
        </p:nvSpPr>
        <p:spPr>
          <a:xfrm>
            <a:off x="6731728" y="1824004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32"/>
          <p:cNvGrpSpPr/>
          <p:nvPr/>
        </p:nvGrpSpPr>
        <p:grpSpPr>
          <a:xfrm>
            <a:off x="4815315" y="1465266"/>
            <a:ext cx="807332" cy="794021"/>
            <a:chOff x="2489732" y="600179"/>
            <a:chExt cx="432816" cy="390144"/>
          </a:xfrm>
        </p:grpSpPr>
        <p:sp>
          <p:nvSpPr>
            <p:cNvPr id="327" name="Google Shape;327;p32"/>
            <p:cNvSpPr/>
            <p:nvPr/>
          </p:nvSpPr>
          <p:spPr>
            <a:xfrm>
              <a:off x="2489732" y="71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4478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447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2489732" y="71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4478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2489732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5240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52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2489732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5240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2499638" y="600179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0"/>
                  </a:moveTo>
                  <a:lnTo>
                    <a:pt x="0" y="126492"/>
                  </a:lnTo>
                  <a:lnTo>
                    <a:pt x="0" y="3810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2499638" y="726671"/>
              <a:ext cx="422910" cy="0"/>
            </a:xfrm>
            <a:custGeom>
              <a:rect b="b" l="l" r="r" t="t"/>
              <a:pathLst>
                <a:path extrusionOk="0" h="120000" w="422910">
                  <a:moveTo>
                    <a:pt x="42291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33" name="Google Shape;333;p32"/>
          <p:cNvSpPr txBox="1"/>
          <p:nvPr/>
        </p:nvSpPr>
        <p:spPr>
          <a:xfrm>
            <a:off x="642676" y="2073683"/>
            <a:ext cx="4869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25 Vrms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642676" y="2216357"/>
            <a:ext cx="3435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60 Hz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0°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085" y="2068514"/>
            <a:ext cx="324067" cy="47330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2"/>
          <p:cNvSpPr txBox="1"/>
          <p:nvPr/>
        </p:nvSpPr>
        <p:spPr>
          <a:xfrm>
            <a:off x="6818430" y="3211974"/>
            <a:ext cx="615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275">
            <a:spAutoFit/>
          </a:bodyPr>
          <a:lstStyle/>
          <a:p>
            <a:pPr indent="215900" lvl="0" marL="25400" marR="12700" rtl="0" algn="l">
              <a:lnSpc>
                <a:spcPct val="1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U2 LM7812CT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6806585" y="3532473"/>
            <a:ext cx="632401" cy="345022"/>
          </a:xfrm>
          <a:custGeom>
            <a:rect b="b" l="l" r="r" t="t"/>
            <a:pathLst>
              <a:path extrusionOk="0" h="169544" w="339089">
                <a:moveTo>
                  <a:pt x="0" y="0"/>
                </a:moveTo>
                <a:lnTo>
                  <a:pt x="0" y="169164"/>
                </a:lnTo>
                <a:lnTo>
                  <a:pt x="339090" y="169163"/>
                </a:lnTo>
                <a:lnTo>
                  <a:pt x="33909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38" name="Google Shape;338;p32"/>
          <p:cNvSpPr txBox="1"/>
          <p:nvPr/>
        </p:nvSpPr>
        <p:spPr>
          <a:xfrm>
            <a:off x="6831186" y="3528334"/>
            <a:ext cx="6150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575">
            <a:spAutoFit/>
          </a:bodyPr>
          <a:lstStyle/>
          <a:p>
            <a:pPr indent="0" lvl="0" marL="0" marR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LINE  VREG VOLTAGE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   COMMON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39" name="Google Shape;339;p32"/>
          <p:cNvGrpSpPr/>
          <p:nvPr/>
        </p:nvGrpSpPr>
        <p:grpSpPr>
          <a:xfrm>
            <a:off x="6648868" y="3619358"/>
            <a:ext cx="948992" cy="831241"/>
            <a:chOff x="3472712" y="1658597"/>
            <a:chExt cx="508761" cy="408432"/>
          </a:xfrm>
        </p:grpSpPr>
        <p:sp>
          <p:nvSpPr>
            <p:cNvPr id="340" name="Google Shape;340;p32"/>
            <p:cNvSpPr/>
            <p:nvPr/>
          </p:nvSpPr>
          <p:spPr>
            <a:xfrm>
              <a:off x="3472712" y="1658597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84582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3727220" y="1785089"/>
              <a:ext cx="0" cy="85089"/>
            </a:xfrm>
            <a:custGeom>
              <a:rect b="b" l="l" r="r" t="t"/>
              <a:pathLst>
                <a:path extrusionOk="0" h="85089" w="120000">
                  <a:moveTo>
                    <a:pt x="0" y="0"/>
                  </a:moveTo>
                  <a:lnTo>
                    <a:pt x="0" y="845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3896384" y="1658597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3684548" y="2038835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698264" y="2053313"/>
              <a:ext cx="57150" cy="0"/>
            </a:xfrm>
            <a:custGeom>
              <a:rect b="b" l="l" r="r" t="t"/>
              <a:pathLst>
                <a:path extrusionOk="0" h="120000" w="5715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3712742" y="2067029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3727220" y="1869671"/>
              <a:ext cx="0" cy="169544"/>
            </a:xfrm>
            <a:custGeom>
              <a:rect b="b" l="l" r="r" t="t"/>
              <a:pathLst>
                <a:path extrusionOk="0" h="169544" w="120000">
                  <a:moveTo>
                    <a:pt x="0" y="169163"/>
                  </a:moveTo>
                  <a:lnTo>
                    <a:pt x="0" y="127253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47" name="Google Shape;347;p32"/>
          <p:cNvSpPr txBox="1"/>
          <p:nvPr/>
        </p:nvSpPr>
        <p:spPr>
          <a:xfrm>
            <a:off x="7126860" y="4016841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2306600" y="1722685"/>
            <a:ext cx="1106111" cy="431603"/>
          </a:xfrm>
          <a:custGeom>
            <a:rect b="b" l="l" r="r" t="t"/>
            <a:pathLst>
              <a:path extrusionOk="0" h="212090" w="593089">
                <a:moveTo>
                  <a:pt x="0" y="211835"/>
                </a:moveTo>
                <a:lnTo>
                  <a:pt x="0" y="0"/>
                </a:lnTo>
                <a:lnTo>
                  <a:pt x="592836" y="0"/>
                </a:lnTo>
                <a:lnTo>
                  <a:pt x="592836" y="4267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49" name="Google Shape;349;p32"/>
          <p:cNvSpPr txBox="1"/>
          <p:nvPr/>
        </p:nvSpPr>
        <p:spPr>
          <a:xfrm>
            <a:off x="2845765" y="1546410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4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32"/>
          <p:cNvGrpSpPr/>
          <p:nvPr/>
        </p:nvGrpSpPr>
        <p:grpSpPr>
          <a:xfrm>
            <a:off x="490121" y="1465266"/>
            <a:ext cx="4422320" cy="689599"/>
            <a:chOff x="170966" y="600179"/>
            <a:chExt cx="2370836" cy="338836"/>
          </a:xfrm>
        </p:grpSpPr>
        <p:sp>
          <p:nvSpPr>
            <p:cNvPr id="351" name="Google Shape;351;p32"/>
            <p:cNvSpPr/>
            <p:nvPr/>
          </p:nvSpPr>
          <p:spPr>
            <a:xfrm>
              <a:off x="754658" y="844781"/>
              <a:ext cx="18415" cy="18415"/>
            </a:xfrm>
            <a:custGeom>
              <a:rect b="b" l="l" r="r" t="t"/>
              <a:pathLst>
                <a:path extrusionOk="0" h="18415" w="18415">
                  <a:moveTo>
                    <a:pt x="18287" y="14477"/>
                  </a:moveTo>
                  <a:lnTo>
                    <a:pt x="18287" y="9143"/>
                  </a:lnTo>
                  <a:lnTo>
                    <a:pt x="18287" y="3809"/>
                  </a:lnTo>
                  <a:lnTo>
                    <a:pt x="14477" y="0"/>
                  </a:lnTo>
                  <a:lnTo>
                    <a:pt x="3809" y="0"/>
                  </a:lnTo>
                  <a:lnTo>
                    <a:pt x="0" y="3809"/>
                  </a:lnTo>
                  <a:lnTo>
                    <a:pt x="0" y="14477"/>
                  </a:lnTo>
                  <a:lnTo>
                    <a:pt x="3809" y="18287"/>
                  </a:lnTo>
                  <a:lnTo>
                    <a:pt x="14477" y="18287"/>
                  </a:lnTo>
                  <a:lnTo>
                    <a:pt x="18287" y="1447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54658" y="844781"/>
              <a:ext cx="18415" cy="18415"/>
            </a:xfrm>
            <a:custGeom>
              <a:rect b="b" l="l" r="r" t="t"/>
              <a:pathLst>
                <a:path extrusionOk="0" h="18415" w="18415">
                  <a:moveTo>
                    <a:pt x="18287" y="9143"/>
                  </a:moveTo>
                  <a:lnTo>
                    <a:pt x="18287" y="3809"/>
                  </a:lnTo>
                  <a:lnTo>
                    <a:pt x="14477" y="0"/>
                  </a:lnTo>
                  <a:lnTo>
                    <a:pt x="9143" y="0"/>
                  </a:lnTo>
                  <a:lnTo>
                    <a:pt x="3809" y="0"/>
                  </a:lnTo>
                  <a:lnTo>
                    <a:pt x="0" y="3809"/>
                  </a:lnTo>
                  <a:lnTo>
                    <a:pt x="0" y="9143"/>
                  </a:lnTo>
                  <a:lnTo>
                    <a:pt x="0" y="14477"/>
                  </a:lnTo>
                  <a:lnTo>
                    <a:pt x="3809" y="18287"/>
                  </a:lnTo>
                  <a:lnTo>
                    <a:pt x="9143" y="18287"/>
                  </a:lnTo>
                  <a:lnTo>
                    <a:pt x="14477" y="18287"/>
                  </a:lnTo>
                  <a:lnTo>
                    <a:pt x="18287" y="14477"/>
                  </a:lnTo>
                  <a:lnTo>
                    <a:pt x="18287" y="9143"/>
                  </a:lnTo>
                  <a:lnTo>
                    <a:pt x="18287" y="380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170966" y="853925"/>
              <a:ext cx="635635" cy="85090"/>
            </a:xfrm>
            <a:custGeom>
              <a:rect b="b" l="l" r="r" t="t"/>
              <a:pathLst>
                <a:path extrusionOk="0" h="85090" w="635635">
                  <a:moveTo>
                    <a:pt x="0" y="42672"/>
                  </a:moveTo>
                  <a:lnTo>
                    <a:pt x="0" y="0"/>
                  </a:lnTo>
                  <a:lnTo>
                    <a:pt x="592836" y="0"/>
                  </a:lnTo>
                  <a:lnTo>
                    <a:pt x="592836" y="84582"/>
                  </a:lnTo>
                  <a:lnTo>
                    <a:pt x="635508" y="8458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63802" y="600179"/>
              <a:ext cx="1778000" cy="254000"/>
            </a:xfrm>
            <a:custGeom>
              <a:rect b="b" l="l" r="r" t="t"/>
              <a:pathLst>
                <a:path extrusionOk="0" h="254000" w="1778000">
                  <a:moveTo>
                    <a:pt x="1777745" y="0"/>
                  </a:moveTo>
                  <a:lnTo>
                    <a:pt x="1777745" y="41910"/>
                  </a:lnTo>
                  <a:lnTo>
                    <a:pt x="0" y="41910"/>
                  </a:lnTo>
                  <a:lnTo>
                    <a:pt x="0" y="2537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55" name="Google Shape;355;p32"/>
          <p:cNvSpPr txBox="1"/>
          <p:nvPr/>
        </p:nvSpPr>
        <p:spPr>
          <a:xfrm>
            <a:off x="595298" y="1805394"/>
            <a:ext cx="5919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1300">
                <a:latin typeface="Arial"/>
                <a:ea typeface="Arial"/>
                <a:cs typeface="Arial"/>
                <a:sym typeface="Arial"/>
              </a:rPr>
              <a:t>V1	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2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32"/>
          <p:cNvGrpSpPr/>
          <p:nvPr/>
        </p:nvGrpSpPr>
        <p:grpSpPr>
          <a:xfrm>
            <a:off x="6324796" y="3876795"/>
            <a:ext cx="167245" cy="259763"/>
            <a:chOff x="3298975" y="1785089"/>
            <a:chExt cx="89661" cy="127635"/>
          </a:xfrm>
        </p:grpSpPr>
        <p:sp>
          <p:nvSpPr>
            <p:cNvPr id="357" name="Google Shape;357;p32"/>
            <p:cNvSpPr/>
            <p:nvPr/>
          </p:nvSpPr>
          <p:spPr>
            <a:xfrm>
              <a:off x="3346219" y="1785089"/>
              <a:ext cx="0" cy="52069"/>
            </a:xfrm>
            <a:custGeom>
              <a:rect b="b" l="l" r="r" t="t"/>
              <a:pathLst>
                <a:path extrusionOk="0" h="52069" w="120000">
                  <a:moveTo>
                    <a:pt x="0" y="0"/>
                  </a:moveTo>
                  <a:lnTo>
                    <a:pt x="0" y="5181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3303547" y="1836905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3346219" y="1865099"/>
              <a:ext cx="0" cy="47625"/>
            </a:xfrm>
            <a:custGeom>
              <a:rect b="b" l="l" r="r" t="t"/>
              <a:pathLst>
                <a:path extrusionOk="0" h="47625" w="120000">
                  <a:moveTo>
                    <a:pt x="0" y="0"/>
                  </a:moveTo>
                  <a:lnTo>
                    <a:pt x="0" y="4724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3303547" y="1865099"/>
              <a:ext cx="85089" cy="14605"/>
            </a:xfrm>
            <a:custGeom>
              <a:rect b="b" l="l" r="r" t="t"/>
              <a:pathLst>
                <a:path extrusionOk="0" h="14605" w="85089">
                  <a:moveTo>
                    <a:pt x="84582" y="14478"/>
                  </a:moveTo>
                  <a:lnTo>
                    <a:pt x="81248" y="8679"/>
                  </a:lnTo>
                  <a:lnTo>
                    <a:pt x="72199" y="4095"/>
                  </a:lnTo>
                  <a:lnTo>
                    <a:pt x="58864" y="1083"/>
                  </a:lnTo>
                  <a:lnTo>
                    <a:pt x="42672" y="0"/>
                  </a:lnTo>
                  <a:lnTo>
                    <a:pt x="26038" y="1083"/>
                  </a:lnTo>
                  <a:lnTo>
                    <a:pt x="12477" y="4095"/>
                  </a:lnTo>
                  <a:lnTo>
                    <a:pt x="3345" y="8679"/>
                  </a:lnTo>
                  <a:lnTo>
                    <a:pt x="0" y="1447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3298975" y="1804139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28194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3312691" y="1789661"/>
              <a:ext cx="0" cy="28575"/>
            </a:xfrm>
            <a:custGeom>
              <a:rect b="b" l="l" r="r" t="t"/>
              <a:pathLst>
                <a:path extrusionOk="0" h="28575" w="120000">
                  <a:moveTo>
                    <a:pt x="0" y="0"/>
                  </a:moveTo>
                  <a:lnTo>
                    <a:pt x="0" y="2819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63" name="Google Shape;363;p32"/>
          <p:cNvSpPr txBox="1"/>
          <p:nvPr/>
        </p:nvSpPr>
        <p:spPr>
          <a:xfrm>
            <a:off x="6573958" y="3767161"/>
            <a:ext cx="194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C2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2"/>
          <p:cNvSpPr txBox="1"/>
          <p:nvPr/>
        </p:nvSpPr>
        <p:spPr>
          <a:xfrm>
            <a:off x="6573958" y="3902081"/>
            <a:ext cx="3732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330nF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32"/>
          <p:cNvGrpSpPr/>
          <p:nvPr/>
        </p:nvGrpSpPr>
        <p:grpSpPr>
          <a:xfrm>
            <a:off x="6412922" y="3791499"/>
            <a:ext cx="1342708" cy="429578"/>
            <a:chOff x="3346220" y="1743179"/>
            <a:chExt cx="719835" cy="211074"/>
          </a:xfrm>
        </p:grpSpPr>
        <p:sp>
          <p:nvSpPr>
            <p:cNvPr id="366" name="Google Shape;366;p32"/>
            <p:cNvSpPr/>
            <p:nvPr/>
          </p:nvSpPr>
          <p:spPr>
            <a:xfrm>
              <a:off x="4022876" y="1785089"/>
              <a:ext cx="0" cy="52069"/>
            </a:xfrm>
            <a:custGeom>
              <a:rect b="b" l="l" r="r" t="t"/>
              <a:pathLst>
                <a:path extrusionOk="0" h="52069" w="120000">
                  <a:moveTo>
                    <a:pt x="0" y="0"/>
                  </a:moveTo>
                  <a:lnTo>
                    <a:pt x="0" y="5181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3980966" y="1836905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4022876" y="1865099"/>
              <a:ext cx="0" cy="47625"/>
            </a:xfrm>
            <a:custGeom>
              <a:rect b="b" l="l" r="r" t="t"/>
              <a:pathLst>
                <a:path extrusionOk="0" h="47625" w="120000">
                  <a:moveTo>
                    <a:pt x="0" y="0"/>
                  </a:moveTo>
                  <a:lnTo>
                    <a:pt x="0" y="4724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3980966" y="1865099"/>
              <a:ext cx="85089" cy="14605"/>
            </a:xfrm>
            <a:custGeom>
              <a:rect b="b" l="l" r="r" t="t"/>
              <a:pathLst>
                <a:path extrusionOk="0" h="14605" w="85089">
                  <a:moveTo>
                    <a:pt x="84582" y="14478"/>
                  </a:moveTo>
                  <a:lnTo>
                    <a:pt x="81236" y="8679"/>
                  </a:lnTo>
                  <a:lnTo>
                    <a:pt x="72104" y="4095"/>
                  </a:lnTo>
                  <a:lnTo>
                    <a:pt x="58543" y="1083"/>
                  </a:lnTo>
                  <a:lnTo>
                    <a:pt x="41910" y="0"/>
                  </a:lnTo>
                  <a:lnTo>
                    <a:pt x="25717" y="1083"/>
                  </a:lnTo>
                  <a:lnTo>
                    <a:pt x="12382" y="4095"/>
                  </a:lnTo>
                  <a:lnTo>
                    <a:pt x="3333" y="8679"/>
                  </a:lnTo>
                  <a:lnTo>
                    <a:pt x="0" y="1447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3976394" y="1804139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28194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3990110" y="1789661"/>
              <a:ext cx="0" cy="28575"/>
            </a:xfrm>
            <a:custGeom>
              <a:rect b="b" l="l" r="r" t="t"/>
              <a:pathLst>
                <a:path extrusionOk="0" h="28575" w="120000">
                  <a:moveTo>
                    <a:pt x="0" y="0"/>
                  </a:moveTo>
                  <a:lnTo>
                    <a:pt x="0" y="2819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3346220" y="1912343"/>
              <a:ext cx="0" cy="41910"/>
            </a:xfrm>
            <a:custGeom>
              <a:rect b="b" l="l" r="r" t="t"/>
              <a:pathLst>
                <a:path extrusionOk="0" h="41910" w="120000">
                  <a:moveTo>
                    <a:pt x="0" y="0"/>
                  </a:moveTo>
                  <a:lnTo>
                    <a:pt x="0" y="419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3346220" y="1743179"/>
              <a:ext cx="0" cy="41910"/>
            </a:xfrm>
            <a:custGeom>
              <a:rect b="b" l="l" r="r" t="t"/>
              <a:pathLst>
                <a:path extrusionOk="0" h="41910" w="120000">
                  <a:moveTo>
                    <a:pt x="0" y="4190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74" name="Google Shape;374;p32"/>
          <p:cNvSpPr txBox="1"/>
          <p:nvPr/>
        </p:nvSpPr>
        <p:spPr>
          <a:xfrm>
            <a:off x="7836113" y="3767161"/>
            <a:ext cx="3732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275">
            <a:spAutoFit/>
          </a:bodyPr>
          <a:lstStyle/>
          <a:p>
            <a:pPr indent="0" lvl="0" marL="25400" marR="12700" rtl="0" algn="l">
              <a:lnSpc>
                <a:spcPct val="1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C3 100nF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32"/>
          <p:cNvGrpSpPr/>
          <p:nvPr/>
        </p:nvGrpSpPr>
        <p:grpSpPr>
          <a:xfrm>
            <a:off x="6333326" y="3599197"/>
            <a:ext cx="1360240" cy="851401"/>
            <a:chOff x="3303548" y="1648691"/>
            <a:chExt cx="729234" cy="418338"/>
          </a:xfrm>
        </p:grpSpPr>
        <p:sp>
          <p:nvSpPr>
            <p:cNvPr id="376" name="Google Shape;376;p32"/>
            <p:cNvSpPr/>
            <p:nvPr/>
          </p:nvSpPr>
          <p:spPr>
            <a:xfrm>
              <a:off x="4022876" y="1912343"/>
              <a:ext cx="0" cy="41910"/>
            </a:xfrm>
            <a:custGeom>
              <a:rect b="b" l="l" r="r" t="t"/>
              <a:pathLst>
                <a:path extrusionOk="0" h="41910" w="120000">
                  <a:moveTo>
                    <a:pt x="0" y="0"/>
                  </a:moveTo>
                  <a:lnTo>
                    <a:pt x="0" y="419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4022876" y="1743179"/>
              <a:ext cx="0" cy="41910"/>
            </a:xfrm>
            <a:custGeom>
              <a:rect b="b" l="l" r="r" t="t"/>
              <a:pathLst>
                <a:path extrusionOk="0" h="41910" w="120000">
                  <a:moveTo>
                    <a:pt x="0" y="4190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4013732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4478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447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4013732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144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9144" y="19050"/>
                  </a:lnTo>
                  <a:lnTo>
                    <a:pt x="14478" y="19050"/>
                  </a:lnTo>
                  <a:lnTo>
                    <a:pt x="19050" y="14478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3980966" y="1658597"/>
              <a:ext cx="41910" cy="0"/>
            </a:xfrm>
            <a:custGeom>
              <a:rect b="b" l="l" r="r" t="t"/>
              <a:pathLst>
                <a:path extrusionOk="0" h="120000" w="41910">
                  <a:moveTo>
                    <a:pt x="4191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4022876" y="1658597"/>
              <a:ext cx="0" cy="85089"/>
            </a:xfrm>
            <a:custGeom>
              <a:rect b="b" l="l" r="r" t="t"/>
              <a:pathLst>
                <a:path extrusionOk="0" h="85089" w="120000">
                  <a:moveTo>
                    <a:pt x="0" y="8458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3303548" y="2038835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3318026" y="2053313"/>
              <a:ext cx="56514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3331742" y="2067029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3346220" y="1954253"/>
              <a:ext cx="0" cy="85089"/>
            </a:xfrm>
            <a:custGeom>
              <a:rect b="b" l="l" r="r" t="t"/>
              <a:pathLst>
                <a:path extrusionOk="0" h="85089" w="120000">
                  <a:moveTo>
                    <a:pt x="0" y="84581"/>
                  </a:moveTo>
                  <a:lnTo>
                    <a:pt x="0" y="4267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86" name="Google Shape;386;p32"/>
          <p:cNvSpPr txBox="1"/>
          <p:nvPr/>
        </p:nvSpPr>
        <p:spPr>
          <a:xfrm>
            <a:off x="6416187" y="4102135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7596914" y="4393218"/>
            <a:ext cx="158717" cy="57380"/>
            <a:chOff x="3980966" y="2038835"/>
            <a:chExt cx="85089" cy="28194"/>
          </a:xfrm>
        </p:grpSpPr>
        <p:sp>
          <p:nvSpPr>
            <p:cNvPr id="388" name="Google Shape;388;p32"/>
            <p:cNvSpPr/>
            <p:nvPr/>
          </p:nvSpPr>
          <p:spPr>
            <a:xfrm>
              <a:off x="3980966" y="2038835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3994682" y="2053313"/>
              <a:ext cx="56514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4009160" y="2067029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91" name="Google Shape;391;p32"/>
          <p:cNvSpPr/>
          <p:nvPr/>
        </p:nvSpPr>
        <p:spPr>
          <a:xfrm>
            <a:off x="7675028" y="4221030"/>
            <a:ext cx="0" cy="173156"/>
          </a:xfrm>
          <a:custGeom>
            <a:rect b="b" l="l" r="r" t="t"/>
            <a:pathLst>
              <a:path extrusionOk="0" h="85089" w="120000">
                <a:moveTo>
                  <a:pt x="0" y="84581"/>
                </a:moveTo>
                <a:lnTo>
                  <a:pt x="0" y="4267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92" name="Google Shape;392;p32"/>
          <p:cNvSpPr txBox="1"/>
          <p:nvPr/>
        </p:nvSpPr>
        <p:spPr>
          <a:xfrm>
            <a:off x="7678343" y="4102135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2"/>
          <p:cNvSpPr txBox="1"/>
          <p:nvPr/>
        </p:nvSpPr>
        <p:spPr>
          <a:xfrm>
            <a:off x="8460084" y="2959193"/>
            <a:ext cx="320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XMM1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94" name="Google Shape;394;p32"/>
          <p:cNvGrpSpPr/>
          <p:nvPr/>
        </p:nvGrpSpPr>
        <p:grpSpPr>
          <a:xfrm>
            <a:off x="4991564" y="1465266"/>
            <a:ext cx="3795027" cy="3274818"/>
            <a:chOff x="2584220" y="600179"/>
            <a:chExt cx="2034540" cy="1609089"/>
          </a:xfrm>
        </p:grpSpPr>
        <p:sp>
          <p:nvSpPr>
            <p:cNvPr id="395" name="Google Shape;395;p32"/>
            <p:cNvSpPr/>
            <p:nvPr/>
          </p:nvSpPr>
          <p:spPr>
            <a:xfrm>
              <a:off x="4182896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4478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447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4182896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4478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584220" y="600179"/>
              <a:ext cx="1609089" cy="1609089"/>
            </a:xfrm>
            <a:custGeom>
              <a:rect b="b" l="l" r="r" t="t"/>
              <a:pathLst>
                <a:path extrusionOk="0" h="1609089" w="1609089">
                  <a:moveTo>
                    <a:pt x="0" y="0"/>
                  </a:moveTo>
                  <a:lnTo>
                    <a:pt x="0" y="1608582"/>
                  </a:lnTo>
                  <a:lnTo>
                    <a:pt x="1608582" y="1608581"/>
                  </a:lnTo>
                  <a:lnTo>
                    <a:pt x="1608582" y="1058417"/>
                  </a:lnTo>
                  <a:lnTo>
                    <a:pt x="1438656" y="105841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pic>
          <p:nvPicPr>
            <p:cNvPr id="398" name="Google Shape;398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45024" y="1430759"/>
              <a:ext cx="173736" cy="22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32"/>
            <p:cNvSpPr/>
            <p:nvPr/>
          </p:nvSpPr>
          <p:spPr>
            <a:xfrm>
              <a:off x="4192802" y="1658597"/>
              <a:ext cx="295910" cy="41910"/>
            </a:xfrm>
            <a:custGeom>
              <a:rect b="b" l="l" r="r" t="t"/>
              <a:pathLst>
                <a:path extrusionOk="0" h="41910" w="295910">
                  <a:moveTo>
                    <a:pt x="295656" y="0"/>
                  </a:moveTo>
                  <a:lnTo>
                    <a:pt x="295656" y="41909"/>
                  </a:lnTo>
                  <a:lnTo>
                    <a:pt x="41910" y="41909"/>
                  </a:lnTo>
                  <a:lnTo>
                    <a:pt x="4191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400" name="Google Shape;400;p32"/>
          <p:cNvSpPr txBox="1"/>
          <p:nvPr/>
        </p:nvSpPr>
        <p:spPr>
          <a:xfrm>
            <a:off x="6450299" y="4562724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7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32"/>
          <p:cNvGrpSpPr/>
          <p:nvPr/>
        </p:nvGrpSpPr>
        <p:grpSpPr>
          <a:xfrm>
            <a:off x="8623135" y="3619358"/>
            <a:ext cx="158717" cy="401663"/>
            <a:chOff x="4531130" y="1658597"/>
            <a:chExt cx="85089" cy="197358"/>
          </a:xfrm>
        </p:grpSpPr>
        <p:sp>
          <p:nvSpPr>
            <p:cNvPr id="402" name="Google Shape;402;p32"/>
            <p:cNvSpPr/>
            <p:nvPr/>
          </p:nvSpPr>
          <p:spPr>
            <a:xfrm>
              <a:off x="4531130" y="1827761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4544846" y="1841477"/>
              <a:ext cx="56514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4559324" y="1855955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4573040" y="1658597"/>
              <a:ext cx="0" cy="169544"/>
            </a:xfrm>
            <a:custGeom>
              <a:rect b="b" l="l" r="r" t="t"/>
              <a:pathLst>
                <a:path extrusionOk="0" h="169544" w="120000">
                  <a:moveTo>
                    <a:pt x="0" y="169163"/>
                  </a:moveTo>
                  <a:lnTo>
                    <a:pt x="0" y="12649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406" name="Google Shape;406;p32"/>
          <p:cNvSpPr txBox="1"/>
          <p:nvPr/>
        </p:nvSpPr>
        <p:spPr>
          <a:xfrm>
            <a:off x="8704558" y="3585717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32"/>
          <p:cNvGrpSpPr/>
          <p:nvPr/>
        </p:nvGrpSpPr>
        <p:grpSpPr>
          <a:xfrm>
            <a:off x="3806151" y="1465266"/>
            <a:ext cx="2843665" cy="2327265"/>
            <a:chOff x="1948712" y="600179"/>
            <a:chExt cx="1524508" cy="1143507"/>
          </a:xfrm>
        </p:grpSpPr>
        <p:sp>
          <p:nvSpPr>
            <p:cNvPr id="408" name="Google Shape;408;p32"/>
            <p:cNvSpPr/>
            <p:nvPr/>
          </p:nvSpPr>
          <p:spPr>
            <a:xfrm>
              <a:off x="2955314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5240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52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955314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5240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499638" y="981179"/>
              <a:ext cx="466089" cy="211455"/>
            </a:xfrm>
            <a:custGeom>
              <a:rect b="b" l="l" r="r" t="t"/>
              <a:pathLst>
                <a:path extrusionOk="0" h="211455" w="466089">
                  <a:moveTo>
                    <a:pt x="465581" y="211074"/>
                  </a:moveTo>
                  <a:lnTo>
                    <a:pt x="465581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3336314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4478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447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3336314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4478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965220" y="981179"/>
              <a:ext cx="508000" cy="677544"/>
            </a:xfrm>
            <a:custGeom>
              <a:rect b="b" l="l" r="r" t="t"/>
              <a:pathLst>
                <a:path extrusionOk="0" h="677544" w="508000">
                  <a:moveTo>
                    <a:pt x="507492" y="677418"/>
                  </a:moveTo>
                  <a:lnTo>
                    <a:pt x="381000" y="677418"/>
                  </a:lnTo>
                  <a:lnTo>
                    <a:pt x="253746" y="677418"/>
                  </a:lnTo>
                  <a:lnTo>
                    <a:pt x="253746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3346220" y="1658597"/>
              <a:ext cx="0" cy="85089"/>
            </a:xfrm>
            <a:custGeom>
              <a:rect b="b" l="l" r="r" t="t"/>
              <a:pathLst>
                <a:path extrusionOk="0" h="85089" w="120000">
                  <a:moveTo>
                    <a:pt x="0" y="8458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024150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5240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52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024150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5240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1948712" y="981179"/>
              <a:ext cx="85725" cy="0"/>
            </a:xfrm>
            <a:custGeom>
              <a:rect b="b" l="l" r="r" t="t"/>
              <a:pathLst>
                <a:path extrusionOk="0" h="120000" w="85725">
                  <a:moveTo>
                    <a:pt x="8534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2034056" y="600179"/>
              <a:ext cx="592455" cy="381000"/>
            </a:xfrm>
            <a:custGeom>
              <a:rect b="b" l="l" r="r" t="t"/>
              <a:pathLst>
                <a:path extrusionOk="0" h="381000" w="592455">
                  <a:moveTo>
                    <a:pt x="592074" y="0"/>
                  </a:moveTo>
                  <a:lnTo>
                    <a:pt x="592074" y="253746"/>
                  </a:lnTo>
                  <a:lnTo>
                    <a:pt x="41910" y="253746"/>
                  </a:lnTo>
                  <a:lnTo>
                    <a:pt x="41910" y="338328"/>
                  </a:lnTo>
                  <a:lnTo>
                    <a:pt x="0" y="338328"/>
                  </a:lnTo>
                  <a:lnTo>
                    <a:pt x="0" y="3810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2277896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5240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5240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15240" y="19050"/>
                  </a:lnTo>
                  <a:lnTo>
                    <a:pt x="19050" y="152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2277896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5240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5240" y="19050"/>
                  </a:lnTo>
                  <a:lnTo>
                    <a:pt x="19050" y="15240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2034056" y="981179"/>
              <a:ext cx="466089" cy="0"/>
            </a:xfrm>
            <a:custGeom>
              <a:rect b="b" l="l" r="r" t="t"/>
              <a:pathLst>
                <a:path extrusionOk="0" h="120000" w="466089">
                  <a:moveTo>
                    <a:pt x="465581" y="0"/>
                  </a:moveTo>
                  <a:lnTo>
                    <a:pt x="253745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2287802" y="981179"/>
              <a:ext cx="0" cy="211455"/>
            </a:xfrm>
            <a:custGeom>
              <a:rect b="b" l="l" r="r" t="t"/>
              <a:pathLst>
                <a:path extrusionOk="0" h="211455" w="120000">
                  <a:moveTo>
                    <a:pt x="0" y="21107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423" name="Google Shape;423;p32"/>
          <p:cNvSpPr txBox="1"/>
          <p:nvPr/>
        </p:nvSpPr>
        <p:spPr>
          <a:xfrm>
            <a:off x="4837072" y="1824004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1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2"/>
          <p:cNvSpPr txBox="1"/>
          <p:nvPr/>
        </p:nvSpPr>
        <p:spPr>
          <a:xfrm>
            <a:off x="190526" y="3453492"/>
            <a:ext cx="46899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5700" lIns="175700" spcFirstLastPara="1" rIns="175700" wrap="square" tIns="17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Power Supply Module 5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Network Analysis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using Test </a:t>
            </a: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Equipment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1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0" y="1524000"/>
            <a:ext cx="9144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ELTR-160 Project </a:t>
            </a:r>
            <a:r>
              <a:rPr lang="en" sz="2800">
                <a:solidFill>
                  <a:srgbClr val="666666"/>
                </a:solidFill>
              </a:rPr>
              <a:t>Management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rgbClr val="666666"/>
                </a:solidFill>
              </a:rPr>
              <a:t>“Plan For Success”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Plans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0" y="1524000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ELTR-150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Solid State Semiconductor Devices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1460550" y="2667000"/>
            <a:ext cx="6222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Use Analysis Project  from ELTR-100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Build a 555 Timer from Discrete components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Revision of ELTR-110 Project 1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Revise Power Supply to work with your Capstone Project for ELTR-190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/>
          <p:nvPr/>
        </p:nvSpPr>
        <p:spPr>
          <a:xfrm>
            <a:off x="2644350" y="4624975"/>
            <a:ext cx="38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r>
              <a:rPr lang="en"/>
              <a:t>: Photo of prototype on </a:t>
            </a:r>
            <a:r>
              <a:rPr lang="en"/>
              <a:t>Breadboard</a:t>
            </a:r>
            <a:endParaRPr/>
          </a:p>
        </p:txBody>
      </p:sp>
      <p:pic>
        <p:nvPicPr>
          <p:cNvPr id="437" name="Google Shape;4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66" y="651725"/>
            <a:ext cx="5196068" cy="389705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4"/>
          <p:cNvSpPr txBox="1"/>
          <p:nvPr/>
        </p:nvSpPr>
        <p:spPr>
          <a:xfrm>
            <a:off x="0" y="0"/>
            <a:ext cx="918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ELTR-150: </a:t>
            </a:r>
            <a:r>
              <a:rPr lang="en" sz="2000">
                <a:solidFill>
                  <a:srgbClr val="666666"/>
                </a:solidFill>
              </a:rPr>
              <a:t>555 Timer from Discrete components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Plans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444" name="Google Shape;444;p35"/>
          <p:cNvSpPr txBox="1"/>
          <p:nvPr/>
        </p:nvSpPr>
        <p:spPr>
          <a:xfrm>
            <a:off x="0" y="1524000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ELTR-130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Digital Logic Systems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445" name="Google Shape;445;p35"/>
          <p:cNvSpPr txBox="1"/>
          <p:nvPr/>
        </p:nvSpPr>
        <p:spPr>
          <a:xfrm>
            <a:off x="985475" y="2438400"/>
            <a:ext cx="6806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Use Analysis Project 1  from ELTR-100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Build AND OR NOT Logic from Discrete components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Use LOGISIM to construct Logical Circuits for: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Comparator, Adders, Latches, Registers, Counters, Encoders, Decoders, Selector/Multiplexers, ALU, 7 Segment Display, Control Logic, and CPU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 txBox="1"/>
          <p:nvPr>
            <p:ph idx="4294967295" type="title"/>
          </p:nvPr>
        </p:nvSpPr>
        <p:spPr>
          <a:xfrm>
            <a:off x="1900" y="-12175"/>
            <a:ext cx="91440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451" name="Google Shape;451;p36"/>
          <p:cNvSpPr/>
          <p:nvPr/>
        </p:nvSpPr>
        <p:spPr>
          <a:xfrm flipH="1">
            <a:off x="5812681" y="2495525"/>
            <a:ext cx="133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Sum Out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6"/>
          <p:cNvSpPr/>
          <p:nvPr/>
        </p:nvSpPr>
        <p:spPr>
          <a:xfrm flipH="1">
            <a:off x="1993319" y="2524025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ALU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53" name="Google Shape;453;p36"/>
          <p:cNvSpPr/>
          <p:nvPr/>
        </p:nvSpPr>
        <p:spPr>
          <a:xfrm flipH="1">
            <a:off x="1993319" y="1351750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Register A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54" name="Google Shape;454;p36"/>
          <p:cNvSpPr/>
          <p:nvPr/>
        </p:nvSpPr>
        <p:spPr>
          <a:xfrm flipH="1">
            <a:off x="1993319" y="3733250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Register B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455" name="Google Shape;455;p36"/>
          <p:cNvCxnSpPr/>
          <p:nvPr/>
        </p:nvCxnSpPr>
        <p:spPr>
          <a:xfrm rot="10800000">
            <a:off x="4376894" y="1575500"/>
            <a:ext cx="1435800" cy="123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6"/>
          <p:cNvCxnSpPr>
            <a:endCxn id="454" idx="1"/>
          </p:cNvCxnSpPr>
          <p:nvPr/>
        </p:nvCxnSpPr>
        <p:spPr>
          <a:xfrm rot="5400000">
            <a:off x="4143569" y="3046850"/>
            <a:ext cx="1177500" cy="71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6"/>
          <p:cNvCxnSpPr/>
          <p:nvPr/>
        </p:nvCxnSpPr>
        <p:spPr>
          <a:xfrm flipH="1">
            <a:off x="4376794" y="2815125"/>
            <a:ext cx="705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36"/>
          <p:cNvSpPr txBox="1"/>
          <p:nvPr/>
        </p:nvSpPr>
        <p:spPr>
          <a:xfrm>
            <a:off x="0" y="45514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99999"/>
                </a:solidFill>
              </a:rPr>
              <a:t>ADD and Subtraction Operations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/>
          <p:nvPr/>
        </p:nvSpPr>
        <p:spPr>
          <a:xfrm>
            <a:off x="0" y="0"/>
            <a:ext cx="91440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666666"/>
                </a:solidFill>
              </a:rPr>
              <a:t>ELTR-130 Data logic</a:t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666666"/>
                </a:solidFill>
              </a:rPr>
              <a:t>How Do Binary Values ADD?</a:t>
            </a:r>
            <a:endParaRPr sz="2820">
              <a:solidFill>
                <a:srgbClr val="666666"/>
              </a:solidFill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2999538" y="3146700"/>
            <a:ext cx="156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00011100   </a:t>
            </a:r>
            <a:endParaRPr/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u="sng"/>
              <a:t>00001110</a:t>
            </a:r>
            <a:endParaRPr u="sng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7"/>
          <p:cNvSpPr txBox="1"/>
          <p:nvPr/>
        </p:nvSpPr>
        <p:spPr>
          <a:xfrm>
            <a:off x="4575763" y="3146700"/>
            <a:ext cx="156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</a:t>
            </a:r>
            <a:r>
              <a:rPr lang="en"/>
              <a:t> 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u="sng"/>
              <a:t>14</a:t>
            </a:r>
            <a:endParaRPr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466" name="Google Shape;466;p37"/>
          <p:cNvSpPr txBox="1"/>
          <p:nvPr/>
        </p:nvSpPr>
        <p:spPr>
          <a:xfrm>
            <a:off x="2939825" y="3558300"/>
            <a:ext cx="16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00101010</a:t>
            </a:r>
            <a:endParaRPr/>
          </a:p>
        </p:txBody>
      </p:sp>
      <p:sp>
        <p:nvSpPr>
          <p:cNvPr id="467" name="Google Shape;467;p37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9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811" y="999600"/>
            <a:ext cx="4992377" cy="4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8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838" y="747901"/>
            <a:ext cx="7546325" cy="39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9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063" y="1307550"/>
            <a:ext cx="4125875" cy="35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0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537" y="1205600"/>
            <a:ext cx="4048926" cy="381198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1" name="Google Shape;4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717" y="1205100"/>
            <a:ext cx="4518566" cy="378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2" name="Google Shape;49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2725" y="1128900"/>
            <a:ext cx="4518549" cy="393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3" name="Google Shape;493;p41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"/>
          <p:cNvSpPr txBox="1"/>
          <p:nvPr/>
        </p:nvSpPr>
        <p:spPr>
          <a:xfrm>
            <a:off x="0" y="3886200"/>
            <a:ext cx="91440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666666"/>
                </a:solidFill>
              </a:rPr>
              <a:t>Logisim ALU</a:t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666666"/>
                </a:solidFill>
              </a:rPr>
              <a:t>RUN Here.</a:t>
            </a:r>
            <a:endParaRPr sz="2820">
              <a:solidFill>
                <a:srgbClr val="666666"/>
              </a:solidFill>
            </a:endParaRPr>
          </a:p>
        </p:txBody>
      </p:sp>
      <p:pic>
        <p:nvPicPr>
          <p:cNvPr id="499" name="Google Shape;4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492" y="1546950"/>
            <a:ext cx="5679015" cy="204960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2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-75" y="-29775"/>
            <a:ext cx="9144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66666"/>
                </a:solidFill>
              </a:rPr>
              <a:t>S</a:t>
            </a:r>
            <a:r>
              <a:rPr b="1" lang="en" sz="2800">
                <a:solidFill>
                  <a:srgbClr val="666666"/>
                </a:solidFill>
              </a:rPr>
              <a:t>olutions Calculator Club Product Development</a:t>
            </a:r>
            <a:endParaRPr b="1"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</a:rPr>
              <a:t>Project Charter</a:t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71" name="Google Shape;71;p16"/>
          <p:cNvSpPr txBox="1"/>
          <p:nvPr/>
        </p:nvSpPr>
        <p:spPr>
          <a:xfrm>
            <a:off x="-752475" y="750425"/>
            <a:ext cx="9820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9999"/>
                </a:solidFill>
              </a:rPr>
              <a:t>Scope: </a:t>
            </a:r>
            <a:endParaRPr b="1" i="1">
              <a:solidFill>
                <a:srgbClr val="99999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Tasked with developing an</a:t>
            </a:r>
            <a:r>
              <a:rPr lang="en"/>
              <a:t> educational tool to show how a Computational System and Subsystems processes inputs and outputs.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rgbClr val="999999"/>
                </a:solidFill>
              </a:rPr>
              <a:t>Resources: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research grant for a development </a:t>
            </a:r>
            <a:r>
              <a:rPr b="1" i="1" lang="en">
                <a:solidFill>
                  <a:schemeClr val="dk1"/>
                </a:solidFill>
              </a:rPr>
              <a:t>budget</a:t>
            </a:r>
            <a:r>
              <a:rPr lang="en">
                <a:solidFill>
                  <a:schemeClr val="dk1"/>
                </a:solidFill>
              </a:rPr>
              <a:t> of $20,000.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project </a:t>
            </a:r>
            <a:r>
              <a:rPr b="1" lang="en">
                <a:solidFill>
                  <a:schemeClr val="dk1"/>
                </a:solidFill>
              </a:rPr>
              <a:t>research phase time frame </a:t>
            </a:r>
            <a:r>
              <a:rPr lang="en">
                <a:solidFill>
                  <a:schemeClr val="dk1"/>
                </a:solidFill>
              </a:rPr>
              <a:t>of 4 months and an </a:t>
            </a:r>
            <a:r>
              <a:rPr b="1" lang="en">
                <a:solidFill>
                  <a:schemeClr val="dk1"/>
                </a:solidFill>
              </a:rPr>
              <a:t>implementation phase </a:t>
            </a:r>
            <a:r>
              <a:rPr b="1" i="1" lang="en">
                <a:solidFill>
                  <a:schemeClr val="dk1"/>
                </a:solidFill>
              </a:rPr>
              <a:t>time frame</a:t>
            </a:r>
            <a:r>
              <a:rPr lang="en">
                <a:solidFill>
                  <a:schemeClr val="dk1"/>
                </a:solidFill>
              </a:rPr>
              <a:t> was 4 months.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9999"/>
                </a:solidFill>
              </a:rPr>
              <a:t>Stakeholders</a:t>
            </a:r>
            <a:r>
              <a:rPr lang="en">
                <a:solidFill>
                  <a:srgbClr val="999999"/>
                </a:solidFill>
              </a:rPr>
              <a:t>:</a:t>
            </a:r>
            <a:endParaRPr>
              <a:solidFill>
                <a:srgbClr val="999999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Solutions calculator Club are the </a:t>
            </a:r>
            <a:r>
              <a:rPr b="1" i="1" lang="en">
                <a:solidFill>
                  <a:schemeClr val="dk1"/>
                </a:solidFill>
              </a:rPr>
              <a:t>investors</a:t>
            </a:r>
            <a:endParaRPr b="1" i="1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Thomas Ware is the </a:t>
            </a:r>
            <a:r>
              <a:rPr b="1" i="1" lang="en">
                <a:solidFill>
                  <a:schemeClr val="dk1"/>
                </a:solidFill>
              </a:rPr>
              <a:t>project developer</a:t>
            </a:r>
            <a:endParaRPr b="1" i="1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Trevor Murray </a:t>
            </a:r>
            <a:r>
              <a:rPr b="1" i="1" lang="en">
                <a:solidFill>
                  <a:schemeClr val="dk1"/>
                </a:solidFill>
              </a:rPr>
              <a:t>consultant</a:t>
            </a:r>
            <a:endParaRPr b="1" i="1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UFV potential </a:t>
            </a:r>
            <a:r>
              <a:rPr b="1" i="1" lang="en">
                <a:solidFill>
                  <a:schemeClr val="dk1"/>
                </a:solidFill>
              </a:rPr>
              <a:t>client</a:t>
            </a:r>
            <a:endParaRPr b="1" i="1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 Eater  </a:t>
            </a:r>
            <a:r>
              <a:rPr i="1" lang="en">
                <a:solidFill>
                  <a:schemeClr val="dk1"/>
                </a:solidFill>
              </a:rPr>
              <a:t>8-bit computer kit </a:t>
            </a:r>
            <a:r>
              <a:rPr b="1" i="1" lang="en">
                <a:solidFill>
                  <a:schemeClr val="dk1"/>
                </a:solidFill>
              </a:rPr>
              <a:t>Supplier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9999"/>
                </a:solidFill>
              </a:rPr>
              <a:t>Risks and assessments: </a:t>
            </a:r>
            <a:endParaRPr b="1" i="1">
              <a:solidFill>
                <a:srgbClr val="99999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Scope of the project for a single person, supply chain issues like chip shortages or obsolete components and shipping time if replacements are required. Limitations of the ALU and memory size of registers.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0" y="48448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Gantt C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hart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5" name="Google Shape;505;p43"/>
          <p:cNvGraphicFramePr/>
          <p:nvPr/>
        </p:nvGraphicFramePr>
        <p:xfrm>
          <a:off x="1600200" y="13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{F3B899E2-E161-42B6-A55E-D1E5EAD4C1C7}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and B are summed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 with CARRY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and B and a Carry-In bit are all summed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SUBTRACT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 is subtracted from A (or vice versa)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SUBTRACT with BORROW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 is subtracted from A (or vice versa) with borrow (carry-in)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NEGATE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is subtracted from zero, flipping its sign (from - to +, or + to -)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INCREMENT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 1 to A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DECREMENT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Subtract 1 from A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PASS THROUGH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 bits of A are passed through unmodified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506" name="Google Shape;506;p43"/>
          <p:cNvSpPr txBox="1"/>
          <p:nvPr/>
        </p:nvSpPr>
        <p:spPr>
          <a:xfrm>
            <a:off x="3581400" y="46482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8 Operations Circuits:</a:t>
            </a:r>
            <a:endParaRPr/>
          </a:p>
        </p:txBody>
      </p:sp>
      <p:sp>
        <p:nvSpPr>
          <p:cNvPr id="507" name="Google Shape;507;p43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4"/>
          <p:cNvSpPr txBox="1"/>
          <p:nvPr/>
        </p:nvSpPr>
        <p:spPr>
          <a:xfrm>
            <a:off x="2994075" y="1454938"/>
            <a:ext cx="34722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</a:rPr>
              <a:t>Write to memory</a:t>
            </a:r>
            <a:endParaRPr b="1"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</a:rPr>
              <a:t>Read from memory</a:t>
            </a:r>
            <a:endParaRPr b="1"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</a:rPr>
              <a:t>Registers </a:t>
            </a:r>
            <a:r>
              <a:rPr lang="en" sz="1500">
                <a:solidFill>
                  <a:srgbClr val="666666"/>
                </a:solidFill>
              </a:rPr>
              <a:t>are</a:t>
            </a:r>
            <a:r>
              <a:rPr lang="en" sz="1500">
                <a:solidFill>
                  <a:srgbClr val="666666"/>
                </a:solidFill>
              </a:rPr>
              <a:t> groups of latches, which holds a single number, and the number of bits in a register is called its width.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</a:rPr>
              <a:t>RAM or Random Access Memory </a:t>
            </a:r>
            <a:endParaRPr b="1"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</a:rPr>
              <a:t>Persistent Memory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513" name="Google Shape;513;p44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"/>
          <p:cNvSpPr/>
          <p:nvPr/>
        </p:nvSpPr>
        <p:spPr>
          <a:xfrm>
            <a:off x="1994989" y="2271556"/>
            <a:ext cx="133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Clock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5"/>
          <p:cNvSpPr/>
          <p:nvPr/>
        </p:nvSpPr>
        <p:spPr>
          <a:xfrm>
            <a:off x="4765511" y="2757256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RAM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20" name="Google Shape;520;p45"/>
          <p:cNvSpPr/>
          <p:nvPr/>
        </p:nvSpPr>
        <p:spPr>
          <a:xfrm>
            <a:off x="4765511" y="1889781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21" name="Google Shape;521;p45"/>
          <p:cNvSpPr/>
          <p:nvPr/>
        </p:nvSpPr>
        <p:spPr>
          <a:xfrm>
            <a:off x="4765511" y="3509281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99999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 Counter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522" name="Google Shape;522;p45"/>
          <p:cNvCxnSpPr/>
          <p:nvPr/>
        </p:nvCxnSpPr>
        <p:spPr>
          <a:xfrm flipH="1" rot="10800000">
            <a:off x="3332977" y="1351531"/>
            <a:ext cx="1435800" cy="123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45"/>
          <p:cNvCxnSpPr>
            <a:endCxn id="521" idx="1"/>
          </p:cNvCxnSpPr>
          <p:nvPr/>
        </p:nvCxnSpPr>
        <p:spPr>
          <a:xfrm flipH="1" rot="-5400000">
            <a:off x="3821261" y="2822881"/>
            <a:ext cx="1177500" cy="71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45"/>
          <p:cNvCxnSpPr/>
          <p:nvPr/>
        </p:nvCxnSpPr>
        <p:spPr>
          <a:xfrm>
            <a:off x="4062977" y="2133956"/>
            <a:ext cx="705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45"/>
          <p:cNvSpPr txBox="1"/>
          <p:nvPr/>
        </p:nvSpPr>
        <p:spPr>
          <a:xfrm>
            <a:off x="0" y="4173000"/>
            <a:ext cx="9144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999999"/>
                </a:solidFill>
              </a:rPr>
              <a:t>Memory,  Addresses Instructions</a:t>
            </a:r>
            <a:endParaRPr sz="20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Run Mode And Program Mode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526" name="Google Shape;526;p45"/>
          <p:cNvSpPr/>
          <p:nvPr/>
        </p:nvSpPr>
        <p:spPr>
          <a:xfrm>
            <a:off x="4765511" y="1118519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999999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 Counter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527" name="Google Shape;527;p45"/>
          <p:cNvCxnSpPr/>
          <p:nvPr/>
        </p:nvCxnSpPr>
        <p:spPr>
          <a:xfrm>
            <a:off x="4062977" y="3048356"/>
            <a:ext cx="705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5"/>
          <p:cNvCxnSpPr>
            <a:stCxn id="526" idx="2"/>
            <a:endCxn id="520" idx="0"/>
          </p:cNvCxnSpPr>
          <p:nvPr/>
        </p:nvCxnSpPr>
        <p:spPr>
          <a:xfrm>
            <a:off x="5957261" y="1634219"/>
            <a:ext cx="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45"/>
          <p:cNvSpPr txBox="1"/>
          <p:nvPr>
            <p:ph idx="4294967295"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  <p:sp>
        <p:nvSpPr>
          <p:cNvPr id="530" name="Google Shape;530;p45"/>
          <p:cNvSpPr/>
          <p:nvPr/>
        </p:nvSpPr>
        <p:spPr>
          <a:xfrm>
            <a:off x="949511" y="3547706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Instruction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"/>
          <p:cNvSpPr txBox="1"/>
          <p:nvPr/>
        </p:nvSpPr>
        <p:spPr>
          <a:xfrm>
            <a:off x="0" y="1447800"/>
            <a:ext cx="9144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666666"/>
                </a:solidFill>
              </a:rPr>
              <a:t>Latches and Memory</a:t>
            </a:r>
            <a:endParaRPr sz="2820">
              <a:solidFill>
                <a:srgbClr val="666666"/>
              </a:solidFill>
            </a:endParaRPr>
          </a:p>
        </p:txBody>
      </p:sp>
      <p:pic>
        <p:nvPicPr>
          <p:cNvPr id="536" name="Google Shape;5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992" y="1205100"/>
            <a:ext cx="4004016" cy="378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7" name="Google Shape;5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013" y="1205100"/>
            <a:ext cx="6567973" cy="378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8" name="Google Shape;53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544" y="1205100"/>
            <a:ext cx="8346913" cy="378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9" name="Google Shape;539;p46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/>
          <p:nvPr/>
        </p:nvSpPr>
        <p:spPr>
          <a:xfrm>
            <a:off x="0" y="3886200"/>
            <a:ext cx="9144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0">
                <a:solidFill>
                  <a:srgbClr val="999999"/>
                </a:solidFill>
              </a:rPr>
              <a:t>Control Logic</a:t>
            </a:r>
            <a:endParaRPr sz="2520">
              <a:solidFill>
                <a:srgbClr val="999999"/>
              </a:solidFill>
            </a:endParaRPr>
          </a:p>
        </p:txBody>
      </p:sp>
      <p:sp>
        <p:nvSpPr>
          <p:cNvPr id="545" name="Google Shape;545;p47"/>
          <p:cNvSpPr/>
          <p:nvPr/>
        </p:nvSpPr>
        <p:spPr>
          <a:xfrm>
            <a:off x="4758381" y="2357019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 </a:t>
            </a:r>
            <a:r>
              <a:rPr lang="en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Control Logic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46" name="Google Shape;546;p47"/>
          <p:cNvSpPr/>
          <p:nvPr/>
        </p:nvSpPr>
        <p:spPr>
          <a:xfrm>
            <a:off x="2439994" y="2357019"/>
            <a:ext cx="13380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</a:rPr>
              <a:t>NOT </a:t>
            </a:r>
            <a:r>
              <a:rPr lang="en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Clock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7"/>
          <p:cNvSpPr/>
          <p:nvPr/>
        </p:nvSpPr>
        <p:spPr>
          <a:xfrm>
            <a:off x="4758381" y="3367419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 </a:t>
            </a:r>
            <a:r>
              <a:rPr lang="en" u="sng">
                <a:solidFill>
                  <a:srgbClr val="99999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Output</a:t>
            </a:r>
            <a:r>
              <a:rPr lang="en">
                <a:solidFill>
                  <a:srgbClr val="999999"/>
                </a:solidFill>
              </a:rPr>
              <a:t>  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548" name="Google Shape;548;p47"/>
          <p:cNvCxnSpPr>
            <a:stCxn id="545" idx="2"/>
            <a:endCxn id="547" idx="0"/>
          </p:cNvCxnSpPr>
          <p:nvPr/>
        </p:nvCxnSpPr>
        <p:spPr>
          <a:xfrm>
            <a:off x="5950131" y="2872719"/>
            <a:ext cx="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7"/>
          <p:cNvCxnSpPr>
            <a:stCxn id="546" idx="3"/>
            <a:endCxn id="545" idx="1"/>
          </p:cNvCxnSpPr>
          <p:nvPr/>
        </p:nvCxnSpPr>
        <p:spPr>
          <a:xfrm>
            <a:off x="3777994" y="2614869"/>
            <a:ext cx="9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47"/>
          <p:cNvSpPr/>
          <p:nvPr/>
        </p:nvSpPr>
        <p:spPr>
          <a:xfrm>
            <a:off x="4758381" y="1260381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99999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Instruction</a:t>
            </a:r>
            <a:r>
              <a:rPr lang="en">
                <a:solidFill>
                  <a:srgbClr val="999999"/>
                </a:solidFill>
              </a:rPr>
              <a:t> Register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51" name="Google Shape;551;p47"/>
          <p:cNvSpPr/>
          <p:nvPr/>
        </p:nvSpPr>
        <p:spPr>
          <a:xfrm>
            <a:off x="2439994" y="1270419"/>
            <a:ext cx="133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B7B7B7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Clock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2" name="Google Shape;552;p47"/>
          <p:cNvCxnSpPr/>
          <p:nvPr/>
        </p:nvCxnSpPr>
        <p:spPr>
          <a:xfrm>
            <a:off x="3777994" y="1548069"/>
            <a:ext cx="9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7"/>
          <p:cNvCxnSpPr>
            <a:stCxn id="550" idx="2"/>
            <a:endCxn id="545" idx="0"/>
          </p:cNvCxnSpPr>
          <p:nvPr/>
        </p:nvCxnSpPr>
        <p:spPr>
          <a:xfrm>
            <a:off x="5950131" y="1776081"/>
            <a:ext cx="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47"/>
          <p:cNvSpPr txBox="1"/>
          <p:nvPr>
            <p:ph idx="4294967295"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8"/>
          <p:cNvSpPr txBox="1"/>
          <p:nvPr>
            <p:ph idx="4294967295" type="title"/>
          </p:nvPr>
        </p:nvSpPr>
        <p:spPr>
          <a:xfrm>
            <a:off x="0" y="-12175"/>
            <a:ext cx="91440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  <p:pic>
        <p:nvPicPr>
          <p:cNvPr id="560" name="Google Shape;5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62" y="1364225"/>
            <a:ext cx="4599475" cy="27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28700"/>
            <a:ext cx="441960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8"/>
          <p:cNvSpPr txBox="1"/>
          <p:nvPr/>
        </p:nvSpPr>
        <p:spPr>
          <a:xfrm>
            <a:off x="435150" y="3820625"/>
            <a:ext cx="501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Bit Counter used in </a:t>
            </a:r>
            <a:r>
              <a:rPr lang="en"/>
              <a:t>Instruction</a:t>
            </a:r>
            <a:r>
              <a:rPr lang="en"/>
              <a:t> Step Counter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Bit Counter used in Program Counter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Bit Counter used in OUTPUT Display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"/>
          <p:cNvSpPr txBox="1"/>
          <p:nvPr/>
        </p:nvSpPr>
        <p:spPr>
          <a:xfrm>
            <a:off x="0" y="0"/>
            <a:ext cx="91440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</p:txBody>
      </p:sp>
      <p:pic>
        <p:nvPicPr>
          <p:cNvPr id="568" name="Google Shape;56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705" y="1135950"/>
            <a:ext cx="3168591" cy="378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9" name="Google Shape;56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35950"/>
            <a:ext cx="9143999" cy="378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/>
          <p:nvPr/>
        </p:nvSpPr>
        <p:spPr>
          <a:xfrm>
            <a:off x="0" y="4114800"/>
            <a:ext cx="91440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666666"/>
                </a:solidFill>
              </a:rPr>
              <a:t>Binary To Decimal to 7 Segment </a:t>
            </a:r>
            <a:r>
              <a:rPr lang="en" sz="2820">
                <a:solidFill>
                  <a:srgbClr val="666666"/>
                </a:solidFill>
              </a:rPr>
              <a:t>Conversion</a:t>
            </a:r>
            <a:r>
              <a:rPr lang="en" sz="2820">
                <a:solidFill>
                  <a:srgbClr val="666666"/>
                </a:solidFill>
              </a:rPr>
              <a:t> </a:t>
            </a:r>
            <a:endParaRPr sz="2820">
              <a:solidFill>
                <a:srgbClr val="666666"/>
              </a:solidFill>
            </a:endParaRPr>
          </a:p>
        </p:txBody>
      </p:sp>
      <p:sp>
        <p:nvSpPr>
          <p:cNvPr id="575" name="Google Shape;575;p50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  <p:sp>
        <p:nvSpPr>
          <p:cNvPr id="576" name="Google Shape;576;p50"/>
          <p:cNvSpPr txBox="1"/>
          <p:nvPr/>
        </p:nvSpPr>
        <p:spPr>
          <a:xfrm>
            <a:off x="2122050" y="3276600"/>
            <a:ext cx="489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from LOGISIM File.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577" name="Google Shape;5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800" y="1275725"/>
            <a:ext cx="3882400" cy="23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1"/>
          <p:cNvSpPr txBox="1"/>
          <p:nvPr>
            <p:ph idx="4294967295"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>
                <a:solidFill>
                  <a:srgbClr val="666666"/>
                </a:solidFill>
              </a:rPr>
              <a:t>Ben Eater’s 8 Bit Computer</a:t>
            </a:r>
            <a:endParaRPr sz="3133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>
                <a:solidFill>
                  <a:srgbClr val="666666"/>
                </a:solidFill>
              </a:rPr>
              <a:t>Instructions</a:t>
            </a:r>
            <a:endParaRPr sz="3133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83" name="Google Shape;583;p51"/>
          <p:cNvSpPr txBox="1"/>
          <p:nvPr/>
        </p:nvSpPr>
        <p:spPr>
          <a:xfrm>
            <a:off x="0" y="451692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99999"/>
                </a:solidFill>
              </a:rPr>
              <a:t>Control Logic and Programing</a:t>
            </a:r>
            <a:endParaRPr sz="1100"/>
          </a:p>
        </p:txBody>
      </p:sp>
      <p:pic>
        <p:nvPicPr>
          <p:cNvPr id="584" name="Google Shape;5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942975"/>
            <a:ext cx="6448425" cy="3257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5" name="Google Shape;585;p51"/>
          <p:cNvCxnSpPr/>
          <p:nvPr/>
        </p:nvCxnSpPr>
        <p:spPr>
          <a:xfrm rot="5400000">
            <a:off x="-28675" y="2268125"/>
            <a:ext cx="2316300" cy="666000"/>
          </a:xfrm>
          <a:prstGeom prst="bentConnector3">
            <a:avLst>
              <a:gd fmla="val 4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51"/>
          <p:cNvCxnSpPr/>
          <p:nvPr/>
        </p:nvCxnSpPr>
        <p:spPr>
          <a:xfrm>
            <a:off x="791975" y="2236675"/>
            <a:ext cx="62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51"/>
          <p:cNvCxnSpPr/>
          <p:nvPr/>
        </p:nvCxnSpPr>
        <p:spPr>
          <a:xfrm>
            <a:off x="791975" y="2998675"/>
            <a:ext cx="62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8" name="Google Shape;588;p51"/>
          <p:cNvCxnSpPr/>
          <p:nvPr/>
        </p:nvCxnSpPr>
        <p:spPr>
          <a:xfrm>
            <a:off x="791975" y="3760675"/>
            <a:ext cx="62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2"/>
          <p:cNvSpPr/>
          <p:nvPr/>
        </p:nvSpPr>
        <p:spPr>
          <a:xfrm>
            <a:off x="139783" y="769301"/>
            <a:ext cx="5661900" cy="403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52"/>
          <p:cNvGrpSpPr/>
          <p:nvPr/>
        </p:nvGrpSpPr>
        <p:grpSpPr>
          <a:xfrm>
            <a:off x="1658361" y="1209977"/>
            <a:ext cx="925474" cy="529350"/>
            <a:chOff x="1653200" y="712050"/>
            <a:chExt cx="1065600" cy="637925"/>
          </a:xfrm>
        </p:grpSpPr>
        <p:sp>
          <p:nvSpPr>
            <p:cNvPr id="595" name="Google Shape;595;p52"/>
            <p:cNvSpPr txBox="1"/>
            <p:nvPr/>
          </p:nvSpPr>
          <p:spPr>
            <a:xfrm>
              <a:off x="1653200" y="712050"/>
              <a:ext cx="10656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REGISTER A</a:t>
              </a:r>
              <a:endParaRPr b="1" sz="800"/>
            </a:p>
          </p:txBody>
        </p:sp>
        <p:sp>
          <p:nvSpPr>
            <p:cNvPr id="596" name="Google Shape;596;p52"/>
            <p:cNvSpPr/>
            <p:nvPr/>
          </p:nvSpPr>
          <p:spPr>
            <a:xfrm>
              <a:off x="1653200" y="995975"/>
              <a:ext cx="1065600" cy="3540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00000000</a:t>
              </a:r>
              <a:endParaRPr sz="1000"/>
            </a:p>
          </p:txBody>
        </p:sp>
      </p:grpSp>
      <p:grpSp>
        <p:nvGrpSpPr>
          <p:cNvPr id="597" name="Google Shape;597;p52"/>
          <p:cNvGrpSpPr/>
          <p:nvPr/>
        </p:nvGrpSpPr>
        <p:grpSpPr>
          <a:xfrm>
            <a:off x="3149966" y="1193153"/>
            <a:ext cx="925474" cy="546174"/>
            <a:chOff x="3370650" y="691775"/>
            <a:chExt cx="1065600" cy="658200"/>
          </a:xfrm>
        </p:grpSpPr>
        <p:sp>
          <p:nvSpPr>
            <p:cNvPr id="598" name="Google Shape;598;p52"/>
            <p:cNvSpPr txBox="1"/>
            <p:nvPr/>
          </p:nvSpPr>
          <p:spPr>
            <a:xfrm>
              <a:off x="3370650" y="691775"/>
              <a:ext cx="10656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REGISTER B</a:t>
              </a:r>
              <a:endParaRPr b="1" sz="800"/>
            </a:p>
          </p:txBody>
        </p:sp>
        <p:sp>
          <p:nvSpPr>
            <p:cNvPr id="599" name="Google Shape;599;p52"/>
            <p:cNvSpPr/>
            <p:nvPr/>
          </p:nvSpPr>
          <p:spPr>
            <a:xfrm>
              <a:off x="3370650" y="995975"/>
              <a:ext cx="1065600" cy="3540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00000000</a:t>
              </a:r>
              <a:endParaRPr sz="1000"/>
            </a:p>
          </p:txBody>
        </p:sp>
      </p:grpSp>
      <p:grpSp>
        <p:nvGrpSpPr>
          <p:cNvPr id="600" name="Google Shape;600;p52"/>
          <p:cNvGrpSpPr/>
          <p:nvPr/>
        </p:nvGrpSpPr>
        <p:grpSpPr>
          <a:xfrm>
            <a:off x="2631619" y="2063931"/>
            <a:ext cx="2804350" cy="1525702"/>
            <a:chOff x="2537925" y="1741050"/>
            <a:chExt cx="3125669" cy="1713502"/>
          </a:xfrm>
        </p:grpSpPr>
        <p:sp>
          <p:nvSpPr>
            <p:cNvPr id="601" name="Google Shape;601;p52"/>
            <p:cNvSpPr/>
            <p:nvPr/>
          </p:nvSpPr>
          <p:spPr>
            <a:xfrm>
              <a:off x="2537925" y="1741050"/>
              <a:ext cx="3120300" cy="16095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CONTROL </a:t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UNIT</a:t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  <p:grpSp>
          <p:nvGrpSpPr>
            <p:cNvPr id="602" name="Google Shape;602;p52"/>
            <p:cNvGrpSpPr/>
            <p:nvPr/>
          </p:nvGrpSpPr>
          <p:grpSpPr>
            <a:xfrm>
              <a:off x="3658432" y="1773959"/>
              <a:ext cx="2005162" cy="890815"/>
              <a:chOff x="3672375" y="1779133"/>
              <a:chExt cx="2144100" cy="1028417"/>
            </a:xfrm>
          </p:grpSpPr>
          <p:sp>
            <p:nvSpPr>
              <p:cNvPr id="603" name="Google Shape;603;p52"/>
              <p:cNvSpPr/>
              <p:nvPr/>
            </p:nvSpPr>
            <p:spPr>
              <a:xfrm>
                <a:off x="4772021" y="2076362"/>
                <a:ext cx="5865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0000</a:t>
                </a:r>
                <a:endParaRPr sz="1000"/>
              </a:p>
            </p:txBody>
          </p:sp>
          <p:sp>
            <p:nvSpPr>
              <p:cNvPr id="604" name="Google Shape;604;p52"/>
              <p:cNvSpPr txBox="1"/>
              <p:nvPr/>
            </p:nvSpPr>
            <p:spPr>
              <a:xfrm>
                <a:off x="3672375" y="1779133"/>
                <a:ext cx="2144100" cy="39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INSTRUCTION REGISTER</a:t>
                </a:r>
                <a:r>
                  <a:rPr lang="en" sz="800"/>
                  <a:t> </a:t>
                </a:r>
                <a:endParaRPr sz="800"/>
              </a:p>
            </p:txBody>
          </p:sp>
          <p:grpSp>
            <p:nvGrpSpPr>
              <p:cNvPr id="605" name="Google Shape;605;p52"/>
              <p:cNvGrpSpPr/>
              <p:nvPr/>
            </p:nvGrpSpPr>
            <p:grpSpPr>
              <a:xfrm>
                <a:off x="4091600" y="2076362"/>
                <a:ext cx="1065600" cy="731188"/>
                <a:chOff x="4091600" y="2076362"/>
                <a:chExt cx="1065600" cy="731188"/>
              </a:xfrm>
            </p:grpSpPr>
            <p:sp>
              <p:nvSpPr>
                <p:cNvPr id="606" name="Google Shape;606;p52"/>
                <p:cNvSpPr/>
                <p:nvPr/>
              </p:nvSpPr>
              <p:spPr>
                <a:xfrm>
                  <a:off x="4184341" y="2076362"/>
                  <a:ext cx="586500" cy="354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/>
                    <a:t>0000</a:t>
                  </a:r>
                  <a:endParaRPr sz="1000"/>
                </a:p>
              </p:txBody>
            </p:sp>
            <p:sp>
              <p:nvSpPr>
                <p:cNvPr id="607" name="Google Shape;607;p52"/>
                <p:cNvSpPr txBox="1"/>
                <p:nvPr/>
              </p:nvSpPr>
              <p:spPr>
                <a:xfrm>
                  <a:off x="4091600" y="2388450"/>
                  <a:ext cx="1065600" cy="41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900"/>
                    <a:t>(OP(CODE))</a:t>
                  </a:r>
                  <a:endParaRPr b="1" sz="900"/>
                </a:p>
              </p:txBody>
            </p:sp>
          </p:grpSp>
        </p:grpSp>
        <p:grpSp>
          <p:nvGrpSpPr>
            <p:cNvPr id="608" name="Google Shape;608;p52"/>
            <p:cNvGrpSpPr/>
            <p:nvPr/>
          </p:nvGrpSpPr>
          <p:grpSpPr>
            <a:xfrm>
              <a:off x="2762744" y="2880024"/>
              <a:ext cx="871419" cy="306635"/>
              <a:chOff x="2714625" y="3056050"/>
              <a:chExt cx="931800" cy="354000"/>
            </a:xfrm>
          </p:grpSpPr>
          <p:sp>
            <p:nvSpPr>
              <p:cNvPr id="609" name="Google Shape;609;p52"/>
              <p:cNvSpPr/>
              <p:nvPr/>
            </p:nvSpPr>
            <p:spPr>
              <a:xfrm>
                <a:off x="2714625" y="3056050"/>
                <a:ext cx="3222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</a:t>
                </a:r>
                <a:endParaRPr/>
              </a:p>
            </p:txBody>
          </p:sp>
          <p:sp>
            <p:nvSpPr>
              <p:cNvPr id="610" name="Google Shape;610;p52"/>
              <p:cNvSpPr/>
              <p:nvPr/>
            </p:nvSpPr>
            <p:spPr>
              <a:xfrm>
                <a:off x="3019425" y="3056050"/>
                <a:ext cx="3222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sp>
            <p:nvSpPr>
              <p:cNvPr id="611" name="Google Shape;611;p52"/>
              <p:cNvSpPr/>
              <p:nvPr/>
            </p:nvSpPr>
            <p:spPr>
              <a:xfrm>
                <a:off x="3324225" y="3056050"/>
                <a:ext cx="3222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</a:t>
                </a:r>
                <a:endParaRPr/>
              </a:p>
            </p:txBody>
          </p:sp>
        </p:grpSp>
        <p:grpSp>
          <p:nvGrpSpPr>
            <p:cNvPr id="612" name="Google Shape;612;p52"/>
            <p:cNvGrpSpPr/>
            <p:nvPr/>
          </p:nvGrpSpPr>
          <p:grpSpPr>
            <a:xfrm>
              <a:off x="3658427" y="2682011"/>
              <a:ext cx="2005162" cy="772541"/>
              <a:chOff x="3672370" y="2827450"/>
              <a:chExt cx="2144100" cy="891873"/>
            </a:xfrm>
          </p:grpSpPr>
          <p:sp>
            <p:nvSpPr>
              <p:cNvPr id="613" name="Google Shape;613;p52"/>
              <p:cNvSpPr/>
              <p:nvPr/>
            </p:nvSpPr>
            <p:spPr>
              <a:xfrm>
                <a:off x="4238625" y="2827450"/>
                <a:ext cx="10656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00000000</a:t>
                </a:r>
                <a:endParaRPr sz="1000"/>
              </a:p>
            </p:txBody>
          </p:sp>
          <p:sp>
            <p:nvSpPr>
              <p:cNvPr id="614" name="Google Shape;614;p52"/>
              <p:cNvSpPr txBox="1"/>
              <p:nvPr/>
            </p:nvSpPr>
            <p:spPr>
              <a:xfrm>
                <a:off x="3672370" y="3120523"/>
                <a:ext cx="2144100" cy="59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INSTRUCTION REGISTER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</a:t>
                </a:r>
                <a:r>
                  <a:rPr b="1" lang="en" sz="1000"/>
                  <a:t>ounter </a:t>
                </a:r>
                <a:endParaRPr b="1" sz="1000"/>
              </a:p>
            </p:txBody>
          </p:sp>
        </p:grpSp>
      </p:grpSp>
      <p:sp>
        <p:nvSpPr>
          <p:cNvPr id="615" name="Google Shape;615;p52"/>
          <p:cNvSpPr/>
          <p:nvPr/>
        </p:nvSpPr>
        <p:spPr>
          <a:xfrm>
            <a:off x="3571044" y="3767376"/>
            <a:ext cx="925500" cy="8922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CLOCK</a:t>
            </a:r>
            <a:endParaRPr b="1" sz="900"/>
          </a:p>
        </p:txBody>
      </p:sp>
      <p:grpSp>
        <p:nvGrpSpPr>
          <p:cNvPr id="616" name="Google Shape;616;p52"/>
          <p:cNvGrpSpPr/>
          <p:nvPr/>
        </p:nvGrpSpPr>
        <p:grpSpPr>
          <a:xfrm>
            <a:off x="6981855" y="768848"/>
            <a:ext cx="2022362" cy="4161176"/>
            <a:chOff x="6819900" y="485300"/>
            <a:chExt cx="2086200" cy="4420200"/>
          </a:xfrm>
        </p:grpSpPr>
        <p:sp>
          <p:nvSpPr>
            <p:cNvPr id="617" name="Google Shape;617;p52"/>
            <p:cNvSpPr/>
            <p:nvPr/>
          </p:nvSpPr>
          <p:spPr>
            <a:xfrm>
              <a:off x="6819900" y="485300"/>
              <a:ext cx="2086200" cy="4420200"/>
            </a:xfrm>
            <a:prstGeom prst="rect">
              <a:avLst/>
            </a:prstGeom>
            <a:solidFill>
              <a:srgbClr val="FF0000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8" name="Google Shape;618;p52"/>
            <p:cNvGrpSpPr/>
            <p:nvPr/>
          </p:nvGrpSpPr>
          <p:grpSpPr>
            <a:xfrm>
              <a:off x="7009825" y="485300"/>
              <a:ext cx="1703814" cy="4210745"/>
              <a:chOff x="7009825" y="485300"/>
              <a:chExt cx="1703814" cy="4210745"/>
            </a:xfrm>
          </p:grpSpPr>
          <p:sp>
            <p:nvSpPr>
              <p:cNvPr id="619" name="Google Shape;619;p52"/>
              <p:cNvSpPr txBox="1"/>
              <p:nvPr/>
            </p:nvSpPr>
            <p:spPr>
              <a:xfrm>
                <a:off x="7009825" y="485300"/>
                <a:ext cx="1701300" cy="37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RAM</a:t>
                </a:r>
                <a:endParaRPr b="1" sz="1100"/>
              </a:p>
            </p:txBody>
          </p:sp>
          <p:grpSp>
            <p:nvGrpSpPr>
              <p:cNvPr id="620" name="Google Shape;620;p52"/>
              <p:cNvGrpSpPr/>
              <p:nvPr/>
            </p:nvGrpSpPr>
            <p:grpSpPr>
              <a:xfrm>
                <a:off x="7009826" y="786403"/>
                <a:ext cx="1703813" cy="3909641"/>
                <a:chOff x="7009826" y="786403"/>
                <a:chExt cx="1703813" cy="3909641"/>
              </a:xfrm>
            </p:grpSpPr>
            <p:grpSp>
              <p:nvGrpSpPr>
                <p:cNvPr id="621" name="Google Shape;621;p52"/>
                <p:cNvGrpSpPr/>
                <p:nvPr/>
              </p:nvGrpSpPr>
              <p:grpSpPr>
                <a:xfrm>
                  <a:off x="7012366" y="4432345"/>
                  <a:ext cx="1701272" cy="263700"/>
                  <a:chOff x="6750260" y="4203745"/>
                  <a:chExt cx="1701272" cy="263700"/>
                </a:xfrm>
              </p:grpSpPr>
              <p:sp>
                <p:nvSpPr>
                  <p:cNvPr id="622" name="Google Shape;622;p52"/>
                  <p:cNvSpPr/>
                  <p:nvPr/>
                </p:nvSpPr>
                <p:spPr>
                  <a:xfrm>
                    <a:off x="6750260" y="420374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1111</a:t>
                    </a:r>
                    <a:endParaRPr sz="1000"/>
                  </a:p>
                </p:txBody>
              </p:sp>
              <p:sp>
                <p:nvSpPr>
                  <p:cNvPr id="623" name="Google Shape;623;p52"/>
                  <p:cNvSpPr/>
                  <p:nvPr/>
                </p:nvSpPr>
                <p:spPr>
                  <a:xfrm>
                    <a:off x="7601632" y="420374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00001110</a:t>
                    </a:r>
                    <a:endParaRPr sz="1000"/>
                  </a:p>
                </p:txBody>
              </p:sp>
            </p:grpSp>
            <p:grpSp>
              <p:nvGrpSpPr>
                <p:cNvPr id="624" name="Google Shape;624;p52"/>
                <p:cNvGrpSpPr/>
                <p:nvPr/>
              </p:nvGrpSpPr>
              <p:grpSpPr>
                <a:xfrm>
                  <a:off x="7009826" y="786403"/>
                  <a:ext cx="1703813" cy="3681041"/>
                  <a:chOff x="6747720" y="786403"/>
                  <a:chExt cx="1703813" cy="3681041"/>
                </a:xfrm>
              </p:grpSpPr>
              <p:sp>
                <p:nvSpPr>
                  <p:cNvPr id="625" name="Google Shape;625;p52"/>
                  <p:cNvSpPr/>
                  <p:nvPr/>
                </p:nvSpPr>
                <p:spPr>
                  <a:xfrm>
                    <a:off x="6750260" y="420374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1110</a:t>
                    </a:r>
                    <a:endParaRPr sz="1000"/>
                  </a:p>
                </p:txBody>
              </p:sp>
              <p:sp>
                <p:nvSpPr>
                  <p:cNvPr id="626" name="Google Shape;626;p52"/>
                  <p:cNvSpPr/>
                  <p:nvPr/>
                </p:nvSpPr>
                <p:spPr>
                  <a:xfrm>
                    <a:off x="7601632" y="420374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00011100</a:t>
                    </a:r>
                    <a:endParaRPr sz="1000"/>
                  </a:p>
                </p:txBody>
              </p:sp>
              <p:sp>
                <p:nvSpPr>
                  <p:cNvPr id="627" name="Google Shape;627;p52"/>
                  <p:cNvSpPr/>
                  <p:nvPr/>
                </p:nvSpPr>
                <p:spPr>
                  <a:xfrm>
                    <a:off x="6750260" y="3975922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1101</a:t>
                    </a:r>
                    <a:endParaRPr sz="1000"/>
                  </a:p>
                </p:txBody>
              </p:sp>
              <p:sp>
                <p:nvSpPr>
                  <p:cNvPr id="628" name="Google Shape;628;p52"/>
                  <p:cNvSpPr/>
                  <p:nvPr/>
                </p:nvSpPr>
                <p:spPr>
                  <a:xfrm>
                    <a:off x="7601632" y="3975922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29" name="Google Shape;629;p52"/>
                  <p:cNvSpPr/>
                  <p:nvPr/>
                </p:nvSpPr>
                <p:spPr>
                  <a:xfrm>
                    <a:off x="6747720" y="3748099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1100</a:t>
                    </a:r>
                    <a:endParaRPr sz="1000"/>
                  </a:p>
                </p:txBody>
              </p:sp>
              <p:sp>
                <p:nvSpPr>
                  <p:cNvPr id="630" name="Google Shape;630;p52"/>
                  <p:cNvSpPr/>
                  <p:nvPr/>
                </p:nvSpPr>
                <p:spPr>
                  <a:xfrm>
                    <a:off x="7599092" y="3748099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31" name="Google Shape;631;p52"/>
                  <p:cNvSpPr/>
                  <p:nvPr/>
                </p:nvSpPr>
                <p:spPr>
                  <a:xfrm>
                    <a:off x="6747720" y="3520277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1011</a:t>
                    </a:r>
                    <a:endParaRPr sz="1000"/>
                  </a:p>
                </p:txBody>
              </p:sp>
              <p:sp>
                <p:nvSpPr>
                  <p:cNvPr id="632" name="Google Shape;632;p52"/>
                  <p:cNvSpPr/>
                  <p:nvPr/>
                </p:nvSpPr>
                <p:spPr>
                  <a:xfrm>
                    <a:off x="7599092" y="3520277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33" name="Google Shape;633;p52"/>
                  <p:cNvSpPr/>
                  <p:nvPr/>
                </p:nvSpPr>
                <p:spPr>
                  <a:xfrm>
                    <a:off x="6747720" y="3292454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1010</a:t>
                    </a:r>
                    <a:endParaRPr sz="1000"/>
                  </a:p>
                </p:txBody>
              </p:sp>
              <p:sp>
                <p:nvSpPr>
                  <p:cNvPr id="634" name="Google Shape;634;p52"/>
                  <p:cNvSpPr/>
                  <p:nvPr/>
                </p:nvSpPr>
                <p:spPr>
                  <a:xfrm>
                    <a:off x="7599092" y="3292454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35" name="Google Shape;635;p52"/>
                  <p:cNvSpPr/>
                  <p:nvPr/>
                </p:nvSpPr>
                <p:spPr>
                  <a:xfrm>
                    <a:off x="6747720" y="3064631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1001</a:t>
                    </a:r>
                    <a:endParaRPr sz="1000"/>
                  </a:p>
                </p:txBody>
              </p:sp>
              <p:sp>
                <p:nvSpPr>
                  <p:cNvPr id="636" name="Google Shape;636;p52"/>
                  <p:cNvSpPr/>
                  <p:nvPr/>
                </p:nvSpPr>
                <p:spPr>
                  <a:xfrm>
                    <a:off x="7599092" y="3064631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37" name="Google Shape;637;p52"/>
                  <p:cNvSpPr/>
                  <p:nvPr/>
                </p:nvSpPr>
                <p:spPr>
                  <a:xfrm>
                    <a:off x="6747720" y="2836808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1000</a:t>
                    </a:r>
                    <a:endParaRPr sz="1000"/>
                  </a:p>
                </p:txBody>
              </p:sp>
              <p:sp>
                <p:nvSpPr>
                  <p:cNvPr id="638" name="Google Shape;638;p52"/>
                  <p:cNvSpPr/>
                  <p:nvPr/>
                </p:nvSpPr>
                <p:spPr>
                  <a:xfrm>
                    <a:off x="7599092" y="2836808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39" name="Google Shape;639;p52"/>
                  <p:cNvSpPr/>
                  <p:nvPr/>
                </p:nvSpPr>
                <p:spPr>
                  <a:xfrm>
                    <a:off x="6747720" y="260898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0111</a:t>
                    </a:r>
                    <a:endParaRPr sz="1000"/>
                  </a:p>
                </p:txBody>
              </p:sp>
              <p:sp>
                <p:nvSpPr>
                  <p:cNvPr id="640" name="Google Shape;640;p52"/>
                  <p:cNvSpPr/>
                  <p:nvPr/>
                </p:nvSpPr>
                <p:spPr>
                  <a:xfrm>
                    <a:off x="7599092" y="260898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41" name="Google Shape;641;p52"/>
                  <p:cNvSpPr/>
                  <p:nvPr/>
                </p:nvSpPr>
                <p:spPr>
                  <a:xfrm>
                    <a:off x="6747720" y="2381163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0110</a:t>
                    </a:r>
                    <a:endParaRPr sz="1000"/>
                  </a:p>
                </p:txBody>
              </p:sp>
              <p:sp>
                <p:nvSpPr>
                  <p:cNvPr id="642" name="Google Shape;642;p52"/>
                  <p:cNvSpPr/>
                  <p:nvPr/>
                </p:nvSpPr>
                <p:spPr>
                  <a:xfrm>
                    <a:off x="7599092" y="2381163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43" name="Google Shape;643;p52"/>
                  <p:cNvSpPr/>
                  <p:nvPr/>
                </p:nvSpPr>
                <p:spPr>
                  <a:xfrm>
                    <a:off x="6747720" y="2153340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0101</a:t>
                    </a:r>
                    <a:endParaRPr sz="1000"/>
                  </a:p>
                </p:txBody>
              </p:sp>
              <p:sp>
                <p:nvSpPr>
                  <p:cNvPr id="644" name="Google Shape;644;p52"/>
                  <p:cNvSpPr/>
                  <p:nvPr/>
                </p:nvSpPr>
                <p:spPr>
                  <a:xfrm>
                    <a:off x="7599092" y="2153340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45" name="Google Shape;645;p52"/>
                  <p:cNvSpPr/>
                  <p:nvPr/>
                </p:nvSpPr>
                <p:spPr>
                  <a:xfrm>
                    <a:off x="6747720" y="1925517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0100</a:t>
                    </a:r>
                    <a:endParaRPr sz="1000"/>
                  </a:p>
                </p:txBody>
              </p:sp>
              <p:sp>
                <p:nvSpPr>
                  <p:cNvPr id="646" name="Google Shape;646;p52"/>
                  <p:cNvSpPr/>
                  <p:nvPr/>
                </p:nvSpPr>
                <p:spPr>
                  <a:xfrm>
                    <a:off x="7599092" y="1925517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47" name="Google Shape;647;p52"/>
                  <p:cNvSpPr/>
                  <p:nvPr/>
                </p:nvSpPr>
                <p:spPr>
                  <a:xfrm>
                    <a:off x="6747720" y="1697694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0011</a:t>
                    </a:r>
                    <a:endParaRPr sz="1000"/>
                  </a:p>
                </p:txBody>
              </p:sp>
              <p:sp>
                <p:nvSpPr>
                  <p:cNvPr id="648" name="Google Shape;648;p52"/>
                  <p:cNvSpPr/>
                  <p:nvPr/>
                </p:nvSpPr>
                <p:spPr>
                  <a:xfrm>
                    <a:off x="7599092" y="1697694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49" name="Google Shape;649;p52"/>
                  <p:cNvSpPr/>
                  <p:nvPr/>
                </p:nvSpPr>
                <p:spPr>
                  <a:xfrm>
                    <a:off x="6747720" y="1469872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0010</a:t>
                    </a:r>
                    <a:endParaRPr sz="1000"/>
                  </a:p>
                </p:txBody>
              </p:sp>
              <p:sp>
                <p:nvSpPr>
                  <p:cNvPr id="650" name="Google Shape;650;p52"/>
                  <p:cNvSpPr/>
                  <p:nvPr/>
                </p:nvSpPr>
                <p:spPr>
                  <a:xfrm>
                    <a:off x="7599092" y="1469872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1110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51" name="Google Shape;651;p52"/>
                  <p:cNvSpPr/>
                  <p:nvPr/>
                </p:nvSpPr>
                <p:spPr>
                  <a:xfrm>
                    <a:off x="6747720" y="1242049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0001</a:t>
                    </a:r>
                    <a:endParaRPr sz="1000"/>
                  </a:p>
                </p:txBody>
              </p:sp>
              <p:sp>
                <p:nvSpPr>
                  <p:cNvPr id="652" name="Google Shape;652;p52"/>
                  <p:cNvSpPr/>
                  <p:nvPr/>
                </p:nvSpPr>
                <p:spPr>
                  <a:xfrm>
                    <a:off x="7599092" y="1242049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00101111</a:t>
                    </a:r>
                    <a:endParaRPr sz="1000"/>
                  </a:p>
                </p:txBody>
              </p:sp>
              <p:sp>
                <p:nvSpPr>
                  <p:cNvPr id="653" name="Google Shape;653;p52"/>
                  <p:cNvSpPr/>
                  <p:nvPr/>
                </p:nvSpPr>
                <p:spPr>
                  <a:xfrm>
                    <a:off x="6747720" y="1014226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54" name="Google Shape;654;p52"/>
                  <p:cNvSpPr/>
                  <p:nvPr/>
                </p:nvSpPr>
                <p:spPr>
                  <a:xfrm>
                    <a:off x="7599092" y="1014226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0001111</a:t>
                    </a:r>
                    <a:r>
                      <a:rPr lang="en" sz="1000"/>
                      <a:t>0</a:t>
                    </a:r>
                    <a:endParaRPr sz="1000"/>
                  </a:p>
                </p:txBody>
              </p:sp>
              <p:sp>
                <p:nvSpPr>
                  <p:cNvPr id="655" name="Google Shape;655;p52"/>
                  <p:cNvSpPr/>
                  <p:nvPr/>
                </p:nvSpPr>
                <p:spPr>
                  <a:xfrm>
                    <a:off x="6747720" y="786403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000"/>
                      <a:t>ADDRESS</a:t>
                    </a:r>
                    <a:endParaRPr b="1" sz="1000"/>
                  </a:p>
                </p:txBody>
              </p:sp>
              <p:sp>
                <p:nvSpPr>
                  <p:cNvPr id="656" name="Google Shape;656;p52"/>
                  <p:cNvSpPr/>
                  <p:nvPr/>
                </p:nvSpPr>
                <p:spPr>
                  <a:xfrm>
                    <a:off x="7599092" y="786403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000"/>
                      <a:t>DATA</a:t>
                    </a:r>
                    <a:endParaRPr b="1" sz="1000"/>
                  </a:p>
                </p:txBody>
              </p:sp>
            </p:grpSp>
          </p:grpSp>
        </p:grpSp>
      </p:grpSp>
      <p:cxnSp>
        <p:nvCxnSpPr>
          <p:cNvPr id="657" name="Google Shape;657;p52"/>
          <p:cNvCxnSpPr/>
          <p:nvPr/>
        </p:nvCxnSpPr>
        <p:spPr>
          <a:xfrm rot="-5400000">
            <a:off x="4755683" y="1888901"/>
            <a:ext cx="1534200" cy="181500"/>
          </a:xfrm>
          <a:prstGeom prst="bentConnector3">
            <a:avLst>
              <a:gd fmla="val 3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52"/>
          <p:cNvCxnSpPr>
            <a:stCxn id="615" idx="0"/>
          </p:cNvCxnSpPr>
          <p:nvPr/>
        </p:nvCxnSpPr>
        <p:spPr>
          <a:xfrm flipH="1" rot="10800000">
            <a:off x="4033794" y="3481176"/>
            <a:ext cx="2700" cy="2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9" name="Google Shape;659;p52"/>
          <p:cNvGrpSpPr/>
          <p:nvPr/>
        </p:nvGrpSpPr>
        <p:grpSpPr>
          <a:xfrm>
            <a:off x="1658361" y="959801"/>
            <a:ext cx="5335200" cy="632652"/>
            <a:chOff x="1713003" y="371450"/>
            <a:chExt cx="5335200" cy="632652"/>
          </a:xfrm>
        </p:grpSpPr>
        <p:cxnSp>
          <p:nvCxnSpPr>
            <p:cNvPr id="660" name="Google Shape;660;p52"/>
            <p:cNvCxnSpPr>
              <a:stCxn id="596" idx="1"/>
            </p:cNvCxnSpPr>
            <p:nvPr/>
          </p:nvCxnSpPr>
          <p:spPr>
            <a:xfrm flipH="1" rot="10800000">
              <a:off x="1713003" y="622502"/>
              <a:ext cx="5335200" cy="381600"/>
            </a:xfrm>
            <a:prstGeom prst="bentConnector5">
              <a:avLst>
                <a:gd fmla="val -4463" name="adj1"/>
                <a:gd fmla="val 100891" name="adj2"/>
                <a:gd fmla="val 99697" name="adj3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52"/>
            <p:cNvCxnSpPr/>
            <p:nvPr/>
          </p:nvCxnSpPr>
          <p:spPr>
            <a:xfrm flipH="1" rot="5400000">
              <a:off x="2832758" y="632252"/>
              <a:ext cx="388200" cy="355500"/>
            </a:xfrm>
            <a:prstGeom prst="bentConnector3">
              <a:avLst>
                <a:gd fmla="val -154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2" name="Google Shape;662;p52"/>
            <p:cNvSpPr txBox="1"/>
            <p:nvPr/>
          </p:nvSpPr>
          <p:spPr>
            <a:xfrm>
              <a:off x="6401325" y="371450"/>
              <a:ext cx="632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DATA</a:t>
              </a:r>
              <a:endParaRPr b="1" sz="1000"/>
            </a:p>
          </p:txBody>
        </p:sp>
      </p:grpSp>
      <p:sp>
        <p:nvSpPr>
          <p:cNvPr id="663" name="Google Shape;663;p52"/>
          <p:cNvSpPr/>
          <p:nvPr/>
        </p:nvSpPr>
        <p:spPr>
          <a:xfrm>
            <a:off x="287208" y="2536538"/>
            <a:ext cx="1634150" cy="1377525"/>
          </a:xfrm>
          <a:prstGeom prst="flowChartMerge">
            <a:avLst/>
          </a:prstGeom>
          <a:solidFill>
            <a:srgbClr val="93C47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</a:t>
            </a:r>
            <a:endParaRPr/>
          </a:p>
        </p:txBody>
      </p:sp>
      <p:grpSp>
        <p:nvGrpSpPr>
          <p:cNvPr id="664" name="Google Shape;664;p52"/>
          <p:cNvGrpSpPr/>
          <p:nvPr/>
        </p:nvGrpSpPr>
        <p:grpSpPr>
          <a:xfrm>
            <a:off x="5154483" y="3498776"/>
            <a:ext cx="1828800" cy="474450"/>
            <a:chOff x="5209125" y="2910425"/>
            <a:chExt cx="1828800" cy="474450"/>
          </a:xfrm>
        </p:grpSpPr>
        <p:cxnSp>
          <p:nvCxnSpPr>
            <p:cNvPr id="665" name="Google Shape;665;p52"/>
            <p:cNvCxnSpPr/>
            <p:nvPr/>
          </p:nvCxnSpPr>
          <p:spPr>
            <a:xfrm>
              <a:off x="5209125" y="2910425"/>
              <a:ext cx="1828800" cy="438300"/>
            </a:xfrm>
            <a:prstGeom prst="bentConnector3">
              <a:avLst>
                <a:gd fmla="val 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6" name="Google Shape;666;p52"/>
            <p:cNvSpPr txBox="1"/>
            <p:nvPr/>
          </p:nvSpPr>
          <p:spPr>
            <a:xfrm>
              <a:off x="5476650" y="3046175"/>
              <a:ext cx="1542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READ ENABLE</a:t>
              </a:r>
              <a:endParaRPr/>
            </a:p>
          </p:txBody>
        </p:sp>
      </p:grpSp>
      <p:grpSp>
        <p:nvGrpSpPr>
          <p:cNvPr id="667" name="Google Shape;667;p52"/>
          <p:cNvGrpSpPr/>
          <p:nvPr/>
        </p:nvGrpSpPr>
        <p:grpSpPr>
          <a:xfrm>
            <a:off x="5002083" y="3498776"/>
            <a:ext cx="1991475" cy="897850"/>
            <a:chOff x="5056725" y="2910425"/>
            <a:chExt cx="1991475" cy="897850"/>
          </a:xfrm>
        </p:grpSpPr>
        <p:cxnSp>
          <p:nvCxnSpPr>
            <p:cNvPr id="668" name="Google Shape;668;p52"/>
            <p:cNvCxnSpPr/>
            <p:nvPr/>
          </p:nvCxnSpPr>
          <p:spPr>
            <a:xfrm>
              <a:off x="5056725" y="2910425"/>
              <a:ext cx="1971900" cy="581100"/>
            </a:xfrm>
            <a:prstGeom prst="bentConnector3">
              <a:avLst>
                <a:gd fmla="val 483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9" name="Google Shape;669;p52"/>
            <p:cNvSpPr txBox="1"/>
            <p:nvPr/>
          </p:nvSpPr>
          <p:spPr>
            <a:xfrm>
              <a:off x="5374500" y="3469575"/>
              <a:ext cx="16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WRITE ENABLE</a:t>
              </a:r>
              <a:endParaRPr/>
            </a:p>
          </p:txBody>
        </p:sp>
      </p:grpSp>
      <p:sp>
        <p:nvSpPr>
          <p:cNvPr id="670" name="Google Shape;670;p52"/>
          <p:cNvSpPr txBox="1"/>
          <p:nvPr/>
        </p:nvSpPr>
        <p:spPr>
          <a:xfrm>
            <a:off x="1696895" y="3223501"/>
            <a:ext cx="84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FLAG </a:t>
            </a:r>
            <a:endParaRPr/>
          </a:p>
        </p:txBody>
      </p:sp>
      <p:cxnSp>
        <p:nvCxnSpPr>
          <p:cNvPr id="671" name="Google Shape;671;p52"/>
          <p:cNvCxnSpPr>
            <a:stCxn id="663" idx="2"/>
          </p:cNvCxnSpPr>
          <p:nvPr/>
        </p:nvCxnSpPr>
        <p:spPr>
          <a:xfrm rot="-5400000">
            <a:off x="1697233" y="2905013"/>
            <a:ext cx="416100" cy="1602000"/>
          </a:xfrm>
          <a:prstGeom prst="bentConnector4">
            <a:avLst>
              <a:gd fmla="val -57228" name="adj1"/>
              <a:gd fmla="val 99786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52"/>
          <p:cNvSpPr txBox="1"/>
          <p:nvPr/>
        </p:nvSpPr>
        <p:spPr>
          <a:xfrm>
            <a:off x="1450234" y="3687956"/>
            <a:ext cx="85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OUTPUT</a:t>
            </a:r>
            <a:endParaRPr/>
          </a:p>
        </p:txBody>
      </p:sp>
      <p:cxnSp>
        <p:nvCxnSpPr>
          <p:cNvPr id="673" name="Google Shape;673;p52"/>
          <p:cNvCxnSpPr>
            <a:endCxn id="663" idx="0"/>
          </p:cNvCxnSpPr>
          <p:nvPr/>
        </p:nvCxnSpPr>
        <p:spPr>
          <a:xfrm flipH="1">
            <a:off x="1104283" y="2317538"/>
            <a:ext cx="1508100" cy="219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52"/>
          <p:cNvCxnSpPr/>
          <p:nvPr/>
        </p:nvCxnSpPr>
        <p:spPr>
          <a:xfrm flipH="1">
            <a:off x="907158" y="2127176"/>
            <a:ext cx="1705200" cy="419100"/>
          </a:xfrm>
          <a:prstGeom prst="bentConnector3">
            <a:avLst>
              <a:gd fmla="val 9998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52"/>
          <p:cNvCxnSpPr>
            <a:stCxn id="601" idx="1"/>
          </p:cNvCxnSpPr>
          <p:nvPr/>
        </p:nvCxnSpPr>
        <p:spPr>
          <a:xfrm rot="10800000">
            <a:off x="1793119" y="2755881"/>
            <a:ext cx="838500" cy="24600"/>
          </a:xfrm>
          <a:prstGeom prst="bentConnector3">
            <a:avLst>
              <a:gd fmla="val 63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52"/>
          <p:cNvCxnSpPr>
            <a:stCxn id="609" idx="1"/>
            <a:endCxn id="663" idx="3"/>
          </p:cNvCxnSpPr>
          <p:nvPr/>
        </p:nvCxnSpPr>
        <p:spPr>
          <a:xfrm flipH="1">
            <a:off x="1512726" y="3214588"/>
            <a:ext cx="1320600" cy="10800"/>
          </a:xfrm>
          <a:prstGeom prst="bentConnector3">
            <a:avLst>
              <a:gd fmla="val 91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52"/>
          <p:cNvSpPr txBox="1"/>
          <p:nvPr/>
        </p:nvSpPr>
        <p:spPr>
          <a:xfrm>
            <a:off x="1668420" y="2685588"/>
            <a:ext cx="10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OPERATION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CODE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78" name="Google Shape;678;p52"/>
          <p:cNvSpPr txBox="1"/>
          <p:nvPr/>
        </p:nvSpPr>
        <p:spPr>
          <a:xfrm>
            <a:off x="241708" y="2243576"/>
            <a:ext cx="64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INPUT</a:t>
            </a:r>
            <a:endParaRPr/>
          </a:p>
        </p:txBody>
      </p:sp>
      <p:sp>
        <p:nvSpPr>
          <p:cNvPr id="679" name="Google Shape;679;p52"/>
          <p:cNvSpPr txBox="1"/>
          <p:nvPr/>
        </p:nvSpPr>
        <p:spPr>
          <a:xfrm>
            <a:off x="1104283" y="2243576"/>
            <a:ext cx="64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INPUT</a:t>
            </a:r>
            <a:endParaRPr/>
          </a:p>
        </p:txBody>
      </p:sp>
      <p:sp>
        <p:nvSpPr>
          <p:cNvPr id="680" name="Google Shape;680;p52"/>
          <p:cNvSpPr txBox="1"/>
          <p:nvPr/>
        </p:nvSpPr>
        <p:spPr>
          <a:xfrm>
            <a:off x="976183" y="213476"/>
            <a:ext cx="398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CENTRAL PROCESSING UNIT(CPU)</a:t>
            </a:r>
            <a:endParaRPr b="1" sz="1700"/>
          </a:p>
        </p:txBody>
      </p:sp>
      <p:grpSp>
        <p:nvGrpSpPr>
          <p:cNvPr id="681" name="Google Shape;681;p52"/>
          <p:cNvGrpSpPr/>
          <p:nvPr/>
        </p:nvGrpSpPr>
        <p:grpSpPr>
          <a:xfrm>
            <a:off x="5440658" y="2750952"/>
            <a:ext cx="1541100" cy="338700"/>
            <a:chOff x="5495300" y="2772201"/>
            <a:chExt cx="1541100" cy="338700"/>
          </a:xfrm>
        </p:grpSpPr>
        <p:cxnSp>
          <p:nvCxnSpPr>
            <p:cNvPr id="682" name="Google Shape;682;p52"/>
            <p:cNvCxnSpPr/>
            <p:nvPr/>
          </p:nvCxnSpPr>
          <p:spPr>
            <a:xfrm flipH="1">
              <a:off x="5495300" y="3093951"/>
              <a:ext cx="1541100" cy="4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3" name="Google Shape;683;p52"/>
            <p:cNvSpPr txBox="1"/>
            <p:nvPr/>
          </p:nvSpPr>
          <p:spPr>
            <a:xfrm>
              <a:off x="5767100" y="2772201"/>
              <a:ext cx="126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ADDRESS INPUT</a:t>
              </a:r>
              <a:endParaRPr b="1" sz="10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Plans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0" y="1524000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CMNS-125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Communication</a:t>
            </a:r>
            <a:r>
              <a:rPr lang="en" sz="2800">
                <a:solidFill>
                  <a:srgbClr val="666666"/>
                </a:solidFill>
              </a:rPr>
              <a:t> For Professionals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1464300" y="2590800"/>
            <a:ext cx="62154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APA Style ……………………………………………………………………….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Research Report: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History of Calculators and the Technological Innovations ……………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Email Correspondence: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Club Proposal to Student Union ………………………………………………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Revision of Club Proposal </a:t>
            </a:r>
            <a:r>
              <a:rPr lang="en">
                <a:solidFill>
                  <a:schemeClr val="dk1"/>
                </a:solidFill>
              </a:rPr>
              <a:t>Email</a:t>
            </a:r>
            <a:r>
              <a:rPr lang="en">
                <a:solidFill>
                  <a:schemeClr val="dk1"/>
                </a:solidFill>
              </a:rPr>
              <a:t> ……………………………………………..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Bad News Email ………………………………………………………………..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Club Presentation ………………………………………………………………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615" y="152400"/>
            <a:ext cx="497276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53"/>
          <p:cNvSpPr txBox="1"/>
          <p:nvPr/>
        </p:nvSpPr>
        <p:spPr>
          <a:xfrm>
            <a:off x="5900675" y="3919275"/>
            <a:ext cx="300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ASM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 TI-xxxx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4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Plans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695" name="Google Shape;695;p54"/>
          <p:cNvSpPr txBox="1"/>
          <p:nvPr/>
        </p:nvSpPr>
        <p:spPr>
          <a:xfrm>
            <a:off x="0" y="1524000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ELTR-180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Networking and Data Communications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696" name="Google Shape;696;p54"/>
          <p:cNvSpPr txBox="1"/>
          <p:nvPr/>
        </p:nvSpPr>
        <p:spPr>
          <a:xfrm>
            <a:off x="1460550" y="2667000"/>
            <a:ext cx="62229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Project 1 build a 6502 to network with a partner: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https://eater.net/6502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Use the 6502 to do practical lessons with error correction: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https://eater.net/crc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5"/>
          <p:cNvSpPr txBox="1"/>
          <p:nvPr>
            <p:ph idx="4294967295" type="title"/>
          </p:nvPr>
        </p:nvSpPr>
        <p:spPr>
          <a:xfrm>
            <a:off x="0" y="-121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  <p:sp>
        <p:nvSpPr>
          <p:cNvPr id="702" name="Google Shape;702;p55"/>
          <p:cNvSpPr txBox="1"/>
          <p:nvPr/>
        </p:nvSpPr>
        <p:spPr>
          <a:xfrm>
            <a:off x="0" y="4572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99999"/>
                </a:solidFill>
              </a:rPr>
              <a:t>Testing and TroubleShooting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703" name="Google Shape;703;p55"/>
          <p:cNvSpPr/>
          <p:nvPr/>
        </p:nvSpPr>
        <p:spPr>
          <a:xfrm>
            <a:off x="466350" y="1102950"/>
            <a:ext cx="3944100" cy="39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Testing: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a Functional Module Check. You may Need to </a:t>
            </a:r>
            <a:r>
              <a:rPr lang="en"/>
              <a:t>hookup</a:t>
            </a:r>
            <a:r>
              <a:rPr lang="en"/>
              <a:t> the required INPUTS and OUTPUTS to see if the Module is </a:t>
            </a:r>
            <a:r>
              <a:rPr lang="en"/>
              <a:t>operational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</a:t>
            </a:r>
            <a:r>
              <a:rPr lang="en"/>
              <a:t> the subsystem checks before networking them together or through the BUS will help isolate for </a:t>
            </a:r>
            <a:r>
              <a:rPr lang="en"/>
              <a:t>troubleshooting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another module Test </a:t>
            </a:r>
            <a:r>
              <a:rPr lang="en"/>
              <a:t>operations</a:t>
            </a:r>
            <a:r>
              <a:rPr lang="en"/>
              <a:t> if good then add one more and Test. Do this until they Master System is </a:t>
            </a:r>
            <a:r>
              <a:rPr lang="en"/>
              <a:t>completed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5"/>
          <p:cNvSpPr/>
          <p:nvPr/>
        </p:nvSpPr>
        <p:spPr>
          <a:xfrm>
            <a:off x="4733550" y="1102800"/>
            <a:ext cx="4025400" cy="39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TroubleShooting: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434343"/>
                </a:solidFill>
              </a:rPr>
              <a:t>Problem</a:t>
            </a:r>
            <a:endParaRPr b="1" u="sng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Clock has an inverter OUTPUT and only lights if the LED is place in circuit with Cathode to pin 8 of the 74LS08 AND Gate and Anode to VCC.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434343"/>
                </a:solidFill>
              </a:rPr>
              <a:t>Solution</a:t>
            </a:r>
            <a:endParaRPr b="1" u="sng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Maksure the ICs have VCC and Ground connected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Power distribution Problems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does an LED light when the INPUT is 0 v?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Solution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Trace signal on bus by remove each modules connection on by one until you find the 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Sometimes damaged ICS will send random signals,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55"/>
          <p:cNvSpPr txBox="1"/>
          <p:nvPr/>
        </p:nvSpPr>
        <p:spPr>
          <a:xfrm>
            <a:off x="4220425" y="2798275"/>
            <a:ext cx="73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Vs</a:t>
            </a:r>
            <a:endParaRPr b="1" sz="3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Citation </a:t>
            </a:r>
            <a:endParaRPr/>
          </a:p>
        </p:txBody>
      </p:sp>
      <p:sp>
        <p:nvSpPr>
          <p:cNvPr id="711" name="Google Shape;711;p56"/>
          <p:cNvSpPr txBox="1"/>
          <p:nvPr>
            <p:ph idx="1" type="body"/>
          </p:nvPr>
        </p:nvSpPr>
        <p:spPr>
          <a:xfrm>
            <a:off x="0" y="771475"/>
            <a:ext cx="9144000" cy="415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Eater, B. (n.d.). </a:t>
            </a:r>
            <a:r>
              <a:rPr i="1" lang="en" sz="1200">
                <a:solidFill>
                  <a:schemeClr val="dk1"/>
                </a:solidFill>
              </a:rPr>
              <a:t>8 Bit Computer</a:t>
            </a:r>
            <a:r>
              <a:rPr lang="en" sz="1200">
                <a:solidFill>
                  <a:schemeClr val="dk1"/>
                </a:solidFill>
              </a:rPr>
              <a:t>. Eater.Net.</a:t>
            </a:r>
            <a:r>
              <a:rPr lang="en" sz="1200">
                <a:solidFill>
                  <a:srgbClr val="999999"/>
                </a:solidFill>
              </a:rPr>
              <a:t> </a:t>
            </a:r>
            <a:r>
              <a:rPr lang="en" sz="1200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https://eater.net/8bit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</a:rPr>
              <a:t>8 bit-computer.jpeg image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X,B.(n.d).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Using the 555 Timer</a:t>
            </a:r>
            <a:r>
              <a:rPr lang="en" sz="1200">
                <a:solidFill>
                  <a:srgbClr val="999999"/>
                </a:solidFill>
              </a:rPr>
              <a:t>. </a:t>
            </a:r>
            <a:r>
              <a:rPr i="1" lang="en" sz="1200">
                <a:solidFill>
                  <a:srgbClr val="444444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DroneBot Workshop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r>
              <a:rPr lang="en" sz="1200" u="sng">
                <a:solidFill>
                  <a:srgbClr val="888888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https://dronebotworkshop.com/555-timer/</a:t>
            </a:r>
            <a:endParaRPr sz="12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</a:rPr>
              <a:t>image of 555 timer schematic</a:t>
            </a:r>
            <a:endParaRPr sz="12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Eater,B</a:t>
            </a:r>
            <a:r>
              <a:rPr lang="en" sz="1200">
                <a:solidFill>
                  <a:schemeClr val="dk1"/>
                </a:solidFill>
              </a:rPr>
              <a:t>. [Ben Eater]. (Year, Month Day). </a:t>
            </a:r>
            <a:r>
              <a:rPr i="1" lang="en" sz="1200"/>
              <a:t>Clock logic - 8-bit computer clock - part 4</a:t>
            </a:r>
            <a:r>
              <a:rPr lang="en" sz="1200">
                <a:solidFill>
                  <a:schemeClr val="dk1"/>
                </a:solidFill>
              </a:rPr>
              <a:t> [Video]. YouTube.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rgbClr val="999999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rgbClr val="999999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https://www.youtube.com/watch?v=SmQ5K7UQPMM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Ann</a:t>
            </a:r>
            <a:r>
              <a:rPr lang="en" sz="1200"/>
              <a:t>e,C.</a:t>
            </a:r>
            <a:r>
              <a:rPr lang="en" sz="1200">
                <a:solidFill>
                  <a:schemeClr val="dk1"/>
                </a:solidFill>
              </a:rPr>
              <a:t> [</a:t>
            </a:r>
            <a:r>
              <a:rPr i="1" lang="en" sz="1200"/>
              <a:t> Crash Course</a:t>
            </a:r>
            <a:r>
              <a:rPr lang="en" sz="1200">
                <a:solidFill>
                  <a:schemeClr val="dk1"/>
                </a:solidFill>
              </a:rPr>
              <a:t>]. (Year, Month Day). </a:t>
            </a:r>
            <a:r>
              <a:rPr i="1" lang="en" sz="1200"/>
              <a:t>Crash Course- </a:t>
            </a:r>
            <a:r>
              <a:rPr lang="en" sz="1200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The Central Processing Unit (CPU) Crash Course Computer Science #7</a:t>
            </a:r>
            <a:r>
              <a:rPr lang="en" sz="1200">
                <a:solidFill>
                  <a:schemeClr val="dk1"/>
                </a:solidFill>
              </a:rPr>
              <a:t> [Video]. YouTube.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88888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https://www.youtube.com/watch?v=FZGugFqdr60&amp;t=548s</a:t>
            </a:r>
            <a:endParaRPr sz="12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</a:rPr>
              <a:t>10:28 CPU SLIDE 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7"/>
          <p:cNvSpPr txBox="1"/>
          <p:nvPr/>
        </p:nvSpPr>
        <p:spPr>
          <a:xfrm>
            <a:off x="0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Ben Eater 8 Bit Computer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17" name="Google Shape;717;p57"/>
          <p:cNvSpPr txBox="1"/>
          <p:nvPr/>
        </p:nvSpPr>
        <p:spPr>
          <a:xfrm>
            <a:off x="2617950" y="2340900"/>
            <a:ext cx="39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GUIDE TO GETTING STARTED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Thank You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0" y="1010438"/>
            <a:ext cx="9144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66666"/>
                </a:solidFill>
              </a:rPr>
              <a:t>Solutions Calculator Club Product Development</a:t>
            </a:r>
            <a:endParaRPr b="1"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66666"/>
                </a:solidFill>
              </a:rPr>
              <a:t>CMNS-125 Research: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0" y="2733263"/>
            <a:ext cx="9144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666666"/>
                </a:solidFill>
              </a:rPr>
              <a:t>History and Innovations of the Calculator</a:t>
            </a:r>
            <a:endParaRPr b="1" sz="2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9"/>
          <p:cNvGrpSpPr/>
          <p:nvPr/>
        </p:nvGrpSpPr>
        <p:grpSpPr>
          <a:xfrm>
            <a:off x="1023686" y="1323951"/>
            <a:ext cx="2266995" cy="3232343"/>
            <a:chOff x="1861850" y="1628775"/>
            <a:chExt cx="2325600" cy="3388200"/>
          </a:xfrm>
        </p:grpSpPr>
        <p:sp>
          <p:nvSpPr>
            <p:cNvPr id="91" name="Google Shape;91;p19"/>
            <p:cNvSpPr txBox="1"/>
            <p:nvPr/>
          </p:nvSpPr>
          <p:spPr>
            <a:xfrm>
              <a:off x="1861850" y="1628775"/>
              <a:ext cx="2325600" cy="33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99999"/>
                  </a:solidFill>
                </a:rPr>
                <a:t>The Abacus</a:t>
              </a:r>
              <a:endParaRPr sz="1800">
                <a:solidFill>
                  <a:srgbClr val="999999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999999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999999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999999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999999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999999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99999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999999"/>
                </a:solidFill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800"/>
                <a:buChar char="●"/>
              </a:pPr>
              <a:r>
                <a:rPr lang="en" sz="1800">
                  <a:solidFill>
                    <a:srgbClr val="999999"/>
                  </a:solidFill>
                </a:rPr>
                <a:t>Binary </a:t>
              </a:r>
              <a:endParaRPr sz="1800">
                <a:solidFill>
                  <a:srgbClr val="999999"/>
                </a:solidFill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800"/>
                <a:buChar char="●"/>
              </a:pPr>
              <a:r>
                <a:rPr lang="en" sz="1800">
                  <a:solidFill>
                    <a:srgbClr val="999999"/>
                  </a:solidFill>
                </a:rPr>
                <a:t>Weighed Sum</a:t>
              </a:r>
              <a:endParaRPr sz="1800">
                <a:solidFill>
                  <a:srgbClr val="999999"/>
                </a:solidFill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800"/>
                <a:buChar char="●"/>
              </a:pPr>
              <a:r>
                <a:rPr lang="en" sz="1800">
                  <a:solidFill>
                    <a:srgbClr val="999999"/>
                  </a:solidFill>
                </a:rPr>
                <a:t>Register</a:t>
              </a:r>
              <a:endParaRPr sz="1800">
                <a:solidFill>
                  <a:srgbClr val="999999"/>
                </a:solidFill>
              </a:endParaRPr>
            </a:p>
          </p:txBody>
        </p:sp>
        <p:pic>
          <p:nvPicPr>
            <p:cNvPr id="92" name="Google Shape;9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80825" y="1982075"/>
              <a:ext cx="2087650" cy="2087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9"/>
          <p:cNvSpPr txBox="1"/>
          <p:nvPr/>
        </p:nvSpPr>
        <p:spPr>
          <a:xfrm>
            <a:off x="4375300" y="2062851"/>
            <a:ext cx="395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The first calculating device known was the</a:t>
            </a:r>
            <a:r>
              <a:rPr b="1" lang="en" sz="1500">
                <a:solidFill>
                  <a:srgbClr val="666666"/>
                </a:solidFill>
              </a:rPr>
              <a:t> Abacus. </a:t>
            </a:r>
            <a:r>
              <a:rPr lang="en" sz="1500">
                <a:solidFill>
                  <a:srgbClr val="666666"/>
                </a:solidFill>
              </a:rPr>
              <a:t>Invented in China around the </a:t>
            </a:r>
            <a:r>
              <a:rPr b="1" lang="en" sz="1500">
                <a:solidFill>
                  <a:srgbClr val="666666"/>
                </a:solidFill>
              </a:rPr>
              <a:t>2nd century B.C</a:t>
            </a:r>
            <a:r>
              <a:rPr lang="en" sz="1500">
                <a:solidFill>
                  <a:srgbClr val="666666"/>
                </a:solidFill>
              </a:rPr>
              <a:t>. However, Abacus-like devices are first attested from ancient Mesopotamia</a:t>
            </a:r>
            <a:r>
              <a:rPr b="1" lang="en" sz="1500">
                <a:solidFill>
                  <a:srgbClr val="666666"/>
                </a:solidFill>
              </a:rPr>
              <a:t> </a:t>
            </a:r>
            <a:r>
              <a:rPr lang="en" sz="1500">
                <a:solidFill>
                  <a:srgbClr val="666666"/>
                </a:solidFill>
              </a:rPr>
              <a:t>around</a:t>
            </a:r>
            <a:r>
              <a:rPr b="1" lang="en" sz="1500">
                <a:solidFill>
                  <a:srgbClr val="666666"/>
                </a:solidFill>
              </a:rPr>
              <a:t> 2700 B.C.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0" y="-29775"/>
            <a:ext cx="914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666666"/>
                </a:solidFill>
              </a:rPr>
              <a:t>History and Innovations of the Calculator</a:t>
            </a:r>
            <a:endParaRPr b="1" sz="2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0" y="3862800"/>
            <a:ext cx="914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666666"/>
                </a:solidFill>
              </a:rPr>
              <a:t>ELTR-130 Data Logic</a:t>
            </a:r>
            <a:endParaRPr b="1" sz="2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600" y="1390650"/>
            <a:ext cx="59436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0" y="-29775"/>
            <a:ext cx="914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666666"/>
                </a:solidFill>
              </a:rPr>
              <a:t>History and Innovations of the Calculator</a:t>
            </a:r>
            <a:endParaRPr b="1" sz="2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7876"/>
            <a:ext cx="9144001" cy="370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Ben Eater’s 8 Bit Computer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0" y="45279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99999"/>
                </a:solidFill>
              </a:rPr>
              <a:t>(2016)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0" y="691800"/>
            <a:ext cx="4512900" cy="4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457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142">
                <a:solidFill>
                  <a:srgbClr val="999999"/>
                </a:solidFill>
              </a:rPr>
              <a:t>Module 1</a:t>
            </a:r>
            <a:r>
              <a:rPr lang="en" sz="1142">
                <a:solidFill>
                  <a:schemeClr val="dk1"/>
                </a:solidFill>
              </a:rPr>
              <a:t> </a:t>
            </a:r>
            <a:r>
              <a:rPr lang="en" sz="1042">
                <a:solidFill>
                  <a:schemeClr val="dk1"/>
                </a:solidFill>
              </a:rPr>
              <a:t>	The System Clock </a:t>
            </a:r>
            <a:endParaRPr sz="1042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42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142">
                <a:solidFill>
                  <a:srgbClr val="999999"/>
                </a:solidFill>
              </a:rPr>
              <a:t>Module 2</a:t>
            </a:r>
            <a:r>
              <a:rPr lang="en" sz="1042">
                <a:solidFill>
                  <a:schemeClr val="dk1"/>
                </a:solidFill>
              </a:rPr>
              <a:t> </a:t>
            </a:r>
            <a:endParaRPr sz="1042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Registers</a:t>
            </a:r>
            <a:endParaRPr sz="1042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A register </a:t>
            </a:r>
            <a:endParaRPr sz="1042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B register </a:t>
            </a:r>
            <a:endParaRPr sz="1042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Instruction Register </a:t>
            </a:r>
            <a:endParaRPr sz="1042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Arithmetic unit (ALU)</a:t>
            </a:r>
            <a:endParaRPr sz="1042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142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142">
                <a:solidFill>
                  <a:srgbClr val="999999"/>
                </a:solidFill>
              </a:rPr>
              <a:t>Module 3</a:t>
            </a:r>
            <a:endParaRPr b="1" sz="1142">
              <a:solidFill>
                <a:srgbClr val="999999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Memory Address Register (MAR)</a:t>
            </a:r>
            <a:endParaRPr sz="1042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Random access memory (RAM) </a:t>
            </a:r>
            <a:endParaRPr sz="1042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Program counter </a:t>
            </a:r>
            <a:endParaRPr sz="1042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42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142">
                <a:solidFill>
                  <a:srgbClr val="B7B7B7"/>
                </a:solidFill>
              </a:rPr>
              <a:t>Module 4 </a:t>
            </a:r>
            <a:endParaRPr b="1" sz="1142">
              <a:solidFill>
                <a:srgbClr val="B7B7B7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CPU control logic </a:t>
            </a:r>
            <a:endParaRPr sz="1042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	Output Register (Display 7 Segment)</a:t>
            </a:r>
            <a:endParaRPr sz="1042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	The Bus communication</a:t>
            </a:r>
            <a:endParaRPr sz="1042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	Flag Register (Carry bit, Zero)</a:t>
            </a:r>
            <a:endParaRPr sz="1042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42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1142">
                <a:solidFill>
                  <a:srgbClr val="999999"/>
                </a:solidFill>
              </a:rPr>
              <a:t>Module 5 </a:t>
            </a:r>
            <a:r>
              <a:rPr lang="en" sz="1042">
                <a:solidFill>
                  <a:schemeClr val="dk1"/>
                </a:solidFill>
              </a:rPr>
              <a:t>	AC adapter for development of project and safety.</a:t>
            </a:r>
            <a:endParaRPr sz="1042"/>
          </a:p>
        </p:txBody>
      </p:sp>
      <p:sp>
        <p:nvSpPr>
          <p:cNvPr id="116" name="Google Shape;116;p22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Ben Eater’s 8 Bit Computer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17" name="Google Shape;117;p22" title="Mast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175" y="696950"/>
            <a:ext cx="3032252" cy="4223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22"/>
          <p:cNvSpPr txBox="1"/>
          <p:nvPr/>
        </p:nvSpPr>
        <p:spPr>
          <a:xfrm>
            <a:off x="6387175" y="4415050"/>
            <a:ext cx="26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Master Sheet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