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62" r:id="rId3"/>
    <p:sldId id="263" r:id="rId4"/>
    <p:sldId id="257" r:id="rId5"/>
    <p:sldId id="264" r:id="rId6"/>
    <p:sldId id="258" r:id="rId7"/>
    <p:sldId id="259" r:id="rId8"/>
    <p:sldId id="260" r:id="rId9"/>
    <p:sldId id="261" r:id="rId10"/>
    <p:sldId id="275" r:id="rId11"/>
    <p:sldId id="270" r:id="rId12"/>
    <p:sldId id="271" r:id="rId13"/>
    <p:sldId id="272" r:id="rId14"/>
    <p:sldId id="273" r:id="rId15"/>
    <p:sldId id="274" r:id="rId16"/>
    <p:sldId id="276" r:id="rId17"/>
    <p:sldId id="277" r:id="rId18"/>
    <p:sldId id="278" r:id="rId19"/>
    <p:sldId id="279" r:id="rId20"/>
    <p:sldId id="281" r:id="rId21"/>
    <p:sldId id="282" r:id="rId22"/>
    <p:sldId id="286" r:id="rId23"/>
    <p:sldId id="287" r:id="rId24"/>
    <p:sldId id="288" r:id="rId25"/>
    <p:sldId id="289" r:id="rId26"/>
    <p:sldId id="290" r:id="rId27"/>
    <p:sldId id="291" r:id="rId28"/>
    <p:sldId id="29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4660"/>
  </p:normalViewPr>
  <p:slideViewPr>
    <p:cSldViewPr>
      <p:cViewPr>
        <p:scale>
          <a:sx n="107" d="100"/>
          <a:sy n="107" d="100"/>
        </p:scale>
        <p:origin x="-1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CE9CB-BCB6-4224-93D2-D83BE590AC40}" type="datetimeFigureOut">
              <a:rPr lang="en-US" smtClean="0"/>
              <a:t>5/27/2017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C2E68-AB3A-4E9E-910E-1420C30BAA83}" type="slidenum">
              <a:rPr lang="en-US" smtClean="0"/>
              <a:t>‹#›</a:t>
            </a:fld>
            <a:endParaRPr lang="en-US"/>
          </a:p>
        </p:txBody>
      </p:sp>
    </p:spTree>
    <p:extLst>
      <p:ext uri="{BB962C8B-B14F-4D97-AF65-F5344CB8AC3E}">
        <p14:creationId xmlns:p14="http://schemas.microsoft.com/office/powerpoint/2010/main" val="213467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BA069C-E29E-4F47-8499-822F1ED3D6DC}"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C9BB-8169-4F53-9B70-3151244092C8}"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335E75-7B17-4147-A576-027D25FA1E1D}"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D532A-B511-4203-AC62-97BE88759A0F}"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3AB28-1967-4A97-9A32-64A3F1CCCEA1}"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24575-C7FA-4511-A3B7-85279107EA95}" type="datetime1">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056E5-0EF1-4458-AD3C-63D39DDDA22B}" type="datetime1">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64B4A2-583E-4CDF-8F5F-9A93A2BC25A3}" type="datetime1">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745A0-333F-4861-9DCA-5EC51F051632}" type="datetime1">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582D5-6024-43E8-AA1E-ABF4D2B35C65}" type="datetime1">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B1D4-B36B-44CB-81F4-D4FBF151C52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4AEB75F-88DC-4641-AD98-94E376CB3EF0}" type="datetime1">
              <a:rPr lang="en-US" smtClean="0"/>
              <a:t>5/27/2017</a:t>
            </a:fld>
            <a:endParaRPr lang="en-US"/>
          </a:p>
        </p:txBody>
      </p:sp>
      <p:sp>
        <p:nvSpPr>
          <p:cNvPr id="9" name="Slide Number Placeholder 8"/>
          <p:cNvSpPr>
            <a:spLocks noGrp="1"/>
          </p:cNvSpPr>
          <p:nvPr>
            <p:ph type="sldNum" sz="quarter" idx="11"/>
          </p:nvPr>
        </p:nvSpPr>
        <p:spPr/>
        <p:txBody>
          <a:bodyPr/>
          <a:lstStyle/>
          <a:p>
            <a:fld id="{82A1B1D4-B36B-44CB-81F4-D4FBF151C52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2A1B1D4-B36B-44CB-81F4-D4FBF151C52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6FB7916-6A17-4CEE-B164-2741B9CDA3D2}" type="datetime1">
              <a:rPr lang="en-US" smtClean="0"/>
              <a:t>5/27/2017</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838200"/>
            <a:ext cx="8458200" cy="2289175"/>
          </a:xfrm>
        </p:spPr>
        <p:txBody>
          <a:bodyPr>
            <a:noAutofit/>
          </a:bodyPr>
          <a:lstStyle/>
          <a:p>
            <a:pPr algn="ctr"/>
            <a:r>
              <a:rPr lang="en-US" sz="4400" dirty="0" err="1" smtClean="0">
                <a:latin typeface="Times New Roman" panose="02020603050405020304" pitchFamily="18" charset="0"/>
                <a:cs typeface="Times New Roman" panose="02020603050405020304" pitchFamily="18" charset="0"/>
              </a:rPr>
              <a:t>Đề</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tài</a:t>
            </a:r>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thực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thi</a:t>
            </a:r>
            <a:r>
              <a:rPr lang="en-US" sz="4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bị</a:t>
            </a:r>
            <a:r>
              <a:rPr lang="en-US" sz="4000" dirty="0" smtClean="0">
                <a:latin typeface="Times New Roman" panose="02020603050405020304" pitchFamily="18" charset="0"/>
                <a:cs typeface="Times New Roman" panose="02020603050405020304" pitchFamily="18" charset="0"/>
              </a:rPr>
              <a:t>, driver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giao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thức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cho</a:t>
            </a:r>
            <a:r>
              <a:rPr lang="en-US" sz="4000" dirty="0" smtClean="0">
                <a:latin typeface="Times New Roman" panose="02020603050405020304" pitchFamily="18" charset="0"/>
                <a:cs typeface="Times New Roman" panose="02020603050405020304" pitchFamily="18" charset="0"/>
              </a:rPr>
              <a:t> </a:t>
            </a:r>
            <a:br>
              <a:rPr lang="en-US" sz="4000" dirty="0" smtClean="0">
                <a:latin typeface="Times New Roman" panose="02020603050405020304" pitchFamily="18" charset="0"/>
                <a:cs typeface="Times New Roman" panose="02020603050405020304" pitchFamily="18" charset="0"/>
              </a:rPr>
            </a:b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thống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mô</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phỏng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mạng</a:t>
            </a:r>
            <a:r>
              <a:rPr lang="en-US" sz="4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CAN”</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3505200"/>
            <a:ext cx="8458200" cy="2133600"/>
          </a:xfrm>
        </p:spPr>
        <p:txBody>
          <a:bodyPr>
            <a:noAutofit/>
          </a:bodyPr>
          <a:lstStyle/>
          <a:p>
            <a:pPr algn="just"/>
            <a:r>
              <a:rPr lang="en-US" sz="1800" dirty="0" err="1" smtClean="0">
                <a:solidFill>
                  <a:schemeClr val="tx1"/>
                </a:solidFill>
                <a:latin typeface="Times New Roman" panose="02020603050405020304" pitchFamily="18" charset="0"/>
                <a:cs typeface="Times New Roman" panose="02020603050405020304" pitchFamily="18" charset="0"/>
              </a:rPr>
              <a:t>Sinh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viên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thực</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hiện</a:t>
            </a:r>
            <a:r>
              <a:rPr lang="en-US" sz="1800" dirty="0" smtClean="0">
                <a:solidFill>
                  <a:schemeClr val="tx1"/>
                </a:solidFill>
                <a:latin typeface="Times New Roman" panose="02020603050405020304" pitchFamily="18" charset="0"/>
                <a:cs typeface="Times New Roman" panose="02020603050405020304" pitchFamily="18" charset="0"/>
              </a:rPr>
              <a:t>	: 	</a:t>
            </a:r>
            <a:r>
              <a:rPr lang="en-US" sz="1800" dirty="0" err="1" smtClean="0">
                <a:solidFill>
                  <a:schemeClr val="tx1"/>
                </a:solidFill>
                <a:latin typeface="Times New Roman" panose="02020603050405020304" pitchFamily="18" charset="0"/>
                <a:cs typeface="Times New Roman" panose="02020603050405020304" pitchFamily="18" charset="0"/>
              </a:rPr>
              <a:t>Hồ</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Thăng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Huy</a:t>
            </a:r>
            <a:r>
              <a:rPr lang="en-US" sz="1800" dirty="0" smtClean="0">
                <a:solidFill>
                  <a:schemeClr val="tx1"/>
                </a:solidFill>
                <a:latin typeface="Times New Roman" panose="02020603050405020304" pitchFamily="18" charset="0"/>
                <a:cs typeface="Times New Roman" panose="02020603050405020304" pitchFamily="18" charset="0"/>
              </a:rPr>
              <a:t> 		- </a:t>
            </a:r>
            <a:r>
              <a:rPr lang="en-US" sz="1800" dirty="0" err="1" smtClean="0">
                <a:solidFill>
                  <a:schemeClr val="tx1"/>
                </a:solidFill>
                <a:latin typeface="Times New Roman" panose="02020603050405020304" pitchFamily="18" charset="0"/>
                <a:cs typeface="Times New Roman" panose="02020603050405020304" pitchFamily="18" charset="0"/>
              </a:rPr>
              <a:t>Lớp</a:t>
            </a:r>
            <a:r>
              <a:rPr lang="en-US" sz="1800" dirty="0" smtClean="0">
                <a:solidFill>
                  <a:schemeClr val="tx1"/>
                </a:solidFill>
                <a:latin typeface="Times New Roman" panose="02020603050405020304" pitchFamily="18" charset="0"/>
                <a:cs typeface="Times New Roman" panose="02020603050405020304" pitchFamily="18" charset="0"/>
              </a:rPr>
              <a:t> 12DT3</a:t>
            </a:r>
          </a:p>
          <a:p>
            <a:pPr algn="just"/>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Đặng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Trung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Nguyên</a:t>
            </a:r>
            <a:r>
              <a:rPr lang="en-US" sz="1800" dirty="0" smtClean="0">
                <a:solidFill>
                  <a:schemeClr val="tx1"/>
                </a:solidFill>
                <a:latin typeface="Times New Roman" panose="02020603050405020304" pitchFamily="18" charset="0"/>
                <a:cs typeface="Times New Roman" panose="02020603050405020304" pitchFamily="18" charset="0"/>
              </a:rPr>
              <a:t>	- </a:t>
            </a:r>
            <a:r>
              <a:rPr lang="en-US" sz="1800" dirty="0" err="1" smtClean="0">
                <a:solidFill>
                  <a:schemeClr val="tx1"/>
                </a:solidFill>
                <a:latin typeface="Times New Roman" panose="02020603050405020304" pitchFamily="18" charset="0"/>
                <a:cs typeface="Times New Roman" panose="02020603050405020304" pitchFamily="18" charset="0"/>
              </a:rPr>
              <a:t>Lớp</a:t>
            </a:r>
            <a:r>
              <a:rPr lang="en-US" sz="1800" dirty="0" smtClean="0">
                <a:solidFill>
                  <a:schemeClr val="tx1"/>
                </a:solidFill>
                <a:latin typeface="Times New Roman" panose="02020603050405020304" pitchFamily="18" charset="0"/>
                <a:cs typeface="Times New Roman" panose="02020603050405020304" pitchFamily="18" charset="0"/>
              </a:rPr>
              <a:t> 12DT2</a:t>
            </a:r>
          </a:p>
          <a:p>
            <a:pPr algn="just"/>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Huỳnh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Vũ</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Tiến</a:t>
            </a:r>
            <a:r>
              <a:rPr lang="en-US" sz="1800" dirty="0" smtClean="0">
                <a:solidFill>
                  <a:schemeClr val="tx1"/>
                </a:solidFill>
                <a:latin typeface="Times New Roman" panose="02020603050405020304" pitchFamily="18" charset="0"/>
                <a:cs typeface="Times New Roman" panose="02020603050405020304" pitchFamily="18" charset="0"/>
              </a:rPr>
              <a:t>		- </a:t>
            </a:r>
            <a:r>
              <a:rPr lang="en-US" sz="1800" dirty="0" err="1" smtClean="0">
                <a:solidFill>
                  <a:schemeClr val="tx1"/>
                </a:solidFill>
                <a:latin typeface="Times New Roman" panose="02020603050405020304" pitchFamily="18" charset="0"/>
                <a:cs typeface="Times New Roman" panose="02020603050405020304" pitchFamily="18" charset="0"/>
              </a:rPr>
              <a:t>Lớp</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12DT4</a:t>
            </a: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err="1" smtClean="0">
                <a:solidFill>
                  <a:schemeClr val="tx1"/>
                </a:solidFill>
                <a:latin typeface="Times New Roman" panose="02020603050405020304" pitchFamily="18" charset="0"/>
                <a:cs typeface="Times New Roman" panose="02020603050405020304" pitchFamily="18" charset="0"/>
              </a:rPr>
              <a:t>Giảng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viên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hướng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dẫn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TS.Bùi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Thị</a:t>
            </a:r>
            <a:r>
              <a:rPr lang="en-US" sz="1800" dirty="0" smtClean="0">
                <a:solidFill>
                  <a:schemeClr val="tx1"/>
                </a:solidFill>
                <a:latin typeface="Times New Roman" panose="02020603050405020304" pitchFamily="18" charset="0"/>
                <a:cs typeface="Times New Roman" panose="02020603050405020304" pitchFamily="18" charset="0"/>
              </a:rPr>
              <a:t> Minh </a:t>
            </a:r>
            <a:r>
              <a:rPr lang="en-US" sz="1800" dirty="0" err="1" smtClean="0">
                <a:solidFill>
                  <a:schemeClr val="tx1"/>
                </a:solidFill>
                <a:latin typeface="Times New Roman" panose="02020603050405020304" pitchFamily="18" charset="0"/>
                <a:cs typeface="Times New Roman" panose="02020603050405020304" pitchFamily="18" charset="0"/>
              </a:rPr>
              <a:t>Tú</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ThS.Hồ</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Viết</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Việt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err="1" smtClean="0">
                <a:solidFill>
                  <a:schemeClr val="tx1"/>
                </a:solidFill>
                <a:latin typeface="Times New Roman" panose="02020603050405020304" pitchFamily="18" charset="0"/>
                <a:cs typeface="Times New Roman" panose="02020603050405020304" pitchFamily="18" charset="0"/>
              </a:rPr>
              <a:t>Người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hướng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dẫn</a:t>
            </a:r>
            <a:r>
              <a:rPr lang="en-US" sz="1800" dirty="0" smtClean="0">
                <a:solidFill>
                  <a:schemeClr val="tx1"/>
                </a:solidFill>
                <a:latin typeface="Times New Roman" panose="02020603050405020304" pitchFamily="18" charset="0"/>
                <a:cs typeface="Times New Roman" panose="02020603050405020304" pitchFamily="18" charset="0"/>
              </a:rPr>
              <a:t>:		KS. </a:t>
            </a:r>
            <a:r>
              <a:rPr lang="en-US" sz="1800" dirty="0" err="1" smtClean="0">
                <a:solidFill>
                  <a:schemeClr val="tx1"/>
                </a:solidFill>
                <a:latin typeface="Times New Roman" panose="02020603050405020304" pitchFamily="18" charset="0"/>
                <a:cs typeface="Times New Roman" panose="02020603050405020304" pitchFamily="18" charset="0"/>
              </a:rPr>
              <a:t>Nguyễn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Văn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Thành</a:t>
            </a:r>
            <a:r>
              <a:rPr lang="en-US" sz="1800" dirty="0" smtClean="0">
                <a:solidFill>
                  <a:schemeClr val="tx1"/>
                </a:solidFill>
                <a:latin typeface="Times New Roman" panose="02020603050405020304" pitchFamily="18" charset="0"/>
                <a:cs typeface="Times New Roman" panose="02020603050405020304" pitchFamily="18" charset="0"/>
              </a:rPr>
              <a:t>	- FSOFT</a:t>
            </a:r>
          </a:p>
        </p:txBody>
      </p:sp>
      <p:sp>
        <p:nvSpPr>
          <p:cNvPr id="4" name="Slide Number Placeholder 3"/>
          <p:cNvSpPr>
            <a:spLocks noGrp="1"/>
          </p:cNvSpPr>
          <p:nvPr>
            <p:ph type="sldNum" sz="quarter" idx="12"/>
          </p:nvPr>
        </p:nvSpPr>
        <p:spPr/>
        <p:txBody>
          <a:bodyPr/>
          <a:lstStyle/>
          <a:p>
            <a:fld id="{82A1B1D4-B36B-44CB-81F4-D4FBF151C52D}" type="slidenum">
              <a:rPr lang="en-US" smtClean="0"/>
              <a:t>1</a:t>
            </a:fld>
            <a:endParaRPr lang="en-US"/>
          </a:p>
        </p:txBody>
      </p:sp>
    </p:spTree>
    <p:extLst>
      <p:ext uri="{BB962C8B-B14F-4D97-AF65-F5344CB8AC3E}">
        <p14:creationId xmlns:p14="http://schemas.microsoft.com/office/powerpoint/2010/main" val="2992276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buFont typeface="+mj-lt"/>
              <a:buAutoNum type="arabicPeriod"/>
            </a:pPr>
            <a:r>
              <a:rPr lang="en-US" dirty="0" smtClean="0"/>
              <a:t>Device Driver.</a:t>
            </a:r>
          </a:p>
          <a:p>
            <a:pPr marL="571500" indent="-457200">
              <a:buFont typeface="+mj-lt"/>
              <a:buAutoNum type="arabicPeriod"/>
            </a:pPr>
            <a:r>
              <a:rPr lang="en-US" dirty="0" err="1" smtClean="0">
                <a:solidFill>
                  <a:srgbClr val="FF0000"/>
                </a:solidFill>
              </a:rPr>
              <a:t>Giao</a:t>
            </a:r>
            <a:r>
              <a:rPr lang="en-US" dirty="0" smtClean="0">
                <a:solidFill>
                  <a:srgbClr val="FF0000"/>
                </a:solidFill>
              </a:rPr>
              <a:t> </a:t>
            </a:r>
            <a:r>
              <a:rPr lang="en-US" dirty="0" err="1" smtClean="0">
                <a:solidFill>
                  <a:srgbClr val="FF0000"/>
                </a:solidFill>
              </a:rPr>
              <a:t>thức</a:t>
            </a:r>
            <a:r>
              <a:rPr lang="en-US" dirty="0" smtClean="0">
                <a:solidFill>
                  <a:srgbClr val="FF0000"/>
                </a:solidFill>
              </a:rPr>
              <a:t> </a:t>
            </a:r>
            <a:r>
              <a:rPr lang="en-US" dirty="0" err="1" smtClean="0">
                <a:solidFill>
                  <a:srgbClr val="FF0000"/>
                </a:solidFill>
              </a:rPr>
              <a:t>truyền</a:t>
            </a:r>
            <a:r>
              <a:rPr lang="en-US" dirty="0" smtClean="0">
                <a:solidFill>
                  <a:srgbClr val="FF0000"/>
                </a:solidFill>
              </a:rPr>
              <a:t> </a:t>
            </a:r>
            <a:r>
              <a:rPr lang="en-US" dirty="0" err="1" smtClean="0">
                <a:solidFill>
                  <a:srgbClr val="FF0000"/>
                </a:solidFill>
              </a:rPr>
              <a:t>dữ</a:t>
            </a:r>
            <a:r>
              <a:rPr lang="en-US" dirty="0" smtClean="0">
                <a:solidFill>
                  <a:srgbClr val="FF0000"/>
                </a:solidFill>
              </a:rPr>
              <a:t> </a:t>
            </a:r>
            <a:r>
              <a:rPr lang="en-US" dirty="0" err="1" smtClean="0">
                <a:solidFill>
                  <a:srgbClr val="FF0000"/>
                </a:solidFill>
              </a:rPr>
              <a:t>liệu</a:t>
            </a:r>
            <a:endParaRPr lang="en-US" dirty="0" smtClean="0">
              <a:solidFill>
                <a:srgbClr val="FF0000"/>
              </a:solidFill>
            </a:endParaRPr>
          </a:p>
          <a:p>
            <a:pPr marL="571500" indent="-457200">
              <a:buFont typeface="+mj-lt"/>
              <a:buAutoNum type="arabicPeriod"/>
            </a:pPr>
            <a:r>
              <a:rPr lang="en-US" dirty="0" err="1" smtClean="0"/>
              <a:t>Thiết</a:t>
            </a:r>
            <a:r>
              <a:rPr lang="en-US" dirty="0" smtClean="0"/>
              <a:t> </a:t>
            </a:r>
            <a:r>
              <a:rPr lang="en-US" dirty="0" err="1" smtClean="0"/>
              <a:t>bị</a:t>
            </a:r>
            <a:endParaRPr lang="en-US" dirty="0" smtClean="0"/>
          </a:p>
          <a:p>
            <a:pPr marL="5715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10</a:t>
            </a:fld>
            <a:endParaRPr lang="en-US"/>
          </a:p>
        </p:txBody>
      </p:sp>
    </p:spTree>
    <p:extLst>
      <p:ext uri="{BB962C8B-B14F-4D97-AF65-F5344CB8AC3E}">
        <p14:creationId xmlns:p14="http://schemas.microsoft.com/office/powerpoint/2010/main" val="3832633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9919" y="457199"/>
            <a:ext cx="8305800" cy="1470025"/>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400" dirty="0" smtClean="0">
                <a:latin typeface="Times New Roman" panose="02020603050405020304" pitchFamily="18" charset="0"/>
                <a:cs typeface="Times New Roman" panose="02020603050405020304" pitchFamily="18" charset="0"/>
              </a:rPr>
              <a:t>PHẦN 2: GIAO THỨC TRUYỀN DỮ LIỆU GIỮA PC VÀ KIT TM4C123G</a:t>
            </a:r>
            <a:endParaRPr lang="en-US" sz="34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85800" y="1981200"/>
            <a:ext cx="7772400" cy="4114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giữa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kit TM4C123G</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1428750" lvl="2" indent="-51435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board TM4C123G</a:t>
            </a:r>
          </a:p>
          <a:p>
            <a:pPr marL="1428750" lvl="2" indent="-51435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Lấy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board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board</a:t>
            </a:r>
          </a:p>
          <a:p>
            <a:pPr marL="1428750" lvl="2" indent="-51435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 CAN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PC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82A1B1D4-B36B-44CB-81F4-D4FBF151C52D}" type="slidenum">
              <a:rPr lang="en-US" smtClean="0"/>
              <a:t>11</a:t>
            </a:fld>
            <a:endParaRPr lang="en-US"/>
          </a:p>
        </p:txBody>
      </p:sp>
    </p:spTree>
    <p:extLst>
      <p:ext uri="{BB962C8B-B14F-4D97-AF65-F5344CB8AC3E}">
        <p14:creationId xmlns:p14="http://schemas.microsoft.com/office/powerpoint/2010/main" val="1315147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096962"/>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Một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số</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khung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dữ</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liệu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trị</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cần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dùng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trong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việc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nhận</a:t>
            </a:r>
            <a:endParaRPr lang="en-US" sz="4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290216"/>
              </p:ext>
            </p:extLst>
          </p:nvPr>
        </p:nvGraphicFramePr>
        <p:xfrm>
          <a:off x="685800" y="1600200"/>
          <a:ext cx="7848600" cy="3352799"/>
        </p:xfrm>
        <a:graphic>
          <a:graphicData uri="http://schemas.openxmlformats.org/drawingml/2006/table">
            <a:tbl>
              <a:tblPr firstRow="1" bandRow="1">
                <a:tableStyleId>{69CF1AB2-1976-4502-BF36-3FF5EA218861}</a:tableStyleId>
              </a:tblPr>
              <a:tblGrid>
                <a:gridCol w="1752600"/>
                <a:gridCol w="1447800"/>
                <a:gridCol w="4648200"/>
              </a:tblGrid>
              <a:tr h="477308">
                <a:tc>
                  <a:txBody>
                    <a:bodyPr/>
                    <a:lstStyle/>
                    <a:p>
                      <a:r>
                        <a:rPr lang="en-US" dirty="0" smtClean="0"/>
                        <a:t>STRUCT</a:t>
                      </a:r>
                      <a:endParaRPr lang="en-US" dirty="0"/>
                    </a:p>
                  </a:txBody>
                  <a:tcPr/>
                </a:tc>
                <a:tc>
                  <a:txBody>
                    <a:bodyPr/>
                    <a:lstStyle/>
                    <a:p>
                      <a:r>
                        <a:rPr lang="en-US" dirty="0" smtClean="0"/>
                        <a:t>FIELD</a:t>
                      </a:r>
                      <a:endParaRPr lang="en-US" dirty="0"/>
                    </a:p>
                  </a:txBody>
                  <a:tcPr/>
                </a:tc>
                <a:tc>
                  <a:txBody>
                    <a:bodyPr/>
                    <a:lstStyle/>
                    <a:p>
                      <a:r>
                        <a:rPr lang="en-US" dirty="0" smtClean="0"/>
                        <a:t>VALUE</a:t>
                      </a:r>
                      <a:endParaRPr lang="en-US" dirty="0"/>
                    </a:p>
                  </a:txBody>
                  <a:tcPr/>
                </a:tc>
              </a:tr>
              <a:tr h="477308">
                <a:tc>
                  <a:txBody>
                    <a:bodyPr/>
                    <a:lstStyle/>
                    <a:p>
                      <a:r>
                        <a:rPr lang="en-US" dirty="0" err="1" smtClean="0"/>
                        <a:t>Check_ALive</a:t>
                      </a:r>
                      <a:endParaRPr lang="en-US" dirty="0"/>
                    </a:p>
                  </a:txBody>
                  <a:tcPr/>
                </a:tc>
                <a:tc>
                  <a:txBody>
                    <a:bodyPr/>
                    <a:lstStyle/>
                    <a:p>
                      <a:r>
                        <a:rPr lang="en-US" dirty="0" smtClean="0"/>
                        <a:t>status</a:t>
                      </a:r>
                      <a:endParaRPr lang="en-US" dirty="0"/>
                    </a:p>
                  </a:txBody>
                  <a:tcPr/>
                </a:tc>
                <a:tc>
                  <a:txBody>
                    <a:bodyPr/>
                    <a:lstStyle/>
                    <a:p>
                      <a:r>
                        <a:rPr lang="en-US" dirty="0" smtClean="0"/>
                        <a:t>A: alive or</a:t>
                      </a:r>
                      <a:r>
                        <a:rPr lang="en-US" baseline="0" dirty="0" smtClean="0"/>
                        <a:t> D:die</a:t>
                      </a:r>
                      <a:endParaRPr lang="en-US" dirty="0"/>
                    </a:p>
                  </a:txBody>
                  <a:tcPr/>
                </a:tc>
              </a:tr>
              <a:tr h="477308">
                <a:tc>
                  <a:txBody>
                    <a:bodyPr/>
                    <a:lstStyle/>
                    <a:p>
                      <a:r>
                        <a:rPr lang="en-US" dirty="0" smtClean="0"/>
                        <a:t>Configuration</a:t>
                      </a:r>
                      <a:endParaRPr lang="en-US" dirty="0"/>
                    </a:p>
                  </a:txBody>
                  <a:tcPr/>
                </a:tc>
                <a:tc>
                  <a:txBody>
                    <a:bodyPr/>
                    <a:lstStyle/>
                    <a:p>
                      <a:r>
                        <a:rPr lang="en-US" dirty="0" err="1" smtClean="0"/>
                        <a:t>bitRate</a:t>
                      </a:r>
                      <a:endParaRPr lang="en-US" dirty="0"/>
                    </a:p>
                  </a:txBody>
                  <a:tcPr/>
                </a:tc>
                <a:tc>
                  <a:txBody>
                    <a:bodyPr/>
                    <a:lstStyle/>
                    <a:p>
                      <a:r>
                        <a:rPr lang="en-US" dirty="0" smtClean="0"/>
                        <a:t>1-&gt;1000</a:t>
                      </a:r>
                      <a:r>
                        <a:rPr lang="en-US" baseline="0" dirty="0" smtClean="0"/>
                        <a:t> </a:t>
                      </a:r>
                      <a:r>
                        <a:rPr lang="en-US" dirty="0" err="1" smtClean="0"/>
                        <a:t>kBaud</a:t>
                      </a:r>
                      <a:endParaRPr lang="en-US" dirty="0"/>
                    </a:p>
                  </a:txBody>
                  <a:tcPr/>
                </a:tc>
              </a:tr>
              <a:tr h="1920875">
                <a:tc>
                  <a:txBody>
                    <a:bodyPr/>
                    <a:lstStyle/>
                    <a:p>
                      <a:r>
                        <a:rPr lang="en-US" dirty="0" smtClean="0"/>
                        <a:t>Simulation</a:t>
                      </a:r>
                      <a:endParaRPr lang="en-US" dirty="0"/>
                    </a:p>
                  </a:txBody>
                  <a:tcPr/>
                </a:tc>
                <a:tc>
                  <a:txBody>
                    <a:bodyPr/>
                    <a:lstStyle/>
                    <a:p>
                      <a:r>
                        <a:rPr lang="en-US" dirty="0" smtClean="0"/>
                        <a:t>CAN Frame</a:t>
                      </a:r>
                      <a:endParaRPr lang="en-US" dirty="0"/>
                    </a:p>
                  </a:txBody>
                  <a:tcPr/>
                </a:tc>
                <a:tc>
                  <a:txBody>
                    <a:bodyPr/>
                    <a:lstStyle/>
                    <a:p>
                      <a:r>
                        <a:rPr lang="en-US" dirty="0" err="1" smtClean="0"/>
                        <a:t>MessageID</a:t>
                      </a:r>
                      <a:r>
                        <a:rPr lang="en-US" dirty="0" smtClean="0"/>
                        <a:t>:</a:t>
                      </a:r>
                      <a:r>
                        <a:rPr lang="en-US" baseline="0" dirty="0" smtClean="0"/>
                        <a:t> </a:t>
                      </a:r>
                      <a:r>
                        <a:rPr lang="en-US" dirty="0" smtClean="0"/>
                        <a:t>Standard (11bits)</a:t>
                      </a:r>
                      <a:r>
                        <a:rPr lang="en-US" baseline="0" dirty="0" smtClean="0"/>
                        <a:t>  or Extend (29 bits)</a:t>
                      </a:r>
                    </a:p>
                    <a:p>
                      <a:r>
                        <a:rPr lang="en-US" baseline="0" dirty="0" smtClean="0"/>
                        <a:t>Length        : 1 Bytes</a:t>
                      </a:r>
                    </a:p>
                    <a:p>
                      <a:r>
                        <a:rPr lang="en-US" baseline="0" dirty="0" smtClean="0"/>
                        <a:t>Data            : 8 Bytes</a:t>
                      </a:r>
                    </a:p>
                    <a:p>
                      <a:endParaRPr lang="en-US" dirty="0"/>
                    </a:p>
                  </a:txBody>
                  <a:tcPr/>
                </a:tc>
              </a:tr>
            </a:tbl>
          </a:graphicData>
        </a:graphic>
      </p:graphicFrame>
      <p:sp>
        <p:nvSpPr>
          <p:cNvPr id="4" name="Slide Number Placeholder 3"/>
          <p:cNvSpPr>
            <a:spLocks noGrp="1"/>
          </p:cNvSpPr>
          <p:nvPr>
            <p:ph type="sldNum" sz="quarter" idx="12"/>
          </p:nvPr>
        </p:nvSpPr>
        <p:spPr/>
        <p:txBody>
          <a:bodyPr/>
          <a:lstStyle/>
          <a:p>
            <a:fld id="{82A1B1D4-B36B-44CB-81F4-D4FBF151C52D}" type="slidenum">
              <a:rPr lang="en-US" smtClean="0"/>
              <a:t>12</a:t>
            </a:fld>
            <a:endParaRPr lang="en-US"/>
          </a:p>
        </p:txBody>
      </p:sp>
    </p:spTree>
    <p:extLst>
      <p:ext uri="{BB962C8B-B14F-4D97-AF65-F5344CB8AC3E}">
        <p14:creationId xmlns:p14="http://schemas.microsoft.com/office/powerpoint/2010/main" val="1249716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210" y="1371600"/>
            <a:ext cx="7478539" cy="1066800"/>
          </a:xfrm>
        </p:spPr>
        <p:txBody>
          <a:bodyPr>
            <a:noAutofit/>
          </a:bodyPr>
          <a:lstStyle/>
          <a:p>
            <a:pPr marL="0" indent="0">
              <a:buNone/>
            </a:pP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board TM4C123G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CAN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TM4C123G</a:t>
            </a:r>
            <a:endParaRPr lang="en-US" sz="28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888763" y="2824611"/>
            <a:ext cx="7188437" cy="2972616"/>
            <a:chOff x="990600" y="3113174"/>
            <a:chExt cx="6883637" cy="2972616"/>
          </a:xfrm>
        </p:grpSpPr>
        <p:sp>
          <p:nvSpPr>
            <p:cNvPr id="4" name="Rectangle 3"/>
            <p:cNvSpPr/>
            <p:nvPr/>
          </p:nvSpPr>
          <p:spPr>
            <a:xfrm>
              <a:off x="990600" y="3130296"/>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5" name="Right Arrow 4"/>
            <p:cNvSpPr/>
            <p:nvPr/>
          </p:nvSpPr>
          <p:spPr>
            <a:xfrm>
              <a:off x="2590800" y="3505200"/>
              <a:ext cx="1923288"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dirty="0">
                <a:latin typeface="Times New Roman" panose="02020603050405020304" pitchFamily="18" charset="0"/>
                <a:cs typeface="Times New Roman" panose="02020603050405020304" pitchFamily="18" charset="0"/>
              </a:endParaRPr>
            </a:p>
          </p:txBody>
        </p:sp>
        <p:sp>
          <p:nvSpPr>
            <p:cNvPr id="6" name="Rectangle 5"/>
            <p:cNvSpPr/>
            <p:nvPr/>
          </p:nvSpPr>
          <p:spPr>
            <a:xfrm>
              <a:off x="4585668" y="3113174"/>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8" name="Right Arrow 7"/>
            <p:cNvSpPr/>
            <p:nvPr/>
          </p:nvSpPr>
          <p:spPr>
            <a:xfrm>
              <a:off x="6196584" y="3505200"/>
              <a:ext cx="1194816" cy="14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990600" y="4772025"/>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611624" y="4750689"/>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112237" y="4048686"/>
              <a:ext cx="7620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CAN Bus</a:t>
              </a:r>
              <a:endParaRPr lang="en-US" dirty="0">
                <a:latin typeface="Times New Roman" panose="02020603050405020304" pitchFamily="18" charset="0"/>
                <a:cs typeface="Times New Roman" panose="02020603050405020304" pitchFamily="18" charset="0"/>
              </a:endParaRPr>
            </a:p>
          </p:txBody>
        </p:sp>
        <p:sp>
          <p:nvSpPr>
            <p:cNvPr id="17" name="Left Arrow 16"/>
            <p:cNvSpPr/>
            <p:nvPr/>
          </p:nvSpPr>
          <p:spPr>
            <a:xfrm>
              <a:off x="2612136" y="5175886"/>
              <a:ext cx="1990344" cy="158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Left Arrow 17"/>
            <p:cNvSpPr/>
            <p:nvPr/>
          </p:nvSpPr>
          <p:spPr>
            <a:xfrm>
              <a:off x="6220968" y="5175886"/>
              <a:ext cx="1246632" cy="158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2602992" y="3113174"/>
              <a:ext cx="199948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CHECK_ALIVE_REQ</a:t>
              </a:r>
              <a:endParaRPr lang="en-US" sz="1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612136" y="4882276"/>
              <a:ext cx="199948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CHECK_ALIVE_RES</a:t>
              </a:r>
              <a:endParaRPr 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679192" y="5439459"/>
              <a:ext cx="183489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Status = A : alive</a:t>
              </a:r>
            </a:p>
            <a:p>
              <a:r>
                <a:rPr lang="en-US" dirty="0" smtClean="0">
                  <a:latin typeface="Times New Roman" panose="02020603050405020304" pitchFamily="18" charset="0"/>
                  <a:cs typeface="Times New Roman" panose="02020603050405020304" pitchFamily="18" charset="0"/>
                </a:rPr>
                <a:t>Status = D : die</a:t>
              </a:r>
              <a:endParaRPr lang="en-US" dirty="0">
                <a:latin typeface="Times New Roman" panose="02020603050405020304" pitchFamily="18" charset="0"/>
                <a:cs typeface="Times New Roman" panose="02020603050405020304" pitchFamily="18" charset="0"/>
              </a:endParaRPr>
            </a:p>
          </p:txBody>
        </p:sp>
      </p:grpSp>
      <p:sp>
        <p:nvSpPr>
          <p:cNvPr id="9" name="Slide Number Placeholder 8"/>
          <p:cNvSpPr>
            <a:spLocks noGrp="1"/>
          </p:cNvSpPr>
          <p:nvPr>
            <p:ph type="sldNum" sz="quarter" idx="12"/>
          </p:nvPr>
        </p:nvSpPr>
        <p:spPr/>
        <p:txBody>
          <a:bodyPr/>
          <a:lstStyle/>
          <a:p>
            <a:fld id="{82A1B1D4-B36B-44CB-81F4-D4FBF151C52D}" type="slidenum">
              <a:rPr lang="en-US" smtClean="0"/>
              <a:t>13</a:t>
            </a:fld>
            <a:endParaRPr lang="en-US"/>
          </a:p>
        </p:txBody>
      </p:sp>
    </p:spTree>
    <p:extLst>
      <p:ext uri="{BB962C8B-B14F-4D97-AF65-F5344CB8AC3E}">
        <p14:creationId xmlns:p14="http://schemas.microsoft.com/office/powerpoint/2010/main" val="2257472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Autofit/>
          </a:bodyPr>
          <a:lstStyle/>
          <a:p>
            <a:pPr algn="l"/>
            <a:r>
              <a:rPr lang="en-US" sz="3000" dirty="0" smtClean="0">
                <a:latin typeface="Times New Roman" panose="02020603050405020304" pitchFamily="18" charset="0"/>
                <a:cs typeface="Times New Roman" panose="02020603050405020304" pitchFamily="18" charset="0"/>
              </a:rPr>
              <a:t>2. </a:t>
            </a:r>
            <a:r>
              <a:rPr lang="en-US" sz="3000" dirty="0" err="1" smtClean="0">
                <a:latin typeface="Times New Roman" panose="02020603050405020304" pitchFamily="18" charset="0"/>
                <a:cs typeface="Times New Roman" panose="02020603050405020304" pitchFamily="18" charset="0"/>
              </a:rPr>
              <a:t>Lấy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Baudrate</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đặt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baudrate</a:t>
            </a:r>
            <a:endParaRPr lang="en-US" sz="3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85800" y="1447800"/>
            <a:ext cx="7474238"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bus CAN</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4874733" y="2878394"/>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823942" y="2667000"/>
            <a:ext cx="7445722" cy="3012555"/>
            <a:chOff x="823942" y="2940164"/>
            <a:chExt cx="7445722" cy="2739391"/>
          </a:xfrm>
        </p:grpSpPr>
        <p:grpSp>
          <p:nvGrpSpPr>
            <p:cNvPr id="3" name="Group 2"/>
            <p:cNvGrpSpPr/>
            <p:nvPr/>
          </p:nvGrpSpPr>
          <p:grpSpPr>
            <a:xfrm>
              <a:off x="823942" y="2940164"/>
              <a:ext cx="7445722" cy="2638425"/>
              <a:chOff x="823942" y="2940164"/>
              <a:chExt cx="7445722" cy="2638425"/>
            </a:xfrm>
          </p:grpSpPr>
          <p:sp>
            <p:nvSpPr>
              <p:cNvPr id="5" name="Rectangle 4"/>
              <p:cNvSpPr/>
              <p:nvPr/>
            </p:nvSpPr>
            <p:spPr>
              <a:xfrm>
                <a:off x="823942" y="294626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6" name="Right Arrow 5"/>
              <p:cNvSpPr/>
              <p:nvPr/>
            </p:nvSpPr>
            <p:spPr>
              <a:xfrm>
                <a:off x="2436334" y="3309496"/>
                <a:ext cx="2444496" cy="13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3048000" y="2940164"/>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USB</a:t>
                </a:r>
                <a:endParaRPr lang="en-US" dirty="0">
                  <a:latin typeface="Times New Roman" panose="02020603050405020304" pitchFamily="18" charset="0"/>
                  <a:cs typeface="Times New Roman" panose="02020603050405020304" pitchFamily="18" charset="0"/>
                </a:endParaRPr>
              </a:p>
            </p:txBody>
          </p:sp>
          <p:sp>
            <p:nvSpPr>
              <p:cNvPr id="9" name="Right Arrow 8"/>
              <p:cNvSpPr/>
              <p:nvPr/>
            </p:nvSpPr>
            <p:spPr>
              <a:xfrm>
                <a:off x="6481029" y="3378314"/>
                <a:ext cx="1266173" cy="9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823942" y="4587989"/>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880829" y="454227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186142" y="4617170"/>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USB</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224742" y="3868994"/>
                <a:ext cx="1044922"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CAN Bus</a:t>
                </a:r>
                <a:endParaRPr lang="en-US" dirty="0">
                  <a:latin typeface="Times New Roman" panose="02020603050405020304" pitchFamily="18" charset="0"/>
                  <a:cs typeface="Times New Roman" panose="02020603050405020304" pitchFamily="18" charset="0"/>
                </a:endParaRPr>
              </a:p>
            </p:txBody>
          </p:sp>
          <p:sp>
            <p:nvSpPr>
              <p:cNvPr id="14" name="Left Arrow 13"/>
              <p:cNvSpPr/>
              <p:nvPr/>
            </p:nvSpPr>
            <p:spPr>
              <a:xfrm flipV="1">
                <a:off x="2424141" y="4952854"/>
                <a:ext cx="2450591" cy="1304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Left Arrow 14"/>
              <p:cNvSpPr/>
              <p:nvPr/>
            </p:nvSpPr>
            <p:spPr>
              <a:xfrm flipV="1">
                <a:off x="6481029" y="4883382"/>
                <a:ext cx="1266174" cy="1541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TextBox 15"/>
              <p:cNvSpPr txBox="1"/>
              <p:nvPr/>
            </p:nvSpPr>
            <p:spPr>
              <a:xfrm>
                <a:off x="2418046" y="3570361"/>
                <a:ext cx="26111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BOARD_GET_CONFIG_REQ</a:t>
                </a:r>
                <a:endParaRPr lang="en-US" sz="1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414874" y="5077763"/>
                <a:ext cx="2444495"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BOARD_GET_CONFIG_RES</a:t>
                </a:r>
                <a:endParaRPr lang="en-US" sz="1400"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2414874" y="3863071"/>
              <a:ext cx="26111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BOARD_SET_CONFIG_REQ</a:t>
              </a:r>
              <a:endParaRPr 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414874" y="5371778"/>
              <a:ext cx="2444495"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BOARD_SET_CONFIG_RES</a:t>
              </a:r>
              <a:endParaRPr lang="en-US" sz="1400" dirty="0">
                <a:latin typeface="Times New Roman" panose="02020603050405020304" pitchFamily="18" charset="0"/>
                <a:cs typeface="Times New Roman" panose="02020603050405020304" pitchFamily="18" charset="0"/>
              </a:endParaRPr>
            </a:p>
          </p:txBody>
        </p:sp>
      </p:grpSp>
      <p:sp>
        <p:nvSpPr>
          <p:cNvPr id="19" name="Slide Number Placeholder 18"/>
          <p:cNvSpPr>
            <a:spLocks noGrp="1"/>
          </p:cNvSpPr>
          <p:nvPr>
            <p:ph type="sldNum" sz="quarter" idx="12"/>
          </p:nvPr>
        </p:nvSpPr>
        <p:spPr/>
        <p:txBody>
          <a:bodyPr/>
          <a:lstStyle/>
          <a:p>
            <a:fld id="{82A1B1D4-B36B-44CB-81F4-D4FBF151C52D}" type="slidenum">
              <a:rPr lang="en-US" smtClean="0"/>
              <a:t>14</a:t>
            </a:fld>
            <a:endParaRPr lang="en-US"/>
          </a:p>
        </p:txBody>
      </p:sp>
    </p:spTree>
    <p:extLst>
      <p:ext uri="{BB962C8B-B14F-4D97-AF65-F5344CB8AC3E}">
        <p14:creationId xmlns:p14="http://schemas.microsoft.com/office/powerpoint/2010/main" val="1829275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96200" cy="762000"/>
          </a:xfrm>
        </p:spPr>
        <p:txBody>
          <a:bodyPr>
            <a:noAutofit/>
          </a:bodyPr>
          <a:lstStyle/>
          <a:p>
            <a:pPr algn="l"/>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Hoạt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động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phỏng</a:t>
            </a:r>
            <a:endParaRPr lang="en-US" sz="3000"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640218" y="2388685"/>
            <a:ext cx="6076600" cy="3602736"/>
            <a:chOff x="2045970" y="1493520"/>
            <a:chExt cx="6389370" cy="4182380"/>
          </a:xfrm>
        </p:grpSpPr>
        <p:cxnSp>
          <p:nvCxnSpPr>
            <p:cNvPr id="5" name="Straight Connector 4"/>
            <p:cNvCxnSpPr/>
            <p:nvPr/>
          </p:nvCxnSpPr>
          <p:spPr>
            <a:xfrm>
              <a:off x="2274570" y="1865900"/>
              <a:ext cx="381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84570" y="1862852"/>
              <a:ext cx="38100" cy="3810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45970" y="1539764"/>
              <a:ext cx="762000" cy="369332"/>
            </a:xfrm>
            <a:prstGeom prst="rect">
              <a:avLst/>
            </a:prstGeom>
            <a:noFill/>
          </p:spPr>
          <p:txBody>
            <a:bodyPr wrap="square" rtlCol="0">
              <a:spAutoFit/>
            </a:bodyPr>
            <a:lstStyle/>
            <a:p>
              <a:r>
                <a:rPr lang="en-US" dirty="0" smtClean="0"/>
                <a:t>PC</a:t>
              </a:r>
              <a:endParaRPr lang="en-US" dirty="0"/>
            </a:p>
          </p:txBody>
        </p:sp>
        <p:sp>
          <p:nvSpPr>
            <p:cNvPr id="10" name="TextBox 9"/>
            <p:cNvSpPr txBox="1"/>
            <p:nvPr/>
          </p:nvSpPr>
          <p:spPr>
            <a:xfrm>
              <a:off x="5703570" y="1493520"/>
              <a:ext cx="1371600" cy="369332"/>
            </a:xfrm>
            <a:prstGeom prst="rect">
              <a:avLst/>
            </a:prstGeom>
            <a:noFill/>
          </p:spPr>
          <p:txBody>
            <a:bodyPr wrap="square" rtlCol="0">
              <a:spAutoFit/>
            </a:bodyPr>
            <a:lstStyle/>
            <a:p>
              <a:r>
                <a:rPr lang="en-US" dirty="0" smtClean="0"/>
                <a:t>TM4C123G</a:t>
              </a:r>
              <a:endParaRPr lang="en-US" dirty="0"/>
            </a:p>
          </p:txBody>
        </p:sp>
        <p:cxnSp>
          <p:nvCxnSpPr>
            <p:cNvPr id="12" name="Straight Arrow Connector 11"/>
            <p:cNvCxnSpPr/>
            <p:nvPr/>
          </p:nvCxnSpPr>
          <p:spPr>
            <a:xfrm flipV="1">
              <a:off x="2312670" y="2518255"/>
              <a:ext cx="3810000" cy="12109"/>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07970" y="2073164"/>
              <a:ext cx="2743200" cy="393024"/>
            </a:xfrm>
            <a:prstGeom prst="rect">
              <a:avLst/>
            </a:prstGeom>
            <a:noFill/>
          </p:spPr>
          <p:txBody>
            <a:bodyPr wrap="square" rtlCol="0">
              <a:spAutoFit/>
            </a:bodyPr>
            <a:lstStyle/>
            <a:p>
              <a:r>
                <a:rPr lang="en-US" sz="1600" dirty="0" smtClean="0"/>
                <a:t>SEND_MESSAGE_REQ</a:t>
              </a:r>
              <a:endParaRPr lang="en-US" sz="1600" dirty="0"/>
            </a:p>
          </p:txBody>
        </p:sp>
        <p:cxnSp>
          <p:nvCxnSpPr>
            <p:cNvPr id="15" name="Straight Arrow Connector 14"/>
            <p:cNvCxnSpPr/>
            <p:nvPr/>
          </p:nvCxnSpPr>
          <p:spPr>
            <a:xfrm flipH="1">
              <a:off x="2274570" y="3368564"/>
              <a:ext cx="382905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93620" y="4130564"/>
              <a:ext cx="3829050" cy="0"/>
            </a:xfrm>
            <a:prstGeom prst="straightConnector1">
              <a:avLst/>
            </a:prstGeom>
            <a:ln w="63500">
              <a:solidFill>
                <a:srgbClr val="FF0000"/>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93620" y="5197364"/>
              <a:ext cx="382905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7495" y="2987564"/>
              <a:ext cx="2743200" cy="393024"/>
            </a:xfrm>
            <a:prstGeom prst="rect">
              <a:avLst/>
            </a:prstGeom>
            <a:noFill/>
          </p:spPr>
          <p:txBody>
            <a:bodyPr wrap="square" rtlCol="0">
              <a:spAutoFit/>
            </a:bodyPr>
            <a:lstStyle/>
            <a:p>
              <a:r>
                <a:rPr lang="en-US" sz="1600" dirty="0" smtClean="0"/>
                <a:t>SEND_MESSAGE_RES_OK</a:t>
              </a:r>
              <a:endParaRPr lang="en-US" sz="1600" dirty="0"/>
            </a:p>
          </p:txBody>
        </p:sp>
        <p:sp>
          <p:nvSpPr>
            <p:cNvPr id="21" name="TextBox 20"/>
            <p:cNvSpPr txBox="1"/>
            <p:nvPr/>
          </p:nvSpPr>
          <p:spPr>
            <a:xfrm>
              <a:off x="2836544" y="3761231"/>
              <a:ext cx="3002406" cy="393024"/>
            </a:xfrm>
            <a:prstGeom prst="rect">
              <a:avLst/>
            </a:prstGeom>
            <a:noFill/>
          </p:spPr>
          <p:txBody>
            <a:bodyPr wrap="square" rtlCol="0">
              <a:spAutoFit/>
            </a:bodyPr>
            <a:lstStyle/>
            <a:p>
              <a:r>
                <a:rPr lang="en-US" sz="1600" dirty="0" smtClean="0"/>
                <a:t>SEND_MESSAGE_REQ_FAIL</a:t>
              </a:r>
              <a:endParaRPr lang="en-US" sz="1600" dirty="0"/>
            </a:p>
          </p:txBody>
        </p:sp>
        <p:sp>
          <p:nvSpPr>
            <p:cNvPr id="22" name="TextBox 21"/>
            <p:cNvSpPr txBox="1"/>
            <p:nvPr/>
          </p:nvSpPr>
          <p:spPr>
            <a:xfrm>
              <a:off x="2860929" y="4821935"/>
              <a:ext cx="2743200" cy="393024"/>
            </a:xfrm>
            <a:prstGeom prst="rect">
              <a:avLst/>
            </a:prstGeom>
            <a:noFill/>
          </p:spPr>
          <p:txBody>
            <a:bodyPr wrap="square" rtlCol="0">
              <a:spAutoFit/>
            </a:bodyPr>
            <a:lstStyle/>
            <a:p>
              <a:r>
                <a:rPr lang="en-US" sz="1600" dirty="0" smtClean="0"/>
                <a:t>DATA_INFO</a:t>
              </a:r>
              <a:endParaRPr lang="en-US" dirty="0"/>
            </a:p>
          </p:txBody>
        </p:sp>
        <p:sp>
          <p:nvSpPr>
            <p:cNvPr id="23" name="Curved Left Arrow 22"/>
            <p:cNvSpPr/>
            <p:nvPr/>
          </p:nvSpPr>
          <p:spPr>
            <a:xfrm>
              <a:off x="6122670" y="2530364"/>
              <a:ext cx="266700" cy="838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Left Arrow 23"/>
            <p:cNvSpPr/>
            <p:nvPr/>
          </p:nvSpPr>
          <p:spPr>
            <a:xfrm>
              <a:off x="6122670" y="2530364"/>
              <a:ext cx="419100" cy="1600200"/>
            </a:xfrm>
            <a:prstGeom prst="curvedLeftArrow">
              <a:avLst/>
            </a:prstGeom>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Left Arrow 24"/>
            <p:cNvSpPr/>
            <p:nvPr/>
          </p:nvSpPr>
          <p:spPr>
            <a:xfrm>
              <a:off x="6214110" y="5038130"/>
              <a:ext cx="1497330" cy="3270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214110" y="4452604"/>
              <a:ext cx="2221230" cy="750319"/>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cổng</a:t>
              </a:r>
              <a:r>
                <a:rPr lang="en-US" dirty="0" smtClean="0"/>
                <a:t> CAN</a:t>
              </a:r>
              <a:endParaRPr lang="en-US" dirty="0"/>
            </a:p>
          </p:txBody>
        </p:sp>
      </p:grpSp>
      <p:sp>
        <p:nvSpPr>
          <p:cNvPr id="7" name="TextBox 6"/>
          <p:cNvSpPr txBox="1"/>
          <p:nvPr/>
        </p:nvSpPr>
        <p:spPr>
          <a:xfrm>
            <a:off x="457201" y="1117598"/>
            <a:ext cx="8229600" cy="830997"/>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CAN (CAN Frame)  </a:t>
            </a:r>
            <a:r>
              <a:rPr lang="en-US" sz="2400" dirty="0" err="1" smtClean="0">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15</a:t>
            </a:fld>
            <a:endParaRPr lang="en-US"/>
          </a:p>
        </p:txBody>
      </p:sp>
    </p:spTree>
    <p:extLst>
      <p:ext uri="{BB962C8B-B14F-4D97-AF65-F5344CB8AC3E}">
        <p14:creationId xmlns:p14="http://schemas.microsoft.com/office/powerpoint/2010/main" val="3818789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buFont typeface="+mj-lt"/>
              <a:buAutoNum type="arabicPeriod"/>
            </a:pPr>
            <a:r>
              <a:rPr lang="en-US" dirty="0" smtClean="0"/>
              <a:t>Device Driver.</a:t>
            </a:r>
          </a:p>
          <a:p>
            <a:pPr marL="571500" indent="-457200">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buFont typeface="+mj-lt"/>
              <a:buAutoNum type="arabicPeriod"/>
            </a:pPr>
            <a:r>
              <a:rPr lang="en-US" dirty="0" err="1" smtClean="0">
                <a:solidFill>
                  <a:srgbClr val="FF0000"/>
                </a:solidFill>
              </a:rPr>
              <a:t>Thiết</a:t>
            </a:r>
            <a:r>
              <a:rPr lang="en-US" dirty="0" smtClean="0">
                <a:solidFill>
                  <a:srgbClr val="FF0000"/>
                </a:solidFill>
              </a:rPr>
              <a:t> </a:t>
            </a:r>
            <a:r>
              <a:rPr lang="en-US" dirty="0" err="1" smtClean="0">
                <a:solidFill>
                  <a:srgbClr val="FF0000"/>
                </a:solidFill>
              </a:rPr>
              <a:t>bị</a:t>
            </a:r>
            <a:endParaRPr lang="en-US" dirty="0" smtClean="0">
              <a:solidFill>
                <a:srgbClr val="FF0000"/>
              </a:solidFill>
            </a:endParaRPr>
          </a:p>
          <a:p>
            <a:pPr marL="5715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16</a:t>
            </a:fld>
            <a:endParaRPr lang="en-US"/>
          </a:p>
        </p:txBody>
      </p:sp>
    </p:spTree>
    <p:extLst>
      <p:ext uri="{BB962C8B-B14F-4D97-AF65-F5344CB8AC3E}">
        <p14:creationId xmlns:p14="http://schemas.microsoft.com/office/powerpoint/2010/main" val="258360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bị</a:t>
            </a:r>
            <a:endParaRPr lang="en-US" dirty="0"/>
          </a:p>
        </p:txBody>
      </p:sp>
      <p:sp>
        <p:nvSpPr>
          <p:cNvPr id="3" name="Content Placeholder 2"/>
          <p:cNvSpPr>
            <a:spLocks noGrp="1"/>
          </p:cNvSpPr>
          <p:nvPr>
            <p:ph idx="1"/>
          </p:nvPr>
        </p:nvSpPr>
        <p:spPr/>
        <p:txBody>
          <a:bodyPr>
            <a:normAutofit/>
          </a:bodyPr>
          <a:lstStyle/>
          <a:p>
            <a:pPr algn="just"/>
            <a:r>
              <a:rPr lang="en-US" sz="2500" dirty="0" err="1" smtClean="0"/>
              <a:t>Thiết</a:t>
            </a:r>
            <a:r>
              <a:rPr lang="en-US" sz="2500" dirty="0" smtClean="0"/>
              <a:t> </a:t>
            </a:r>
            <a:r>
              <a:rPr lang="en-US" sz="2500" dirty="0" err="1" smtClean="0"/>
              <a:t>bị</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giao</a:t>
            </a:r>
            <a:r>
              <a:rPr lang="en-US" sz="2500" dirty="0" smtClean="0"/>
              <a:t> </a:t>
            </a:r>
            <a:r>
              <a:rPr lang="en-US" sz="2500" dirty="0" err="1" smtClean="0"/>
              <a:t>thức</a:t>
            </a:r>
            <a:r>
              <a:rPr lang="en-US" sz="2500" dirty="0" smtClean="0"/>
              <a:t> CAN, USB </a:t>
            </a:r>
            <a:r>
              <a:rPr lang="en-US" sz="2500" dirty="0" err="1" smtClean="0"/>
              <a:t>để</a:t>
            </a:r>
            <a:r>
              <a:rPr lang="en-US" sz="2500" dirty="0" smtClean="0"/>
              <a:t> </a:t>
            </a:r>
            <a:r>
              <a:rPr lang="en-US" sz="2500" dirty="0" err="1" smtClean="0"/>
              <a:t>nhận</a:t>
            </a:r>
            <a:r>
              <a:rPr lang="en-US" sz="2500" dirty="0" smtClean="0"/>
              <a:t> </a:t>
            </a:r>
            <a:r>
              <a:rPr lang="en-US" sz="2500" dirty="0" err="1" smtClean="0"/>
              <a:t>và</a:t>
            </a:r>
            <a:r>
              <a:rPr lang="en-US" sz="2500" dirty="0" smtClean="0"/>
              <a:t> </a:t>
            </a:r>
            <a:r>
              <a:rPr lang="en-US" sz="2500" dirty="0" err="1" smtClean="0"/>
              <a:t>gởi</a:t>
            </a:r>
            <a:r>
              <a:rPr lang="en-US" sz="2500" dirty="0" smtClean="0"/>
              <a:t> </a:t>
            </a:r>
            <a:r>
              <a:rPr lang="en-US" sz="2500" dirty="0" err="1" smtClean="0"/>
              <a:t>dữ</a:t>
            </a:r>
            <a:r>
              <a:rPr lang="en-US" sz="2500" dirty="0" smtClean="0"/>
              <a:t> </a:t>
            </a:r>
            <a:r>
              <a:rPr lang="en-US" sz="2500" dirty="0" err="1" smtClean="0"/>
              <a:t>liệu</a:t>
            </a:r>
            <a:r>
              <a:rPr lang="en-US" sz="2500" dirty="0" smtClean="0"/>
              <a:t> </a:t>
            </a:r>
            <a:r>
              <a:rPr lang="en-US" sz="2500" dirty="0" err="1" smtClean="0"/>
              <a:t>với</a:t>
            </a:r>
            <a:r>
              <a:rPr lang="en-US" sz="2500" dirty="0" smtClean="0"/>
              <a:t> PC </a:t>
            </a:r>
            <a:r>
              <a:rPr lang="en-US" sz="2500" dirty="0" err="1" smtClean="0"/>
              <a:t>và</a:t>
            </a:r>
            <a:r>
              <a:rPr lang="en-US" sz="2500" dirty="0" smtClean="0"/>
              <a:t> Bus CAN.</a:t>
            </a:r>
          </a:p>
          <a:p>
            <a:r>
              <a:rPr lang="en-US" sz="2500" dirty="0" err="1" smtClean="0"/>
              <a:t>Sử</a:t>
            </a:r>
            <a:r>
              <a:rPr lang="en-US" sz="2500" dirty="0" smtClean="0"/>
              <a:t> </a:t>
            </a:r>
            <a:r>
              <a:rPr lang="en-US" sz="2500" dirty="0" err="1" smtClean="0"/>
              <a:t>dụng</a:t>
            </a:r>
            <a:r>
              <a:rPr lang="en-US" sz="2500" dirty="0" smtClean="0"/>
              <a:t> 2 </a:t>
            </a:r>
            <a:r>
              <a:rPr lang="en-US" sz="2500" dirty="0" err="1" smtClean="0"/>
              <a:t>giao</a:t>
            </a:r>
            <a:r>
              <a:rPr lang="en-US" sz="2500" dirty="0" smtClean="0"/>
              <a:t> </a:t>
            </a:r>
            <a:r>
              <a:rPr lang="en-US" sz="2500" dirty="0" err="1" smtClean="0"/>
              <a:t>thức</a:t>
            </a:r>
            <a:r>
              <a:rPr lang="en-US" sz="2500" dirty="0" smtClean="0"/>
              <a:t> </a:t>
            </a:r>
            <a:r>
              <a:rPr lang="en-US" sz="2500" dirty="0" err="1" smtClean="0"/>
              <a:t>chính</a:t>
            </a:r>
            <a:r>
              <a:rPr lang="en-US" sz="2500" dirty="0" smtClean="0"/>
              <a:t>:</a:t>
            </a:r>
          </a:p>
          <a:p>
            <a:pPr>
              <a:buFont typeface="Wingdings" panose="05000000000000000000" pitchFamily="2" charset="2"/>
              <a:buChar char="v"/>
            </a:pPr>
            <a:r>
              <a:rPr lang="en-US" sz="2500" dirty="0"/>
              <a:t> </a:t>
            </a:r>
            <a:r>
              <a:rPr lang="en-US" sz="2500" dirty="0" smtClean="0"/>
              <a:t>CAN</a:t>
            </a:r>
            <a:endParaRPr lang="en-US" sz="2500" dirty="0"/>
          </a:p>
          <a:p>
            <a:pPr>
              <a:buFont typeface="Wingdings" panose="05000000000000000000" pitchFamily="2" charset="2"/>
              <a:buChar char="v"/>
            </a:pPr>
            <a:r>
              <a:rPr lang="en-US" sz="2500" dirty="0" smtClean="0"/>
              <a:t>USB (CDC)</a:t>
            </a:r>
          </a:p>
        </p:txBody>
      </p:sp>
      <p:grpSp>
        <p:nvGrpSpPr>
          <p:cNvPr id="10" name="Group 9"/>
          <p:cNvGrpSpPr/>
          <p:nvPr/>
        </p:nvGrpSpPr>
        <p:grpSpPr>
          <a:xfrm>
            <a:off x="3048000" y="4267200"/>
            <a:ext cx="5257800" cy="1513976"/>
            <a:chOff x="1905000" y="4572000"/>
            <a:chExt cx="5276273" cy="995218"/>
          </a:xfrm>
        </p:grpSpPr>
        <p:sp>
          <p:nvSpPr>
            <p:cNvPr id="4" name="Rectangle 3"/>
            <p:cNvSpPr/>
            <p:nvPr/>
          </p:nvSpPr>
          <p:spPr>
            <a:xfrm>
              <a:off x="4070927" y="4572000"/>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Device</a:t>
              </a:r>
              <a:endParaRPr lang="en-US" dirty="0"/>
            </a:p>
          </p:txBody>
        </p:sp>
        <p:sp>
          <p:nvSpPr>
            <p:cNvPr id="5" name="Rectangle 4"/>
            <p:cNvSpPr/>
            <p:nvPr/>
          </p:nvSpPr>
          <p:spPr>
            <a:xfrm>
              <a:off x="6190673" y="4576618"/>
              <a:ext cx="9906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Bus CAN</a:t>
              </a:r>
              <a:endParaRPr lang="en-US" dirty="0"/>
            </a:p>
          </p:txBody>
        </p:sp>
        <p:sp>
          <p:nvSpPr>
            <p:cNvPr id="6" name="Rectangle 5"/>
            <p:cNvSpPr/>
            <p:nvPr/>
          </p:nvSpPr>
          <p:spPr>
            <a:xfrm>
              <a:off x="1905000" y="4576618"/>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Driver</a:t>
              </a:r>
              <a:endParaRPr lang="en-US" dirty="0"/>
            </a:p>
          </p:txBody>
        </p:sp>
        <p:sp>
          <p:nvSpPr>
            <p:cNvPr id="7" name="Left-Right Arrow 6"/>
            <p:cNvSpPr/>
            <p:nvPr/>
          </p:nvSpPr>
          <p:spPr>
            <a:xfrm>
              <a:off x="3086100"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USB</a:t>
              </a:r>
              <a:endParaRPr lang="en-US" sz="1500" dirty="0"/>
            </a:p>
          </p:txBody>
        </p:sp>
        <p:sp>
          <p:nvSpPr>
            <p:cNvPr id="8" name="Left-Right Arrow 7"/>
            <p:cNvSpPr/>
            <p:nvPr/>
          </p:nvSpPr>
          <p:spPr>
            <a:xfrm>
              <a:off x="5213926"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a:t>
              </a:r>
              <a:endParaRPr lang="en-US" sz="1400" dirty="0"/>
            </a:p>
          </p:txBody>
        </p:sp>
      </p:grpSp>
      <p:sp>
        <p:nvSpPr>
          <p:cNvPr id="9" name="Slide Number Placeholder 8"/>
          <p:cNvSpPr>
            <a:spLocks noGrp="1"/>
          </p:cNvSpPr>
          <p:nvPr>
            <p:ph type="sldNum" sz="quarter" idx="12"/>
          </p:nvPr>
        </p:nvSpPr>
        <p:spPr/>
        <p:txBody>
          <a:bodyPr/>
          <a:lstStyle/>
          <a:p>
            <a:fld id="{82A1B1D4-B36B-44CB-81F4-D4FBF151C52D}" type="slidenum">
              <a:rPr lang="en-US" smtClean="0"/>
              <a:t>17</a:t>
            </a:fld>
            <a:endParaRPr lang="en-US"/>
          </a:p>
        </p:txBody>
      </p:sp>
    </p:spTree>
    <p:extLst>
      <p:ext uri="{BB962C8B-B14F-4D97-AF65-F5344CB8AC3E}">
        <p14:creationId xmlns:p14="http://schemas.microsoft.com/office/powerpoint/2010/main" val="3603426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a:t>g</a:t>
            </a:r>
            <a:r>
              <a:rPr lang="en-US" dirty="0" err="1" smtClean="0"/>
              <a:t>iao</a:t>
            </a:r>
            <a:r>
              <a:rPr lang="en-US" dirty="0" smtClean="0"/>
              <a:t> </a:t>
            </a:r>
            <a:r>
              <a:rPr lang="en-US" dirty="0" err="1" smtClean="0"/>
              <a:t>thức</a:t>
            </a:r>
            <a:r>
              <a:rPr lang="en-US" dirty="0" smtClean="0"/>
              <a:t> CAN</a:t>
            </a:r>
            <a:endParaRPr lang="en-US" dirty="0"/>
          </a:p>
        </p:txBody>
      </p:sp>
      <p:sp>
        <p:nvSpPr>
          <p:cNvPr id="3" name="Content Placeholder 2"/>
          <p:cNvSpPr>
            <a:spLocks noGrp="1"/>
          </p:cNvSpPr>
          <p:nvPr>
            <p:ph idx="1"/>
          </p:nvPr>
        </p:nvSpPr>
        <p:spPr/>
        <p:txBody>
          <a:bodyPr>
            <a:normAutofit/>
          </a:bodyPr>
          <a:lstStyle/>
          <a:p>
            <a:r>
              <a:rPr lang="en-US" sz="2000" dirty="0" err="1" smtClean="0"/>
              <a:t>Là</a:t>
            </a:r>
            <a:r>
              <a:rPr lang="en-US" sz="2000" dirty="0" smtClean="0"/>
              <a:t> </a:t>
            </a:r>
            <a:r>
              <a:rPr lang="en-US" sz="2000" dirty="0" err="1" smtClean="0"/>
              <a:t>giao</a:t>
            </a:r>
            <a:r>
              <a:rPr lang="en-US" sz="2000" dirty="0" smtClean="0"/>
              <a:t> </a:t>
            </a:r>
            <a:r>
              <a:rPr lang="en-US" sz="2000" dirty="0" err="1" smtClean="0"/>
              <a:t>thức</a:t>
            </a:r>
            <a:r>
              <a:rPr lang="en-US" sz="2000" dirty="0" smtClean="0"/>
              <a:t> </a:t>
            </a:r>
            <a:r>
              <a:rPr lang="en-US" sz="2000" dirty="0" err="1" smtClean="0"/>
              <a:t>được</a:t>
            </a:r>
            <a:r>
              <a:rPr lang="en-US" sz="2000" dirty="0" smtClean="0"/>
              <a:t> Bosch </a:t>
            </a:r>
            <a:r>
              <a:rPr lang="en-US" sz="2000" dirty="0" err="1" smtClean="0"/>
              <a:t>phát</a:t>
            </a:r>
            <a:r>
              <a:rPr lang="en-US" sz="2000" dirty="0" smtClean="0"/>
              <a:t> </a:t>
            </a:r>
            <a:r>
              <a:rPr lang="en-US" sz="2000" dirty="0" err="1" smtClean="0"/>
              <a:t>triển</a:t>
            </a:r>
            <a:endParaRPr lang="en-US" sz="2000" dirty="0" smtClean="0"/>
          </a:p>
          <a:p>
            <a:r>
              <a:rPr lang="en-US" sz="2000" dirty="0" err="1" smtClean="0"/>
              <a:t>Đặc</a:t>
            </a:r>
            <a:r>
              <a:rPr lang="en-US" sz="2000" dirty="0" smtClean="0"/>
              <a:t> </a:t>
            </a:r>
            <a:r>
              <a:rPr lang="en-US" sz="2000" dirty="0" err="1" smtClean="0"/>
              <a:t>điểm</a:t>
            </a:r>
            <a:r>
              <a:rPr lang="en-US" sz="2000" dirty="0" smtClean="0"/>
              <a:t> </a:t>
            </a:r>
            <a:r>
              <a:rPr lang="en-US" sz="2000" dirty="0" err="1" smtClean="0"/>
              <a:t>chính</a:t>
            </a:r>
            <a:r>
              <a:rPr lang="en-US" sz="2000" dirty="0" smtClean="0"/>
              <a:t>:</a:t>
            </a:r>
          </a:p>
          <a:p>
            <a:pPr>
              <a:buFont typeface="Wingdings" panose="05000000000000000000" pitchFamily="2" charset="2"/>
              <a:buChar char="v"/>
            </a:pPr>
            <a:r>
              <a:rPr lang="en-US" sz="2000" dirty="0"/>
              <a:t> </a:t>
            </a:r>
            <a:r>
              <a:rPr lang="en-US" sz="2000" dirty="0" smtClean="0"/>
              <a:t> </a:t>
            </a:r>
            <a:r>
              <a:rPr lang="en-US" sz="2000" dirty="0" err="1" smtClean="0"/>
              <a:t>Đa</a:t>
            </a:r>
            <a:r>
              <a:rPr lang="en-US" sz="2000" dirty="0" smtClean="0"/>
              <a:t> </a:t>
            </a:r>
            <a:r>
              <a:rPr lang="en-US" sz="2000" dirty="0" err="1" smtClean="0"/>
              <a:t>chủ</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gói</a:t>
            </a:r>
            <a:r>
              <a:rPr lang="en-US" sz="2000" dirty="0" smtClean="0"/>
              <a:t> tin </a:t>
            </a:r>
            <a:r>
              <a:rPr lang="en-US" sz="2000" dirty="0" err="1" smtClean="0"/>
              <a:t>trong</a:t>
            </a:r>
            <a:r>
              <a:rPr lang="en-US" sz="2000" dirty="0" smtClean="0"/>
              <a:t> </a:t>
            </a:r>
            <a:r>
              <a:rPr lang="en-US" sz="2000" dirty="0" err="1" smtClean="0"/>
              <a:t>mạng</a:t>
            </a:r>
            <a:r>
              <a:rPr lang="en-US" sz="2000" dirty="0" smtClean="0"/>
              <a:t> </a:t>
            </a:r>
            <a:r>
              <a:rPr lang="en-US" sz="2000" dirty="0" err="1" smtClean="0"/>
              <a:t>dưới</a:t>
            </a:r>
            <a:r>
              <a:rPr lang="en-US" sz="2000" dirty="0" smtClean="0"/>
              <a:t> </a:t>
            </a:r>
            <a:r>
              <a:rPr lang="en-US" sz="2000" dirty="0" err="1" smtClean="0"/>
              <a:t>dạng</a:t>
            </a:r>
            <a:r>
              <a:rPr lang="en-US" sz="2000" dirty="0" smtClean="0"/>
              <a:t> broadcast</a:t>
            </a:r>
          </a:p>
          <a:p>
            <a:pPr>
              <a:buFont typeface="Wingdings" panose="05000000000000000000" pitchFamily="2" charset="2"/>
              <a:buChar char="v"/>
            </a:pPr>
            <a:r>
              <a:rPr lang="en-US" sz="2000" dirty="0" smtClean="0"/>
              <a:t>  </a:t>
            </a:r>
            <a:r>
              <a:rPr lang="en-US" sz="2000" dirty="0" err="1" smtClean="0"/>
              <a:t>Các</a:t>
            </a:r>
            <a:r>
              <a:rPr lang="en-US" sz="2000" dirty="0" smtClean="0"/>
              <a:t> </a:t>
            </a:r>
            <a:r>
              <a:rPr lang="en-US" sz="2000" dirty="0" err="1" smtClean="0"/>
              <a:t>thiết</a:t>
            </a:r>
            <a:r>
              <a:rPr lang="en-US" sz="2000" dirty="0" smtClean="0"/>
              <a:t> </a:t>
            </a:r>
            <a:r>
              <a:rPr lang="en-US" sz="2000" dirty="0" err="1" smtClean="0"/>
              <a:t>bị</a:t>
            </a:r>
            <a:r>
              <a:rPr lang="en-US" sz="2000" dirty="0" smtClean="0"/>
              <a:t> (node) </a:t>
            </a:r>
            <a:r>
              <a:rPr lang="en-US" sz="2000" dirty="0" err="1" smtClean="0"/>
              <a:t>trên</a:t>
            </a:r>
            <a:r>
              <a:rPr lang="en-US" sz="2000" dirty="0" smtClean="0"/>
              <a:t> bus </a:t>
            </a:r>
            <a:r>
              <a:rPr lang="en-US" sz="2000" dirty="0" err="1" smtClean="0"/>
              <a:t>không</a:t>
            </a:r>
            <a:r>
              <a:rPr lang="en-US" sz="2000" dirty="0" smtClean="0"/>
              <a:t> </a:t>
            </a:r>
            <a:r>
              <a:rPr lang="en-US" sz="2000" dirty="0" err="1" smtClean="0"/>
              <a:t>có</a:t>
            </a:r>
            <a:r>
              <a:rPr lang="en-US" sz="2000" dirty="0" smtClean="0"/>
              <a:t> </a:t>
            </a:r>
            <a:r>
              <a:rPr lang="en-US" sz="2000" dirty="0" err="1" smtClean="0"/>
              <a:t>địa</a:t>
            </a:r>
            <a:r>
              <a:rPr lang="en-US" sz="2000" dirty="0" smtClean="0"/>
              <a:t> </a:t>
            </a:r>
            <a:r>
              <a:rPr lang="en-US" sz="2000" dirty="0" err="1" smtClean="0"/>
              <a:t>chỉ</a:t>
            </a:r>
            <a:r>
              <a:rPr lang="en-US" sz="2000" dirty="0" smtClean="0"/>
              <a:t>.</a:t>
            </a:r>
          </a:p>
          <a:p>
            <a:pPr>
              <a:buFont typeface="Wingdings" panose="05000000000000000000" pitchFamily="2" charset="2"/>
              <a:buChar char="v"/>
            </a:pPr>
            <a:r>
              <a:rPr lang="en-US" sz="2000" dirty="0" smtClean="0"/>
              <a:t>  </a:t>
            </a:r>
            <a:r>
              <a:rPr lang="en-US" sz="2000" dirty="0" err="1" smtClean="0"/>
              <a:t>Không</a:t>
            </a:r>
            <a:r>
              <a:rPr lang="en-US" sz="2000" dirty="0" smtClean="0"/>
              <a:t> </a:t>
            </a:r>
            <a:r>
              <a:rPr lang="en-US" sz="2000" dirty="0" err="1" smtClean="0"/>
              <a:t>có</a:t>
            </a:r>
            <a:r>
              <a:rPr lang="en-US" sz="2000" dirty="0" smtClean="0"/>
              <a:t> host </a:t>
            </a:r>
          </a:p>
          <a:p>
            <a:pPr>
              <a:buFont typeface="Wingdings" panose="05000000000000000000" pitchFamily="2" charset="2"/>
              <a:buChar char="v"/>
            </a:pPr>
            <a:r>
              <a:rPr lang="en-US" sz="2000"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611707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2A1B1D4-B36B-44CB-81F4-D4FBF151C52D}" type="slidenum">
              <a:rPr lang="en-US" smtClean="0"/>
              <a:t>18</a:t>
            </a:fld>
            <a:endParaRPr lang="en-US"/>
          </a:p>
        </p:txBody>
      </p:sp>
    </p:spTree>
    <p:extLst>
      <p:ext uri="{BB962C8B-B14F-4D97-AF65-F5344CB8AC3E}">
        <p14:creationId xmlns:p14="http://schemas.microsoft.com/office/powerpoint/2010/main" val="2097757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sp>
        <p:nvSpPr>
          <p:cNvPr id="3" name="Content Placeholder 2"/>
          <p:cNvSpPr>
            <a:spLocks noGrp="1"/>
          </p:cNvSpPr>
          <p:nvPr>
            <p:ph idx="1"/>
          </p:nvPr>
        </p:nvSpPr>
        <p:spPr/>
        <p:txBody>
          <a:bodyPr/>
          <a:lstStyle/>
          <a:p>
            <a:r>
              <a:rPr lang="en-US" dirty="0" smtClean="0"/>
              <a:t>Standard CAN – Extended CAN</a:t>
            </a:r>
          </a:p>
          <a:p>
            <a:endParaRPr lang="en-US" dirty="0"/>
          </a:p>
        </p:txBody>
      </p:sp>
      <p:pic>
        <p:nvPicPr>
          <p:cNvPr id="4" name="Picture 3"/>
          <p:cNvPicPr/>
          <p:nvPr/>
        </p:nvPicPr>
        <p:blipFill>
          <a:blip r:embed="rId2"/>
          <a:stretch>
            <a:fillRect/>
          </a:stretch>
        </p:blipFill>
        <p:spPr>
          <a:xfrm>
            <a:off x="2743200" y="2362200"/>
            <a:ext cx="5664200" cy="1295400"/>
          </a:xfrm>
          <a:prstGeom prst="rect">
            <a:avLst/>
          </a:prstGeom>
        </p:spPr>
      </p:pic>
      <p:pic>
        <p:nvPicPr>
          <p:cNvPr id="5" name="Picture 4"/>
          <p:cNvPicPr/>
          <p:nvPr/>
        </p:nvPicPr>
        <p:blipFill>
          <a:blip r:embed="rId3"/>
          <a:stretch>
            <a:fillRect/>
          </a:stretch>
        </p:blipFill>
        <p:spPr>
          <a:xfrm>
            <a:off x="762000" y="4038600"/>
            <a:ext cx="6096000" cy="1511867"/>
          </a:xfrm>
          <a:prstGeom prst="rect">
            <a:avLst/>
          </a:prstGeom>
        </p:spPr>
      </p:pic>
      <p:sp>
        <p:nvSpPr>
          <p:cNvPr id="6" name="Slide Number Placeholder 5"/>
          <p:cNvSpPr>
            <a:spLocks noGrp="1"/>
          </p:cNvSpPr>
          <p:nvPr>
            <p:ph type="sldNum" sz="quarter" idx="12"/>
          </p:nvPr>
        </p:nvSpPr>
        <p:spPr/>
        <p:txBody>
          <a:bodyPr/>
          <a:lstStyle/>
          <a:p>
            <a:fld id="{82A1B1D4-B36B-44CB-81F4-D4FBF151C52D}" type="slidenum">
              <a:rPr lang="en-US" smtClean="0"/>
              <a:t>19</a:t>
            </a:fld>
            <a:endParaRPr lang="en-US"/>
          </a:p>
        </p:txBody>
      </p:sp>
    </p:spTree>
    <p:extLst>
      <p:ext uri="{BB962C8B-B14F-4D97-AF65-F5344CB8AC3E}">
        <p14:creationId xmlns:p14="http://schemas.microsoft.com/office/powerpoint/2010/main" val="74910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lgn="just">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lgn="just">
              <a:buFont typeface="+mj-lt"/>
              <a:buAutoNum type="arabicPeriod"/>
            </a:pPr>
            <a:r>
              <a:rPr lang="en-US" dirty="0" smtClean="0"/>
              <a:t>Driver</a:t>
            </a:r>
          </a:p>
          <a:p>
            <a:pPr marL="571500" indent="-457200" algn="just">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lgn="just">
              <a:buFont typeface="+mj-lt"/>
              <a:buAutoNum type="arabicPeriod"/>
            </a:pPr>
            <a:r>
              <a:rPr lang="en-US" dirty="0" err="1" smtClean="0"/>
              <a:t>Thiết</a:t>
            </a:r>
            <a:r>
              <a:rPr lang="en-US" dirty="0" smtClean="0"/>
              <a:t> </a:t>
            </a:r>
            <a:r>
              <a:rPr lang="en-US" dirty="0" err="1" smtClean="0"/>
              <a:t>bị</a:t>
            </a:r>
            <a:endParaRPr lang="en-US" dirty="0" smtClean="0"/>
          </a:p>
          <a:p>
            <a:pPr marL="571500" indent="-457200" algn="just">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2</a:t>
            </a:fld>
            <a:endParaRPr lang="en-US"/>
          </a:p>
        </p:txBody>
      </p:sp>
    </p:spTree>
    <p:extLst>
      <p:ext uri="{BB962C8B-B14F-4D97-AF65-F5344CB8AC3E}">
        <p14:creationId xmlns:p14="http://schemas.microsoft.com/office/powerpoint/2010/main" val="2098282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Nhận</a:t>
            </a:r>
            <a:r>
              <a:rPr lang="en-US" dirty="0"/>
              <a:t> </a:t>
            </a:r>
            <a:r>
              <a:rPr lang="en-US" dirty="0" err="1"/>
              <a:t>dạng</a:t>
            </a:r>
            <a:r>
              <a:rPr lang="en-US" dirty="0"/>
              <a:t> </a:t>
            </a:r>
            <a:r>
              <a:rPr lang="en-US" dirty="0" err="1"/>
              <a:t>khung</a:t>
            </a:r>
            <a:r>
              <a:rPr lang="en-US" dirty="0"/>
              <a:t> </a:t>
            </a:r>
            <a:r>
              <a:rPr lang="en-US" dirty="0" err="1" smtClean="0"/>
              <a:t>truyền</a:t>
            </a:r>
            <a:r>
              <a:rPr lang="en-US" dirty="0" smtClean="0"/>
              <a:t> </a:t>
            </a:r>
            <a:r>
              <a:rPr lang="en-US" dirty="0" err="1"/>
              <a:t>và</a:t>
            </a:r>
            <a:r>
              <a:rPr lang="en-US" dirty="0"/>
              <a:t> </a:t>
            </a:r>
            <a:r>
              <a:rPr lang="en-US" dirty="0" err="1"/>
              <a:t>dữ</a:t>
            </a:r>
            <a:r>
              <a:rPr lang="en-US" dirty="0"/>
              <a:t> </a:t>
            </a:r>
            <a:r>
              <a:rPr lang="en-US" dirty="0" err="1"/>
              <a:t>liệu</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09600" y="1219200"/>
            <a:ext cx="7191375" cy="41148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20</a:t>
            </a:fld>
            <a:endParaRPr lang="en-US"/>
          </a:p>
        </p:txBody>
      </p:sp>
    </p:spTree>
    <p:extLst>
      <p:ext uri="{BB962C8B-B14F-4D97-AF65-F5344CB8AC3E}">
        <p14:creationId xmlns:p14="http://schemas.microsoft.com/office/powerpoint/2010/main" val="3582670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Cơ</a:t>
            </a:r>
            <a:r>
              <a:rPr lang="en-US" dirty="0"/>
              <a:t> </a:t>
            </a:r>
            <a:r>
              <a:rPr lang="en-US" dirty="0" err="1"/>
              <a:t>chế</a:t>
            </a:r>
            <a:r>
              <a:rPr lang="en-US" dirty="0"/>
              <a:t> </a:t>
            </a:r>
            <a:r>
              <a:rPr lang="en-US" dirty="0" err="1"/>
              <a:t>trọng</a:t>
            </a:r>
            <a:r>
              <a:rPr lang="en-US" dirty="0"/>
              <a:t> </a:t>
            </a:r>
            <a:r>
              <a:rPr lang="en-US" dirty="0" err="1" smtClean="0"/>
              <a:t>tài</a:t>
            </a:r>
            <a:endParaRPr lang="en-US" dirty="0"/>
          </a:p>
        </p:txBody>
      </p:sp>
      <p:pic>
        <p:nvPicPr>
          <p:cNvPr id="4" name="Content Placeholder 3"/>
          <p:cNvPicPr>
            <a:picLocks noGrp="1"/>
          </p:cNvPicPr>
          <p:nvPr>
            <p:ph idx="1"/>
          </p:nvPr>
        </p:nvPicPr>
        <p:blipFill>
          <a:blip r:embed="rId2"/>
          <a:stretch>
            <a:fillRect/>
          </a:stretch>
        </p:blipFill>
        <p:spPr>
          <a:xfrm>
            <a:off x="1181100" y="1600200"/>
            <a:ext cx="7200900" cy="38862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21</a:t>
            </a:fld>
            <a:endParaRPr lang="en-US"/>
          </a:p>
        </p:txBody>
      </p:sp>
    </p:spTree>
    <p:extLst>
      <p:ext uri="{BB962C8B-B14F-4D97-AF65-F5344CB8AC3E}">
        <p14:creationId xmlns:p14="http://schemas.microsoft.com/office/powerpoint/2010/main" val="782129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buFont typeface="+mj-lt"/>
              <a:buAutoNum type="arabicPeriod"/>
            </a:pPr>
            <a:r>
              <a:rPr lang="en-US" dirty="0" smtClean="0"/>
              <a:t>Device Driver.</a:t>
            </a:r>
          </a:p>
          <a:p>
            <a:pPr marL="571500" indent="-457200">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buFont typeface="+mj-lt"/>
              <a:buAutoNum type="arabicPeriod"/>
            </a:pPr>
            <a:r>
              <a:rPr lang="en-US" dirty="0" err="1" smtClean="0"/>
              <a:t>Thiết</a:t>
            </a:r>
            <a:r>
              <a:rPr lang="en-US" dirty="0" smtClean="0"/>
              <a:t> </a:t>
            </a:r>
            <a:r>
              <a:rPr lang="en-US" dirty="0" err="1" smtClean="0"/>
              <a:t>bị</a:t>
            </a:r>
            <a:endParaRPr lang="en-US" dirty="0" smtClean="0"/>
          </a:p>
          <a:p>
            <a:pPr marL="571500" indent="-457200">
              <a:buFont typeface="+mj-lt"/>
              <a:buAutoNum type="arabicPeriod"/>
            </a:pPr>
            <a:r>
              <a:rPr lang="en-US" dirty="0" err="1" smtClean="0">
                <a:solidFill>
                  <a:srgbClr val="FF0000"/>
                </a:solidFill>
              </a:rPr>
              <a:t>Kết</a:t>
            </a:r>
            <a:r>
              <a:rPr lang="en-US" dirty="0" smtClean="0">
                <a:solidFill>
                  <a:srgbClr val="FF0000"/>
                </a:solidFill>
              </a:rPr>
              <a:t> </a:t>
            </a:r>
            <a:r>
              <a:rPr lang="en-US" dirty="0" err="1" smtClean="0">
                <a:solidFill>
                  <a:srgbClr val="FF0000"/>
                </a:solidFill>
              </a:rPr>
              <a:t>luận</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hướng</a:t>
            </a:r>
            <a:r>
              <a:rPr lang="en-US" dirty="0" smtClean="0">
                <a:solidFill>
                  <a:srgbClr val="FF0000"/>
                </a:solidFill>
              </a:rPr>
              <a:t> </a:t>
            </a:r>
            <a:r>
              <a:rPr lang="en-US" dirty="0" err="1" smtClean="0">
                <a:solidFill>
                  <a:srgbClr val="FF0000"/>
                </a:solidFill>
              </a:rPr>
              <a:t>phát</a:t>
            </a:r>
            <a:r>
              <a:rPr lang="en-US" dirty="0" smtClean="0">
                <a:solidFill>
                  <a:srgbClr val="FF0000"/>
                </a:solidFill>
              </a:rPr>
              <a:t> </a:t>
            </a:r>
            <a:r>
              <a:rPr lang="en-US" dirty="0" err="1" smtClean="0">
                <a:solidFill>
                  <a:srgbClr val="FF0000"/>
                </a:solidFill>
              </a:rPr>
              <a:t>triển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22</a:t>
            </a:fld>
            <a:endParaRPr lang="en-US"/>
          </a:p>
        </p:txBody>
      </p:sp>
    </p:spTree>
    <p:extLst>
      <p:ext uri="{BB962C8B-B14F-4D97-AF65-F5344CB8AC3E}">
        <p14:creationId xmlns:p14="http://schemas.microsoft.com/office/powerpoint/2010/main" val="543646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23</a:t>
            </a:fld>
            <a:endParaRPr lang="en-US"/>
          </a:p>
        </p:txBody>
      </p:sp>
    </p:spTree>
    <p:extLst>
      <p:ext uri="{BB962C8B-B14F-4D97-AF65-F5344CB8AC3E}">
        <p14:creationId xmlns:p14="http://schemas.microsoft.com/office/powerpoint/2010/main" val="2026925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CẢM ƠN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24</a:t>
            </a:fld>
            <a:endParaRPr lang="en-US"/>
          </a:p>
        </p:txBody>
      </p:sp>
    </p:spTree>
    <p:extLst>
      <p:ext uri="{BB962C8B-B14F-4D97-AF65-F5344CB8AC3E}">
        <p14:creationId xmlns:p14="http://schemas.microsoft.com/office/powerpoint/2010/main" val="4202545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68362"/>
          </a:xfrm>
        </p:spPr>
        <p:txBody>
          <a:bodyPr/>
          <a:lstStyle/>
          <a:p>
            <a:r>
              <a:rPr lang="en-US" dirty="0" smtClean="0"/>
              <a:t>Standard CAN Frame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386747"/>
              </p:ext>
            </p:extLst>
          </p:nvPr>
        </p:nvGraphicFramePr>
        <p:xfrm>
          <a:off x="457200" y="921845"/>
          <a:ext cx="8077200" cy="5936155"/>
        </p:xfrm>
        <a:graphic>
          <a:graphicData uri="http://schemas.openxmlformats.org/drawingml/2006/table">
            <a:tbl>
              <a:tblPr firstRow="1" firstCol="1" bandRow="1">
                <a:tableStyleId>{5C22544A-7EE6-4342-B048-85BDC9FD1C3A}</a:tableStyleId>
              </a:tblPr>
              <a:tblGrid>
                <a:gridCol w="1363888"/>
                <a:gridCol w="2663748"/>
                <a:gridCol w="4049564"/>
              </a:tblGrid>
              <a:tr h="279746">
                <a:tc>
                  <a:txBody>
                    <a:bodyPr/>
                    <a:lstStyle/>
                    <a:p>
                      <a:pPr algn="ctr">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Tên</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Mục đích</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SOF</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Bit bắt đầu của khung truyền, là một “dominant”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Identifier(ID)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Chứa ID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RTR</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data frame hay remote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loại extended hay standard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55949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r0</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a:effectLst/>
                          <a:latin typeface="Times New Roman" panose="02020603050405020304" pitchFamily="18" charset="0"/>
                          <a:cs typeface="Times New Roman" panose="02020603050405020304" pitchFamily="18" charset="0"/>
                        </a:rPr>
                        <a:t>Bit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riêng</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chỉ</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đổi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chuẩn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lai</a:t>
                      </a:r>
                      <a:r>
                        <a:rPr lang="en-US" sz="1400" dirty="0">
                          <a:effectLst/>
                          <a:latin typeface="Times New Roman" panose="02020603050405020304" pitchFamily="18" charset="0"/>
                          <a:cs typeface="Times New Roman" panose="02020603050405020304" pitchFamily="18" charset="0"/>
                        </a:rPr>
                        <a:t>)</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DLC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4</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 của trường data đơn vị (byte)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Data </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 0-64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Dữ liệu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16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fr-FR" sz="1400">
                          <a:effectLst/>
                          <a:latin typeface="Times New Roman" panose="02020603050405020304" pitchFamily="18" charset="0"/>
                          <a:cs typeface="Times New Roman" panose="02020603050405020304" pitchFamily="18" charset="0"/>
                        </a:rPr>
                        <a:t>Mã kiểu tra lỗi 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463288">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ACK</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2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Tất cả các node nhận được message chính xác, sẽ ghi đề lên bit này trạng thái dominant, nếu node nhận message lỗi thì nó sẽ ghi đè lên bit này là “recessive” và thông báo lỗi đã bị phát hiện, loại bỏ message đó và yêu cầu gởi lại mesaage khác.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EOF</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Kết thúc của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11898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IFS</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7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Interframe</a:t>
                      </a:r>
                      <a:r>
                        <a:rPr lang="en-US" sz="1400" dirty="0">
                          <a:effectLst/>
                          <a:latin typeface="Times New Roman" panose="02020603050405020304" pitchFamily="18" charset="0"/>
                          <a:cs typeface="Times New Roman" panose="02020603050405020304" pitchFamily="18" charset="0"/>
                        </a:rPr>
                        <a:t> Space. </a:t>
                      </a:r>
                      <a:r>
                        <a:rPr lang="en-US" sz="1400" dirty="0" err="1">
                          <a:effectLst/>
                          <a:latin typeface="Times New Roman" panose="02020603050405020304" pitchFamily="18" charset="0"/>
                          <a:cs typeface="Times New Roman" panose="02020603050405020304" pitchFamily="18" charset="0"/>
                        </a:rPr>
                        <a:t>Khi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chuối</a:t>
                      </a:r>
                      <a:r>
                        <a:rPr lang="en-US" sz="1400" dirty="0">
                          <a:effectLst/>
                          <a:latin typeface="Times New Roman" panose="02020603050405020304" pitchFamily="18" charset="0"/>
                          <a:cs typeface="Times New Roman" panose="02020603050405020304" pitchFamily="18" charset="0"/>
                        </a:rPr>
                        <a:t> bit </a:t>
                      </a:r>
                      <a:r>
                        <a:rPr lang="en-US" sz="1400" dirty="0" err="1">
                          <a:effectLst/>
                          <a:latin typeface="Times New Roman" panose="02020603050405020304" pitchFamily="18" charset="0"/>
                          <a:cs typeface="Times New Roman" panose="02020603050405020304" pitchFamily="18" charset="0"/>
                        </a:rPr>
                        <a:t>này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trên</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sẽ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đang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rỗi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gởi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khung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truyền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ra</a:t>
                      </a:r>
                      <a:r>
                        <a:rPr lang="en-US" sz="1400" dirty="0">
                          <a:effectLst/>
                          <a:latin typeface="Times New Roman" panose="02020603050405020304" pitchFamily="18" charset="0"/>
                          <a:cs typeface="Times New Roman" panose="02020603050405020304" pitchFamily="18" charset="0"/>
                        </a:rPr>
                        <a:t> bus [4]-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43/ [3]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3.</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bl>
          </a:graphicData>
        </a:graphic>
      </p:graphicFrame>
      <p:sp>
        <p:nvSpPr>
          <p:cNvPr id="3" name="Slide Number Placeholder 2"/>
          <p:cNvSpPr>
            <a:spLocks noGrp="1"/>
          </p:cNvSpPr>
          <p:nvPr>
            <p:ph type="sldNum" sz="quarter" idx="12"/>
          </p:nvPr>
        </p:nvSpPr>
        <p:spPr/>
        <p:txBody>
          <a:bodyPr/>
          <a:lstStyle/>
          <a:p>
            <a:fld id="{82A1B1D4-B36B-44CB-81F4-D4FBF151C52D}" type="slidenum">
              <a:rPr lang="en-US" smtClean="0"/>
              <a:t>25</a:t>
            </a:fld>
            <a:endParaRPr lang="en-US"/>
          </a:p>
        </p:txBody>
      </p:sp>
    </p:spTree>
    <p:extLst>
      <p:ext uri="{BB962C8B-B14F-4D97-AF65-F5344CB8AC3E}">
        <p14:creationId xmlns:p14="http://schemas.microsoft.com/office/powerpoint/2010/main" val="3903691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Hoạt</a:t>
            </a:r>
            <a:r>
              <a:rPr lang="en-US" dirty="0" smtClean="0"/>
              <a:t> </a:t>
            </a:r>
            <a:r>
              <a:rPr lang="en-US" dirty="0" err="1" smtClean="0"/>
              <a:t>động</a:t>
            </a:r>
            <a:r>
              <a:rPr lang="en-US" dirty="0"/>
              <a:t> </a:t>
            </a:r>
            <a:r>
              <a:rPr lang="en-US" dirty="0" err="1" smtClean="0"/>
              <a:t>kiểm</a:t>
            </a:r>
            <a:r>
              <a:rPr lang="en-US" dirty="0" smtClean="0"/>
              <a:t> </a:t>
            </a:r>
            <a:r>
              <a:rPr lang="en-US" dirty="0" err="1"/>
              <a:t>tra</a:t>
            </a:r>
            <a:r>
              <a:rPr lang="en-US" dirty="0"/>
              <a:t> </a:t>
            </a:r>
            <a:r>
              <a:rPr lang="en-US" dirty="0" err="1"/>
              <a:t>kết</a:t>
            </a:r>
            <a:r>
              <a:rPr lang="en-US" dirty="0"/>
              <a:t> </a:t>
            </a:r>
            <a:r>
              <a:rPr lang="en-US" dirty="0" err="1" smtClean="0"/>
              <a:t>nối</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2"/>
          <a:stretch>
            <a:fillRect/>
          </a:stretch>
        </p:blipFill>
        <p:spPr>
          <a:xfrm>
            <a:off x="685800" y="1219200"/>
            <a:ext cx="7010400" cy="4724400"/>
          </a:xfrm>
          <a:prstGeom prst="rect">
            <a:avLst/>
          </a:prstGeom>
        </p:spPr>
      </p:pic>
      <p:sp>
        <p:nvSpPr>
          <p:cNvPr id="5" name="Slide Number Placeholder 4"/>
          <p:cNvSpPr>
            <a:spLocks noGrp="1"/>
          </p:cNvSpPr>
          <p:nvPr>
            <p:ph type="sldNum" sz="quarter" idx="12"/>
          </p:nvPr>
        </p:nvSpPr>
        <p:spPr/>
        <p:txBody>
          <a:bodyPr/>
          <a:lstStyle/>
          <a:p>
            <a:fld id="{82A1B1D4-B36B-44CB-81F4-D4FBF151C52D}" type="slidenum">
              <a:rPr lang="en-US" smtClean="0"/>
              <a:t>26</a:t>
            </a:fld>
            <a:endParaRPr lang="en-US"/>
          </a:p>
        </p:txBody>
      </p:sp>
    </p:spTree>
    <p:extLst>
      <p:ext uri="{BB962C8B-B14F-4D97-AF65-F5344CB8AC3E}">
        <p14:creationId xmlns:p14="http://schemas.microsoft.com/office/powerpoint/2010/main" val="814340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endParaRPr lang="en-US" dirty="0"/>
          </a:p>
        </p:txBody>
      </p:sp>
      <p:pic>
        <p:nvPicPr>
          <p:cNvPr id="4" name="Content Placeholder 3"/>
          <p:cNvPicPr>
            <a:picLocks noGrp="1"/>
          </p:cNvPicPr>
          <p:nvPr>
            <p:ph idx="1"/>
          </p:nvPr>
        </p:nvPicPr>
        <p:blipFill>
          <a:blip r:embed="rId2"/>
          <a:stretch>
            <a:fillRect/>
          </a:stretch>
        </p:blipFill>
        <p:spPr>
          <a:xfrm>
            <a:off x="762000" y="1417638"/>
            <a:ext cx="6982700" cy="4708525"/>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27</a:t>
            </a:fld>
            <a:endParaRPr lang="en-US"/>
          </a:p>
        </p:txBody>
      </p:sp>
    </p:spTree>
    <p:extLst>
      <p:ext uri="{BB962C8B-B14F-4D97-AF65-F5344CB8AC3E}">
        <p14:creationId xmlns:p14="http://schemas.microsoft.com/office/powerpoint/2010/main" val="3406298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mô</a:t>
            </a:r>
            <a:r>
              <a:rPr lang="en-US" dirty="0" smtClean="0"/>
              <a:t> </a:t>
            </a:r>
            <a:r>
              <a:rPr lang="en-US" dirty="0" err="1" smtClean="0"/>
              <a:t>phỏng</a:t>
            </a:r>
            <a:endParaRPr lang="en-US" dirty="0"/>
          </a:p>
        </p:txBody>
      </p:sp>
      <p:pic>
        <p:nvPicPr>
          <p:cNvPr id="4" name="Content Placeholder 3"/>
          <p:cNvPicPr>
            <a:picLocks noGrp="1"/>
          </p:cNvPicPr>
          <p:nvPr>
            <p:ph idx="1"/>
          </p:nvPr>
        </p:nvPicPr>
        <p:blipFill>
          <a:blip r:embed="rId2"/>
          <a:stretch>
            <a:fillRect/>
          </a:stretch>
        </p:blipFill>
        <p:spPr>
          <a:xfrm>
            <a:off x="914400" y="1417639"/>
            <a:ext cx="6858000" cy="4641056"/>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28</a:t>
            </a:fld>
            <a:endParaRPr lang="en-US"/>
          </a:p>
        </p:txBody>
      </p:sp>
    </p:spTree>
    <p:extLst>
      <p:ext uri="{BB962C8B-B14F-4D97-AF65-F5344CB8AC3E}">
        <p14:creationId xmlns:p14="http://schemas.microsoft.com/office/powerpoint/2010/main" val="257358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err="1" smtClean="0">
                <a:solidFill>
                  <a:srgbClr val="FF0000"/>
                </a:solidFill>
              </a:rPr>
              <a:t>Tổng</a:t>
            </a:r>
            <a:r>
              <a:rPr lang="en-US" dirty="0" smtClean="0">
                <a:solidFill>
                  <a:srgbClr val="FF0000"/>
                </a:solidFill>
              </a:rPr>
              <a:t> </a:t>
            </a:r>
            <a:r>
              <a:rPr lang="en-US" dirty="0" err="1" smtClean="0">
                <a:solidFill>
                  <a:srgbClr val="FF0000"/>
                </a:solidFill>
              </a:rPr>
              <a:t>quan</a:t>
            </a:r>
            <a:r>
              <a:rPr lang="en-US" dirty="0" smtClean="0">
                <a:solidFill>
                  <a:srgbClr val="FF0000"/>
                </a:solidFill>
              </a:rPr>
              <a:t> </a:t>
            </a:r>
            <a:r>
              <a:rPr lang="en-US" dirty="0" err="1" smtClean="0">
                <a:solidFill>
                  <a:srgbClr val="FF0000"/>
                </a:solidFill>
              </a:rPr>
              <a:t>đề</a:t>
            </a:r>
            <a:r>
              <a:rPr lang="en-US" dirty="0" smtClean="0">
                <a:solidFill>
                  <a:srgbClr val="FF0000"/>
                </a:solidFill>
              </a:rPr>
              <a:t> </a:t>
            </a:r>
            <a:r>
              <a:rPr lang="en-US" dirty="0" err="1" smtClean="0">
                <a:solidFill>
                  <a:srgbClr val="FF0000"/>
                </a:solidFill>
              </a:rPr>
              <a:t>tài</a:t>
            </a:r>
            <a:r>
              <a:rPr lang="en-US" dirty="0" smtClean="0">
                <a:solidFill>
                  <a:srgbClr val="FF0000"/>
                </a:solidFill>
              </a:rPr>
              <a:t> “ </a:t>
            </a:r>
            <a:r>
              <a:rPr lang="en-US" dirty="0" err="1" smtClean="0">
                <a:solidFill>
                  <a:srgbClr val="FF0000"/>
                </a:solidFill>
              </a:rPr>
              <a:t>Thiết</a:t>
            </a:r>
            <a:r>
              <a:rPr lang="en-US" dirty="0" smtClean="0">
                <a:solidFill>
                  <a:srgbClr val="FF0000"/>
                </a:solidFill>
              </a:rPr>
              <a:t> </a:t>
            </a:r>
            <a:r>
              <a:rPr lang="en-US" dirty="0" err="1" smtClean="0">
                <a:solidFill>
                  <a:srgbClr val="FF0000"/>
                </a:solidFill>
              </a:rPr>
              <a:t>kế</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thực</a:t>
            </a:r>
            <a:r>
              <a:rPr lang="en-US" dirty="0" smtClean="0">
                <a:solidFill>
                  <a:srgbClr val="FF0000"/>
                </a:solidFill>
              </a:rPr>
              <a:t> </a:t>
            </a:r>
            <a:r>
              <a:rPr lang="en-US" dirty="0" err="1" smtClean="0">
                <a:solidFill>
                  <a:srgbClr val="FF0000"/>
                </a:solidFill>
              </a:rPr>
              <a:t>thi</a:t>
            </a:r>
            <a:r>
              <a:rPr lang="en-US" dirty="0" smtClean="0">
                <a:solidFill>
                  <a:srgbClr val="FF0000"/>
                </a:solidFill>
              </a:rPr>
              <a:t>: </a:t>
            </a:r>
            <a:r>
              <a:rPr lang="en-US" dirty="0" err="1" smtClean="0">
                <a:solidFill>
                  <a:srgbClr val="FF0000"/>
                </a:solidFill>
              </a:rPr>
              <a:t>thiết</a:t>
            </a:r>
            <a:r>
              <a:rPr lang="en-US" dirty="0" smtClean="0">
                <a:solidFill>
                  <a:srgbClr val="FF0000"/>
                </a:solidFill>
              </a:rPr>
              <a:t> </a:t>
            </a:r>
            <a:r>
              <a:rPr lang="en-US" dirty="0" err="1" smtClean="0">
                <a:solidFill>
                  <a:srgbClr val="FF0000"/>
                </a:solidFill>
              </a:rPr>
              <a:t>bị</a:t>
            </a:r>
            <a:r>
              <a:rPr lang="en-US" dirty="0" smtClean="0">
                <a:solidFill>
                  <a:srgbClr val="FF0000"/>
                </a:solidFill>
              </a:rPr>
              <a:t>, driver </a:t>
            </a:r>
            <a:r>
              <a:rPr lang="en-US" dirty="0" err="1" smtClean="0">
                <a:solidFill>
                  <a:srgbClr val="FF0000"/>
                </a:solidFill>
              </a:rPr>
              <a:t>và</a:t>
            </a:r>
            <a:r>
              <a:rPr lang="en-US" dirty="0" smtClean="0">
                <a:solidFill>
                  <a:srgbClr val="FF0000"/>
                </a:solidFill>
              </a:rPr>
              <a:t> </a:t>
            </a:r>
            <a:r>
              <a:rPr lang="en-US" dirty="0" err="1" smtClean="0">
                <a:solidFill>
                  <a:srgbClr val="FF0000"/>
                </a:solidFill>
              </a:rPr>
              <a:t>giao</a:t>
            </a:r>
            <a:r>
              <a:rPr lang="en-US" dirty="0" smtClean="0">
                <a:solidFill>
                  <a:srgbClr val="FF0000"/>
                </a:solidFill>
              </a:rPr>
              <a:t> </a:t>
            </a:r>
            <a:r>
              <a:rPr lang="en-US" dirty="0" err="1" smtClean="0">
                <a:solidFill>
                  <a:srgbClr val="FF0000"/>
                </a:solidFill>
              </a:rPr>
              <a:t>thức</a:t>
            </a:r>
            <a:r>
              <a:rPr lang="en-US" dirty="0" smtClean="0">
                <a:solidFill>
                  <a:srgbClr val="FF0000"/>
                </a:solidFill>
              </a:rPr>
              <a:t> </a:t>
            </a:r>
            <a:r>
              <a:rPr lang="en-US" dirty="0" err="1" smtClean="0">
                <a:solidFill>
                  <a:srgbClr val="FF0000"/>
                </a:solidFill>
              </a:rPr>
              <a:t>truyền</a:t>
            </a:r>
            <a:r>
              <a:rPr lang="en-US" dirty="0" smtClean="0">
                <a:solidFill>
                  <a:srgbClr val="FF0000"/>
                </a:solidFill>
              </a:rPr>
              <a:t> </a:t>
            </a:r>
            <a:r>
              <a:rPr lang="en-US" dirty="0" err="1" smtClean="0">
                <a:solidFill>
                  <a:srgbClr val="FF0000"/>
                </a:solidFill>
              </a:rPr>
              <a:t>dữ</a:t>
            </a:r>
            <a:r>
              <a:rPr lang="en-US" dirty="0" smtClean="0">
                <a:solidFill>
                  <a:srgbClr val="FF0000"/>
                </a:solidFill>
              </a:rPr>
              <a:t> </a:t>
            </a:r>
            <a:r>
              <a:rPr lang="en-US" dirty="0" err="1" smtClean="0">
                <a:solidFill>
                  <a:srgbClr val="FF0000"/>
                </a:solidFill>
              </a:rPr>
              <a:t>liệu</a:t>
            </a:r>
            <a:r>
              <a:rPr lang="en-US" dirty="0" smtClean="0">
                <a:solidFill>
                  <a:srgbClr val="FF0000"/>
                </a:solidFill>
              </a:rPr>
              <a:t> </a:t>
            </a:r>
            <a:r>
              <a:rPr lang="en-US" dirty="0" err="1" smtClean="0">
                <a:solidFill>
                  <a:srgbClr val="FF0000"/>
                </a:solidFill>
              </a:rPr>
              <a:t>trong</a:t>
            </a:r>
            <a:r>
              <a:rPr lang="en-US" dirty="0" smtClean="0">
                <a:solidFill>
                  <a:srgbClr val="FF0000"/>
                </a:solidFill>
              </a:rPr>
              <a:t> </a:t>
            </a:r>
            <a:r>
              <a:rPr lang="en-US" dirty="0" err="1" smtClean="0">
                <a:solidFill>
                  <a:srgbClr val="FF0000"/>
                </a:solidFill>
              </a:rPr>
              <a:t>mạng</a:t>
            </a:r>
            <a:r>
              <a:rPr lang="en-US" dirty="0" smtClean="0">
                <a:solidFill>
                  <a:srgbClr val="FF0000"/>
                </a:solidFill>
              </a:rPr>
              <a:t> CAN”</a:t>
            </a:r>
          </a:p>
          <a:p>
            <a:pPr marL="571500" indent="-457200">
              <a:buFont typeface="+mj-lt"/>
              <a:buAutoNum type="arabicPeriod"/>
            </a:pPr>
            <a:r>
              <a:rPr lang="en-US" dirty="0" smtClean="0"/>
              <a:t>Device Driver.</a:t>
            </a:r>
          </a:p>
          <a:p>
            <a:pPr marL="571500" indent="-457200">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buFont typeface="+mj-lt"/>
              <a:buAutoNum type="arabicPeriod"/>
            </a:pPr>
            <a:r>
              <a:rPr lang="en-US" dirty="0" err="1" smtClean="0"/>
              <a:t>Thiết</a:t>
            </a:r>
            <a:r>
              <a:rPr lang="en-US" dirty="0" smtClean="0"/>
              <a:t> </a:t>
            </a:r>
            <a:r>
              <a:rPr lang="en-US" dirty="0" err="1" smtClean="0"/>
              <a:t>bị</a:t>
            </a:r>
            <a:endParaRPr lang="en-US" dirty="0" smtClean="0"/>
          </a:p>
          <a:p>
            <a:pPr marL="5715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3</a:t>
            </a:fld>
            <a:endParaRPr lang="en-US"/>
          </a:p>
        </p:txBody>
      </p:sp>
    </p:spTree>
    <p:extLst>
      <p:ext uri="{BB962C8B-B14F-4D97-AF65-F5344CB8AC3E}">
        <p14:creationId xmlns:p14="http://schemas.microsoft.com/office/powerpoint/2010/main" val="3824791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0800" y="4419600"/>
            <a:ext cx="8686800" cy="815182"/>
          </a:xfrm>
        </p:spPr>
        <p:txBody>
          <a:bodyPr>
            <a:normAutofit/>
          </a:bodyPr>
          <a:lstStyle/>
          <a:p>
            <a:pPr marL="0" indent="0">
              <a:buNone/>
            </a:pPr>
            <a:r>
              <a:rPr lang="en-US" sz="2800" dirty="0" err="1" smtClean="0"/>
              <a:t>Giao</a:t>
            </a:r>
            <a:r>
              <a:rPr lang="en-US" sz="2800" dirty="0" smtClean="0"/>
              <a:t> </a:t>
            </a:r>
            <a:r>
              <a:rPr lang="en-US" sz="2800" dirty="0" err="1" smtClean="0"/>
              <a:t>thức</a:t>
            </a:r>
            <a:r>
              <a:rPr lang="en-US" sz="2800" dirty="0" smtClean="0"/>
              <a:t> </a:t>
            </a:r>
            <a:r>
              <a:rPr lang="en-US" sz="2800" dirty="0" err="1" smtClean="0"/>
              <a:t>truyền</a:t>
            </a:r>
            <a:r>
              <a:rPr lang="en-US" sz="2800" dirty="0" smtClean="0"/>
              <a:t> </a:t>
            </a:r>
            <a:r>
              <a:rPr lang="en-US" sz="2800" dirty="0" err="1" smtClean="0"/>
              <a:t>dữ</a:t>
            </a:r>
            <a:r>
              <a:rPr lang="en-US" sz="2800" dirty="0" smtClean="0"/>
              <a:t> </a:t>
            </a:r>
            <a:r>
              <a:rPr lang="en-US" sz="2800" dirty="0" err="1" smtClean="0"/>
              <a:t>liệu</a:t>
            </a:r>
            <a:endParaRPr lang="en-US" sz="2800" dirty="0"/>
          </a:p>
        </p:txBody>
      </p:sp>
      <p:sp>
        <p:nvSpPr>
          <p:cNvPr id="4" name="Rectangle 3"/>
          <p:cNvSpPr/>
          <p:nvPr/>
        </p:nvSpPr>
        <p:spPr>
          <a:xfrm>
            <a:off x="1749136" y="2500745"/>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sp>
        <p:nvSpPr>
          <p:cNvPr id="5" name="Rectangle 4"/>
          <p:cNvSpPr/>
          <p:nvPr/>
        </p:nvSpPr>
        <p:spPr>
          <a:xfrm>
            <a:off x="3882736" y="2881745"/>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US" dirty="0"/>
          </a:p>
        </p:txBody>
      </p:sp>
      <p:sp>
        <p:nvSpPr>
          <p:cNvPr id="6" name="Rectangle 5"/>
          <p:cNvSpPr/>
          <p:nvPr/>
        </p:nvSpPr>
        <p:spPr>
          <a:xfrm>
            <a:off x="6016336" y="2500745"/>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Thiết</a:t>
            </a:r>
            <a:r>
              <a:rPr lang="en-US" dirty="0" smtClean="0"/>
              <a:t> </a:t>
            </a:r>
            <a:r>
              <a:rPr lang="en-US" dirty="0" err="1" smtClean="0"/>
              <a:t>bị</a:t>
            </a:r>
            <a:endParaRPr lang="en-US" dirty="0"/>
          </a:p>
        </p:txBody>
      </p:sp>
      <p:sp>
        <p:nvSpPr>
          <p:cNvPr id="7" name="Left-Right Arrow 6"/>
          <p:cNvSpPr/>
          <p:nvPr/>
        </p:nvSpPr>
        <p:spPr>
          <a:xfrm>
            <a:off x="3079172" y="2881745"/>
            <a:ext cx="762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5219700" y="2881745"/>
            <a:ext cx="762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3581400" y="3505200"/>
            <a:ext cx="949036"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30436" y="3505200"/>
            <a:ext cx="955964"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82A1B1D4-B36B-44CB-81F4-D4FBF151C52D}" type="slidenum">
              <a:rPr lang="en-US" smtClean="0"/>
              <a:t>4</a:t>
            </a:fld>
            <a:endParaRPr lang="en-US"/>
          </a:p>
        </p:txBody>
      </p:sp>
    </p:spTree>
    <p:extLst>
      <p:ext uri="{BB962C8B-B14F-4D97-AF65-F5344CB8AC3E}">
        <p14:creationId xmlns:p14="http://schemas.microsoft.com/office/powerpoint/2010/main" val="340774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a:xfrm>
            <a:off x="457200" y="1600200"/>
            <a:ext cx="7620000" cy="2667000"/>
          </a:xfrm>
        </p:spPr>
        <p:txBody>
          <a:bodyPr/>
          <a:lstStyle/>
          <a:p>
            <a:pPr marL="571500" indent="-45720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buFont typeface="+mj-lt"/>
              <a:buAutoNum type="arabicPeriod"/>
            </a:pPr>
            <a:r>
              <a:rPr lang="en-US" dirty="0" smtClean="0">
                <a:solidFill>
                  <a:srgbClr val="FF0000"/>
                </a:solidFill>
              </a:rPr>
              <a:t>Device Driver</a:t>
            </a:r>
          </a:p>
          <a:p>
            <a:pPr marL="571500" indent="-457200">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buFont typeface="+mj-lt"/>
              <a:buAutoNum type="arabicPeriod"/>
            </a:pPr>
            <a:r>
              <a:rPr lang="en-US" dirty="0" err="1" smtClean="0"/>
              <a:t>Thiết</a:t>
            </a:r>
            <a:r>
              <a:rPr lang="en-US" dirty="0" smtClean="0"/>
              <a:t> </a:t>
            </a:r>
            <a:r>
              <a:rPr lang="en-US" dirty="0" err="1" smtClean="0"/>
              <a:t>bị</a:t>
            </a:r>
            <a:endParaRPr lang="en-US" dirty="0" smtClean="0"/>
          </a:p>
          <a:p>
            <a:pPr marL="571500" indent="-457200">
              <a:buFont typeface="+mj-lt"/>
              <a:buAutoNum type="arabicPeriod"/>
            </a:pP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5</a:t>
            </a:fld>
            <a:endParaRPr lang="en-US"/>
          </a:p>
        </p:txBody>
      </p:sp>
    </p:spTree>
    <p:extLst>
      <p:ext uri="{BB962C8B-B14F-4D97-AF65-F5344CB8AC3E}">
        <p14:creationId xmlns:p14="http://schemas.microsoft.com/office/powerpoint/2010/main" val="3968456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Device Driver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6</a:t>
            </a:fld>
            <a:endParaRPr lang="en-US"/>
          </a:p>
        </p:txBody>
      </p:sp>
    </p:spTree>
    <p:extLst>
      <p:ext uri="{BB962C8B-B14F-4D97-AF65-F5344CB8AC3E}">
        <p14:creationId xmlns:p14="http://schemas.microsoft.com/office/powerpoint/2010/main" val="44111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95400" y="1752600"/>
            <a:ext cx="5791200" cy="4191000"/>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71700" y="2050473"/>
            <a:ext cx="4648200" cy="3657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Config</a:t>
            </a:r>
            <a:endParaRPr lang="en-US" dirty="0"/>
          </a:p>
        </p:txBody>
      </p:sp>
      <p:sp>
        <p:nvSpPr>
          <p:cNvPr id="9" name="Rectangle 8"/>
          <p:cNvSpPr/>
          <p:nvPr/>
        </p:nvSpPr>
        <p:spPr>
          <a:xfrm>
            <a:off x="3619500" y="3955473"/>
            <a:ext cx="2895600" cy="1371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Interface</a:t>
            </a:r>
            <a:endParaRPr lang="en-US" dirty="0"/>
          </a:p>
        </p:txBody>
      </p:sp>
      <p:sp>
        <p:nvSpPr>
          <p:cNvPr id="8" name="Rectangle 7"/>
          <p:cNvSpPr/>
          <p:nvPr/>
        </p:nvSpPr>
        <p:spPr>
          <a:xfrm>
            <a:off x="3619500" y="2507673"/>
            <a:ext cx="2895600" cy="1371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Interface</a:t>
            </a:r>
            <a:endParaRPr lang="en-US" dirty="0"/>
          </a:p>
        </p:txBody>
      </p:sp>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USB</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4714009" y="28124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Endpoint</a:t>
            </a:r>
            <a:endParaRPr lang="en-US" dirty="0"/>
          </a:p>
        </p:txBody>
      </p:sp>
      <p:sp>
        <p:nvSpPr>
          <p:cNvPr id="5" name="Rectangle 4"/>
          <p:cNvSpPr/>
          <p:nvPr/>
        </p:nvSpPr>
        <p:spPr>
          <a:xfrm>
            <a:off x="4714009" y="32696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Endpoint</a:t>
            </a:r>
            <a:endParaRPr lang="en-US" dirty="0"/>
          </a:p>
        </p:txBody>
      </p:sp>
      <p:sp>
        <p:nvSpPr>
          <p:cNvPr id="6" name="Rectangle 5"/>
          <p:cNvSpPr/>
          <p:nvPr/>
        </p:nvSpPr>
        <p:spPr>
          <a:xfrm>
            <a:off x="4714009" y="41840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Endpoint</a:t>
            </a:r>
            <a:endParaRPr lang="en-US" dirty="0"/>
          </a:p>
        </p:txBody>
      </p:sp>
      <p:sp>
        <p:nvSpPr>
          <p:cNvPr id="7" name="Rectangle 6"/>
          <p:cNvSpPr/>
          <p:nvPr/>
        </p:nvSpPr>
        <p:spPr>
          <a:xfrm>
            <a:off x="4714009" y="46412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Endpoint</a:t>
            </a:r>
            <a:endParaRPr lang="en-US" dirty="0"/>
          </a:p>
        </p:txBody>
      </p:sp>
      <p:sp>
        <p:nvSpPr>
          <p:cNvPr id="3" name="Slide Number Placeholder 2"/>
          <p:cNvSpPr>
            <a:spLocks noGrp="1"/>
          </p:cNvSpPr>
          <p:nvPr>
            <p:ph type="sldNum" sz="quarter" idx="12"/>
          </p:nvPr>
        </p:nvSpPr>
        <p:spPr/>
        <p:txBody>
          <a:bodyPr/>
          <a:lstStyle/>
          <a:p>
            <a:fld id="{82A1B1D4-B36B-44CB-81F4-D4FBF151C52D}" type="slidenum">
              <a:rPr lang="en-US" smtClean="0"/>
              <a:t>7</a:t>
            </a:fld>
            <a:endParaRPr lang="en-US"/>
          </a:p>
        </p:txBody>
      </p:sp>
    </p:spTree>
    <p:extLst>
      <p:ext uri="{BB962C8B-B14F-4D97-AF65-F5344CB8AC3E}">
        <p14:creationId xmlns:p14="http://schemas.microsoft.com/office/powerpoint/2010/main" val="27225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USB CDC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river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8</a:t>
            </a:fld>
            <a:endParaRPr lang="en-US"/>
          </a:p>
        </p:txBody>
      </p:sp>
    </p:spTree>
    <p:extLst>
      <p:ext uri="{BB962C8B-B14F-4D97-AF65-F5344CB8AC3E}">
        <p14:creationId xmlns:p14="http://schemas.microsoft.com/office/powerpoint/2010/main" val="1213578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usb</a:t>
            </a:r>
            <a:r>
              <a:rPr lang="en-US" dirty="0" smtClean="0">
                <a:latin typeface="Times New Roman" panose="02020603050405020304" pitchFamily="18" charset="0"/>
                <a:cs typeface="Times New Roman" panose="02020603050405020304" pitchFamily="18" charset="0"/>
              </a:rPr>
              <a:t> driver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9</a:t>
            </a:fld>
            <a:endParaRPr lang="en-US"/>
          </a:p>
        </p:txBody>
      </p:sp>
    </p:spTree>
    <p:extLst>
      <p:ext uri="{BB962C8B-B14F-4D97-AF65-F5344CB8AC3E}">
        <p14:creationId xmlns:p14="http://schemas.microsoft.com/office/powerpoint/2010/main" val="3486136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465</TotalTime>
  <Words>914</Words>
  <Application>Microsoft Office PowerPoint</Application>
  <PresentationFormat>On-screen Show (4:3)</PresentationFormat>
  <Paragraphs>206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Đề tài “Thiết kế và thực thi:  thiết bị, driver và giao thức cho  hệ thống mô phỏng mạng CAN”</vt:lpstr>
      <vt:lpstr>Mục lục:</vt:lpstr>
      <vt:lpstr>Mục lục:</vt:lpstr>
      <vt:lpstr>Tổng quan đề tài</vt:lpstr>
      <vt:lpstr>Mục lục:</vt:lpstr>
      <vt:lpstr>Tổng quan Device Driver</vt:lpstr>
      <vt:lpstr>Thiết bị USB</vt:lpstr>
      <vt:lpstr>USB CDC Driver</vt:lpstr>
      <vt:lpstr>Các bước viết usb driver</vt:lpstr>
      <vt:lpstr>Mục lục:</vt:lpstr>
      <vt:lpstr>PowerPoint Presentation</vt:lpstr>
      <vt:lpstr>Một số khung dữ liệu và giá trị cần dùng trong việc truyền nhận</vt:lpstr>
      <vt:lpstr>1. Kiểm tra hoạt động TM4C123G</vt:lpstr>
      <vt:lpstr>2. Lấy cấu hình Baudrate và Cài đặt baudrate</vt:lpstr>
      <vt:lpstr>3. Hoạt động mô phỏng</vt:lpstr>
      <vt:lpstr>Mục lục:</vt:lpstr>
      <vt:lpstr>Thiết bị</vt:lpstr>
      <vt:lpstr>Đặc điểm của giao thức CAN</vt:lpstr>
      <vt:lpstr>CAN Frame</vt:lpstr>
      <vt:lpstr>Nhận dạng khung truyền và dữ liệu </vt:lpstr>
      <vt:lpstr>Cơ chế trọng tài</vt:lpstr>
      <vt:lpstr>Mục lục:</vt:lpstr>
      <vt:lpstr>Kết luận và hướng phát triển</vt:lpstr>
      <vt:lpstr>CẢM ƠN</vt:lpstr>
      <vt:lpstr>Standard CAN Frame</vt:lpstr>
      <vt:lpstr>Hoạt động kiểm tra kết nối</vt:lpstr>
      <vt:lpstr>Hoạt động cấu hình cho thiết bị</vt:lpstr>
      <vt:lpstr>Hoạt động mô phỏng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và thực thi thiết bị, driver và giao thức truyền dữ liệu trong mạng CAN</dc:title>
  <dc:creator>Windows User</dc:creator>
  <cp:lastModifiedBy>HCD-Fresher021 (FHO.CTC)</cp:lastModifiedBy>
  <cp:revision>27</cp:revision>
  <dcterms:created xsi:type="dcterms:W3CDTF">2017-05-24T08:59:53Z</dcterms:created>
  <dcterms:modified xsi:type="dcterms:W3CDTF">2017-05-27T03:42:31Z</dcterms:modified>
</cp:coreProperties>
</file>