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3"/>
  </p:notesMasterIdLst>
  <p:sldIdLst>
    <p:sldId id="256" r:id="rId2"/>
    <p:sldId id="262" r:id="rId3"/>
    <p:sldId id="257" r:id="rId4"/>
    <p:sldId id="265" r:id="rId5"/>
    <p:sldId id="258" r:id="rId6"/>
    <p:sldId id="259" r:id="rId7"/>
    <p:sldId id="260" r:id="rId8"/>
    <p:sldId id="261" r:id="rId9"/>
    <p:sldId id="271" r:id="rId10"/>
    <p:sldId id="272" r:id="rId11"/>
    <p:sldId id="273" r:id="rId12"/>
    <p:sldId id="274" r:id="rId13"/>
    <p:sldId id="275" r:id="rId14"/>
    <p:sldId id="276" r:id="rId15"/>
    <p:sldId id="277" r:id="rId16"/>
    <p:sldId id="278" r:id="rId17"/>
    <p:sldId id="279" r:id="rId18"/>
    <p:sldId id="280"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CE9CB-BCB6-4224-93D2-D83BE590AC40}" type="datetimeFigureOut">
              <a:rPr lang="en-US" smtClean="0"/>
              <a:t>5/27/2017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6C2E68-AB3A-4E9E-910E-1420C30BAA83}" type="slidenum">
              <a:rPr lang="en-US" smtClean="0"/>
              <a:t>‹#›</a:t>
            </a:fld>
            <a:endParaRPr lang="en-US"/>
          </a:p>
        </p:txBody>
      </p:sp>
    </p:spTree>
    <p:extLst>
      <p:ext uri="{BB962C8B-B14F-4D97-AF65-F5344CB8AC3E}">
        <p14:creationId xmlns:p14="http://schemas.microsoft.com/office/powerpoint/2010/main" val="2134674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33E1C6-A7F4-4B38-9C48-C039A18247DF}" type="datetime1">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B564D-987A-4C56-AFED-2066E44AA08F}" type="datetime1">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9EC82-8FC7-4292-B88A-2EE7891C8EE8}" type="datetime1">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2E37F9-D8C0-4D9D-960F-580674EE4B13}" type="datetime1">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A1F559-A199-4314-8E1A-0F179A998F30}" type="datetime1">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1C6586-E249-4091-8D47-E41392F7F37A}" type="datetime1">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6A86E-D118-47BA-9F6B-CE992B960EBB}" type="datetime1">
              <a:rPr lang="en-US" smtClean="0"/>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5856D9-CA78-4E65-AB27-B188A82397F7}" type="datetime1">
              <a:rPr lang="en-US" smtClean="0"/>
              <a:t>5/27/2017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2C104-B185-476B-A42F-7E3BD0DE1D5A}" type="datetime1">
              <a:rPr lang="en-US" smtClean="0"/>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A1B1D4-B36B-44CB-81F4-D4FBF151C5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E551A-6C36-4180-9EC2-73121F684F75}" type="datetime1">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1B1D4-B36B-44CB-81F4-D4FBF151C52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7972D30-6104-494D-B5BE-98115B126970}" type="datetime1">
              <a:rPr lang="en-US" smtClean="0"/>
              <a:t>5/27/2017</a:t>
            </a:fld>
            <a:endParaRPr lang="en-US"/>
          </a:p>
        </p:txBody>
      </p:sp>
      <p:sp>
        <p:nvSpPr>
          <p:cNvPr id="9" name="Slide Number Placeholder 8"/>
          <p:cNvSpPr>
            <a:spLocks noGrp="1"/>
          </p:cNvSpPr>
          <p:nvPr>
            <p:ph type="sldNum" sz="quarter" idx="11"/>
          </p:nvPr>
        </p:nvSpPr>
        <p:spPr/>
        <p:txBody>
          <a:bodyPr/>
          <a:lstStyle/>
          <a:p>
            <a:fld id="{82A1B1D4-B36B-44CB-81F4-D4FBF151C52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2A1B1D4-B36B-44CB-81F4-D4FBF151C52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0B023F7-71EA-4144-83A6-C077AC50DE02}" type="datetime1">
              <a:rPr lang="en-US" smtClean="0"/>
              <a:t>5/27/2017</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219200"/>
            <a:ext cx="8458200" cy="1222375"/>
          </a:xfrm>
        </p:spPr>
        <p:txBody>
          <a:bodyPr>
            <a:noAutofit/>
          </a:bodyPr>
          <a:lstStyle/>
          <a:p>
            <a:pPr algn="ctr"/>
            <a:r>
              <a:rPr lang="en-US" sz="4400" err="1" smtClean="0">
                <a:solidFill>
                  <a:srgbClr val="FF0000"/>
                </a:solidFill>
                <a:latin typeface="Times New Roman" panose="02020603050405020304" pitchFamily="18" charset="0"/>
                <a:cs typeface="Times New Roman" panose="02020603050405020304" pitchFamily="18" charset="0"/>
              </a:rPr>
              <a:t>Đề</a:t>
            </a:r>
            <a:r>
              <a:rPr lang="en-US" sz="4400" smtClean="0">
                <a:solidFill>
                  <a:srgbClr val="FF0000"/>
                </a:solidFill>
                <a:latin typeface="Times New Roman" panose="02020603050405020304" pitchFamily="18" charset="0"/>
                <a:cs typeface="Times New Roman" panose="02020603050405020304" pitchFamily="18" charset="0"/>
              </a:rPr>
              <a:t> </a:t>
            </a:r>
            <a:r>
              <a:rPr lang="en-US" sz="4400" err="1" smtClean="0">
                <a:solidFill>
                  <a:srgbClr val="FF0000"/>
                </a:solidFill>
                <a:latin typeface="Times New Roman" panose="02020603050405020304" pitchFamily="18" charset="0"/>
                <a:cs typeface="Times New Roman" panose="02020603050405020304" pitchFamily="18" charset="0"/>
              </a:rPr>
              <a:t>tài</a:t>
            </a:r>
            <a:r>
              <a:rPr lang="en-US" sz="4400" smtClean="0">
                <a:solidFill>
                  <a:srgbClr val="FF0000"/>
                </a:solidFill>
                <a:latin typeface="Times New Roman" panose="02020603050405020304" pitchFamily="18" charset="0"/>
                <a:cs typeface="Times New Roman" panose="02020603050405020304" pitchFamily="18" charset="0"/>
              </a:rPr>
              <a:t>: </a:t>
            </a:r>
            <a:br>
              <a:rPr lang="en-US" sz="4400" smtClean="0">
                <a:solidFill>
                  <a:srgbClr val="FF0000"/>
                </a:solidFill>
                <a:latin typeface="Times New Roman" panose="02020603050405020304" pitchFamily="18" charset="0"/>
                <a:cs typeface="Times New Roman" panose="02020603050405020304" pitchFamily="18" charset="0"/>
              </a:rPr>
            </a:br>
            <a:r>
              <a:rPr lang="en-US" sz="4000" err="1" smtClean="0">
                <a:solidFill>
                  <a:srgbClr val="FF0000"/>
                </a:solidFill>
                <a:latin typeface="Times New Roman" panose="02020603050405020304" pitchFamily="18" charset="0"/>
                <a:cs typeface="Times New Roman" panose="02020603050405020304" pitchFamily="18" charset="0"/>
              </a:rPr>
              <a:t>Thiết</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kế</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và</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thực</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thi</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thiết</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bị</a:t>
            </a:r>
            <a:r>
              <a:rPr lang="en-US" sz="4000" smtClean="0">
                <a:solidFill>
                  <a:srgbClr val="FF0000"/>
                </a:solidFill>
                <a:latin typeface="Times New Roman" panose="02020603050405020304" pitchFamily="18" charset="0"/>
                <a:cs typeface="Times New Roman" panose="02020603050405020304" pitchFamily="18" charset="0"/>
              </a:rPr>
              <a:t>, driver </a:t>
            </a:r>
            <a:r>
              <a:rPr lang="en-US" sz="4000" err="1" smtClean="0">
                <a:solidFill>
                  <a:srgbClr val="FF0000"/>
                </a:solidFill>
                <a:latin typeface="Times New Roman" panose="02020603050405020304" pitchFamily="18" charset="0"/>
                <a:cs typeface="Times New Roman" panose="02020603050405020304" pitchFamily="18" charset="0"/>
              </a:rPr>
              <a:t>và</a:t>
            </a:r>
            <a:r>
              <a:rPr lang="en-US" sz="4000" smtClean="0">
                <a:solidFill>
                  <a:srgbClr val="FF0000"/>
                </a:solidFill>
                <a:latin typeface="Times New Roman" panose="02020603050405020304" pitchFamily="18" charset="0"/>
                <a:cs typeface="Times New Roman" panose="02020603050405020304" pitchFamily="18" charset="0"/>
              </a:rPr>
              <a:t> </a:t>
            </a:r>
            <a:br>
              <a:rPr lang="en-US" sz="4000" smtClean="0">
                <a:solidFill>
                  <a:srgbClr val="FF0000"/>
                </a:solidFill>
                <a:latin typeface="Times New Roman" panose="02020603050405020304" pitchFamily="18" charset="0"/>
                <a:cs typeface="Times New Roman" panose="02020603050405020304" pitchFamily="18" charset="0"/>
              </a:rPr>
            </a:br>
            <a:r>
              <a:rPr lang="en-US" sz="4000" err="1" smtClean="0">
                <a:solidFill>
                  <a:srgbClr val="FF0000"/>
                </a:solidFill>
                <a:latin typeface="Times New Roman" panose="02020603050405020304" pitchFamily="18" charset="0"/>
                <a:cs typeface="Times New Roman" panose="02020603050405020304" pitchFamily="18" charset="0"/>
              </a:rPr>
              <a:t>giao</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thức</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truyền</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dữ</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liệu</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trong</a:t>
            </a:r>
            <a:r>
              <a:rPr lang="en-US" sz="4000" smtClean="0">
                <a:solidFill>
                  <a:srgbClr val="FF0000"/>
                </a:solidFill>
                <a:latin typeface="Times New Roman" panose="02020603050405020304" pitchFamily="18" charset="0"/>
                <a:cs typeface="Times New Roman" panose="02020603050405020304" pitchFamily="18" charset="0"/>
              </a:rPr>
              <a:t> </a:t>
            </a:r>
            <a:r>
              <a:rPr lang="en-US" sz="4000" err="1" smtClean="0">
                <a:solidFill>
                  <a:srgbClr val="FF0000"/>
                </a:solidFill>
                <a:latin typeface="Times New Roman" panose="02020603050405020304" pitchFamily="18" charset="0"/>
                <a:cs typeface="Times New Roman" panose="02020603050405020304" pitchFamily="18" charset="0"/>
              </a:rPr>
              <a:t>mạng</a:t>
            </a:r>
            <a:r>
              <a:rPr lang="en-US" sz="4000" smtClean="0">
                <a:solidFill>
                  <a:srgbClr val="FF0000"/>
                </a:solidFill>
                <a:latin typeface="Times New Roman" panose="02020603050405020304" pitchFamily="18" charset="0"/>
                <a:cs typeface="Times New Roman" panose="02020603050405020304" pitchFamily="18" charset="0"/>
              </a:rPr>
              <a:t> CAN</a:t>
            </a:r>
            <a:endParaRPr lang="en-US" sz="400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00" y="3505200"/>
            <a:ext cx="8458200" cy="2133600"/>
          </a:xfrm>
        </p:spPr>
        <p:txBody>
          <a:bodyPr>
            <a:noAutofit/>
          </a:bodyPr>
          <a:lstStyle/>
          <a:p>
            <a:pPr algn="just"/>
            <a:r>
              <a:rPr lang="en-US" sz="1800" err="1" smtClean="0">
                <a:solidFill>
                  <a:schemeClr val="tx1"/>
                </a:solidFill>
                <a:latin typeface="Times New Roman" panose="02020603050405020304" pitchFamily="18" charset="0"/>
                <a:cs typeface="Times New Roman" panose="02020603050405020304" pitchFamily="18" charset="0"/>
              </a:rPr>
              <a:t>Sinh</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viên</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thực</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hiện</a:t>
            </a:r>
            <a:r>
              <a:rPr lang="en-US" sz="1800" smtClean="0">
                <a:solidFill>
                  <a:schemeClr val="tx1"/>
                </a:solidFill>
                <a:latin typeface="Times New Roman" panose="02020603050405020304" pitchFamily="18" charset="0"/>
                <a:cs typeface="Times New Roman" panose="02020603050405020304" pitchFamily="18" charset="0"/>
              </a:rPr>
              <a:t>	: 	</a:t>
            </a:r>
            <a:r>
              <a:rPr lang="en-US" sz="1800" err="1" smtClean="0">
                <a:solidFill>
                  <a:schemeClr val="tx1"/>
                </a:solidFill>
                <a:latin typeface="Times New Roman" panose="02020603050405020304" pitchFamily="18" charset="0"/>
                <a:cs typeface="Times New Roman" panose="02020603050405020304" pitchFamily="18" charset="0"/>
              </a:rPr>
              <a:t>Hồ</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Thăng</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Huy</a:t>
            </a:r>
            <a:r>
              <a:rPr lang="en-US" sz="1800" smtClean="0">
                <a:solidFill>
                  <a:schemeClr val="tx1"/>
                </a:solidFill>
                <a:latin typeface="Times New Roman" panose="02020603050405020304" pitchFamily="18" charset="0"/>
                <a:cs typeface="Times New Roman" panose="02020603050405020304" pitchFamily="18" charset="0"/>
              </a:rPr>
              <a:t> 		- </a:t>
            </a:r>
            <a:r>
              <a:rPr lang="en-US" sz="1800" err="1" smtClean="0">
                <a:solidFill>
                  <a:schemeClr val="tx1"/>
                </a:solidFill>
                <a:latin typeface="Times New Roman" panose="02020603050405020304" pitchFamily="18" charset="0"/>
                <a:cs typeface="Times New Roman" panose="02020603050405020304" pitchFamily="18" charset="0"/>
              </a:rPr>
              <a:t>Lớp</a:t>
            </a:r>
            <a:r>
              <a:rPr lang="en-US" sz="1800" smtClean="0">
                <a:solidFill>
                  <a:schemeClr val="tx1"/>
                </a:solidFill>
                <a:latin typeface="Times New Roman" panose="02020603050405020304" pitchFamily="18" charset="0"/>
                <a:cs typeface="Times New Roman" panose="02020603050405020304" pitchFamily="18" charset="0"/>
              </a:rPr>
              <a:t> 12DT3</a:t>
            </a:r>
          </a:p>
          <a:p>
            <a:pPr algn="just"/>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Đặng</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Trung</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Nguyên</a:t>
            </a:r>
            <a:r>
              <a:rPr lang="en-US" sz="1800" smtClean="0">
                <a:solidFill>
                  <a:schemeClr val="tx1"/>
                </a:solidFill>
                <a:latin typeface="Times New Roman" panose="02020603050405020304" pitchFamily="18" charset="0"/>
                <a:cs typeface="Times New Roman" panose="02020603050405020304" pitchFamily="18" charset="0"/>
              </a:rPr>
              <a:t>	- </a:t>
            </a:r>
            <a:r>
              <a:rPr lang="en-US" sz="1800" err="1" smtClean="0">
                <a:solidFill>
                  <a:schemeClr val="tx1"/>
                </a:solidFill>
                <a:latin typeface="Times New Roman" panose="02020603050405020304" pitchFamily="18" charset="0"/>
                <a:cs typeface="Times New Roman" panose="02020603050405020304" pitchFamily="18" charset="0"/>
              </a:rPr>
              <a:t>Lớp</a:t>
            </a:r>
            <a:r>
              <a:rPr lang="en-US" sz="1800" smtClean="0">
                <a:solidFill>
                  <a:schemeClr val="tx1"/>
                </a:solidFill>
                <a:latin typeface="Times New Roman" panose="02020603050405020304" pitchFamily="18" charset="0"/>
                <a:cs typeface="Times New Roman" panose="02020603050405020304" pitchFamily="18" charset="0"/>
              </a:rPr>
              <a:t> 12DT2</a:t>
            </a:r>
          </a:p>
          <a:p>
            <a:pPr algn="just"/>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Huỳnh</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Vũ</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Tiến</a:t>
            </a:r>
            <a:r>
              <a:rPr lang="en-US" sz="1800" smtClean="0">
                <a:solidFill>
                  <a:schemeClr val="tx1"/>
                </a:solidFill>
                <a:latin typeface="Times New Roman" panose="02020603050405020304" pitchFamily="18" charset="0"/>
                <a:cs typeface="Times New Roman" panose="02020603050405020304" pitchFamily="18" charset="0"/>
              </a:rPr>
              <a:t>		- </a:t>
            </a:r>
            <a:r>
              <a:rPr lang="en-US" sz="1800" err="1" smtClean="0">
                <a:solidFill>
                  <a:schemeClr val="tx1"/>
                </a:solidFill>
                <a:latin typeface="Times New Roman" panose="02020603050405020304" pitchFamily="18" charset="0"/>
                <a:cs typeface="Times New Roman" panose="02020603050405020304" pitchFamily="18" charset="0"/>
              </a:rPr>
              <a:t>Lớp</a:t>
            </a:r>
            <a:r>
              <a:rPr lang="en-US" sz="1800" smtClean="0">
                <a:solidFill>
                  <a:schemeClr val="tx1"/>
                </a:solidFill>
                <a:latin typeface="Times New Roman" panose="02020603050405020304" pitchFamily="18" charset="0"/>
                <a:cs typeface="Times New Roman" panose="02020603050405020304" pitchFamily="18" charset="0"/>
              </a:rPr>
              <a:t> 12DT4</a:t>
            </a:r>
          </a:p>
          <a:p>
            <a:pPr algn="just"/>
            <a:r>
              <a:rPr lang="en-US" sz="1800" err="1" smtClean="0">
                <a:solidFill>
                  <a:schemeClr val="tx1"/>
                </a:solidFill>
                <a:latin typeface="Times New Roman" panose="02020603050405020304" pitchFamily="18" charset="0"/>
                <a:cs typeface="Times New Roman" panose="02020603050405020304" pitchFamily="18" charset="0"/>
              </a:rPr>
              <a:t>Giảng</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viên</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hướng</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dẫn</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TS.Bùi</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Thị</a:t>
            </a:r>
            <a:r>
              <a:rPr lang="en-US" sz="1800" smtClean="0">
                <a:solidFill>
                  <a:schemeClr val="tx1"/>
                </a:solidFill>
                <a:latin typeface="Times New Roman" panose="02020603050405020304" pitchFamily="18" charset="0"/>
                <a:cs typeface="Times New Roman" panose="02020603050405020304" pitchFamily="18" charset="0"/>
              </a:rPr>
              <a:t> Minh </a:t>
            </a:r>
            <a:r>
              <a:rPr lang="en-US" sz="1800" err="1" smtClean="0">
                <a:solidFill>
                  <a:schemeClr val="tx1"/>
                </a:solidFill>
                <a:latin typeface="Times New Roman" panose="02020603050405020304" pitchFamily="18" charset="0"/>
                <a:cs typeface="Times New Roman" panose="02020603050405020304" pitchFamily="18" charset="0"/>
              </a:rPr>
              <a:t>Tú</a:t>
            </a:r>
            <a:endParaRPr lang="en-US" sz="1800" smtClean="0">
              <a:solidFill>
                <a:schemeClr val="tx1"/>
              </a:solidFill>
              <a:latin typeface="Times New Roman" panose="02020603050405020304" pitchFamily="18" charset="0"/>
              <a:cs typeface="Times New Roman" panose="02020603050405020304" pitchFamily="18" charset="0"/>
            </a:endParaRPr>
          </a:p>
          <a:p>
            <a:pPr algn="just"/>
            <a:r>
              <a:rPr lang="en-US" sz="1800">
                <a:solidFill>
                  <a:schemeClr val="tx1"/>
                </a:solidFill>
                <a:latin typeface="Times New Roman" panose="02020603050405020304" pitchFamily="18" charset="0"/>
                <a:cs typeface="Times New Roman" panose="02020603050405020304" pitchFamily="18" charset="0"/>
              </a:rPr>
              <a:t>	</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ThS.Hồ</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Viết</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Việt</a:t>
            </a:r>
            <a:endParaRPr lang="en-US" sz="1800" smtClean="0">
              <a:solidFill>
                <a:schemeClr val="tx1"/>
              </a:solidFill>
              <a:latin typeface="Times New Roman" panose="02020603050405020304" pitchFamily="18" charset="0"/>
              <a:cs typeface="Times New Roman" panose="02020603050405020304" pitchFamily="18" charset="0"/>
            </a:endParaRPr>
          </a:p>
          <a:p>
            <a:pPr algn="just"/>
            <a:r>
              <a:rPr lang="en-US" sz="1800" err="1" smtClean="0">
                <a:solidFill>
                  <a:schemeClr val="tx1"/>
                </a:solidFill>
                <a:latin typeface="Times New Roman" panose="02020603050405020304" pitchFamily="18" charset="0"/>
                <a:cs typeface="Times New Roman" panose="02020603050405020304" pitchFamily="18" charset="0"/>
              </a:rPr>
              <a:t>Người</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hướng</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dẫn</a:t>
            </a:r>
            <a:r>
              <a:rPr lang="en-US" sz="1800" smtClean="0">
                <a:solidFill>
                  <a:schemeClr val="tx1"/>
                </a:solidFill>
                <a:latin typeface="Times New Roman" panose="02020603050405020304" pitchFamily="18" charset="0"/>
                <a:cs typeface="Times New Roman" panose="02020603050405020304" pitchFamily="18" charset="0"/>
              </a:rPr>
              <a:t>:		KS. </a:t>
            </a:r>
            <a:r>
              <a:rPr lang="en-US" sz="1800" err="1" smtClean="0">
                <a:solidFill>
                  <a:schemeClr val="tx1"/>
                </a:solidFill>
                <a:latin typeface="Times New Roman" panose="02020603050405020304" pitchFamily="18" charset="0"/>
                <a:cs typeface="Times New Roman" panose="02020603050405020304" pitchFamily="18" charset="0"/>
              </a:rPr>
              <a:t>Nguyễn</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Văn</a:t>
            </a:r>
            <a:r>
              <a:rPr lang="en-US" sz="1800" smtClean="0">
                <a:solidFill>
                  <a:schemeClr val="tx1"/>
                </a:solidFill>
                <a:latin typeface="Times New Roman" panose="02020603050405020304" pitchFamily="18" charset="0"/>
                <a:cs typeface="Times New Roman" panose="02020603050405020304" pitchFamily="18" charset="0"/>
              </a:rPr>
              <a:t> </a:t>
            </a:r>
            <a:r>
              <a:rPr lang="en-US" sz="1800" err="1" smtClean="0">
                <a:solidFill>
                  <a:schemeClr val="tx1"/>
                </a:solidFill>
                <a:latin typeface="Times New Roman" panose="02020603050405020304" pitchFamily="18" charset="0"/>
                <a:cs typeface="Times New Roman" panose="02020603050405020304" pitchFamily="18" charset="0"/>
              </a:rPr>
              <a:t>Thành</a:t>
            </a:r>
            <a:r>
              <a:rPr lang="en-US" sz="1800" smtClean="0">
                <a:solidFill>
                  <a:schemeClr val="tx1"/>
                </a:solidFill>
                <a:latin typeface="Times New Roman" panose="02020603050405020304" pitchFamily="18" charset="0"/>
                <a:cs typeface="Times New Roman" panose="02020603050405020304" pitchFamily="18" charset="0"/>
              </a:rPr>
              <a:t>	- FSOFT</a:t>
            </a:r>
          </a:p>
        </p:txBody>
      </p:sp>
      <p:sp>
        <p:nvSpPr>
          <p:cNvPr id="4" name="Slide Number Placeholder 3"/>
          <p:cNvSpPr>
            <a:spLocks noGrp="1"/>
          </p:cNvSpPr>
          <p:nvPr>
            <p:ph type="sldNum" sz="quarter" idx="12"/>
          </p:nvPr>
        </p:nvSpPr>
        <p:spPr/>
        <p:txBody>
          <a:bodyPr/>
          <a:lstStyle/>
          <a:p>
            <a:fld id="{82A1B1D4-B36B-44CB-81F4-D4FBF151C52D}" type="slidenum">
              <a:rPr lang="en-US" smtClean="0"/>
              <a:t>1</a:t>
            </a:fld>
            <a:endParaRPr lang="en-US"/>
          </a:p>
        </p:txBody>
      </p:sp>
    </p:spTree>
    <p:extLst>
      <p:ext uri="{BB962C8B-B14F-4D97-AF65-F5344CB8AC3E}">
        <p14:creationId xmlns:p14="http://schemas.microsoft.com/office/powerpoint/2010/main" val="2992276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077200" cy="1096962"/>
          </a:xfrm>
        </p:spPr>
        <p:txBody>
          <a:bodyPr>
            <a:normAutofit/>
          </a:bodyPr>
          <a:lstStyle/>
          <a:p>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khung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giá</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trị</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cần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dùng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việc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truyền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nhận</a:t>
            </a:r>
            <a:endParaRPr lang="en-US" sz="3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08534905"/>
              </p:ext>
            </p:extLst>
          </p:nvPr>
        </p:nvGraphicFramePr>
        <p:xfrm>
          <a:off x="457200" y="2438400"/>
          <a:ext cx="7772401" cy="3352799"/>
        </p:xfrm>
        <a:graphic>
          <a:graphicData uri="http://schemas.openxmlformats.org/drawingml/2006/table">
            <a:tbl>
              <a:tblPr firstRow="1" bandRow="1">
                <a:tableStyleId>{69CF1AB2-1976-4502-BF36-3FF5EA218861}</a:tableStyleId>
              </a:tblPr>
              <a:tblGrid>
                <a:gridCol w="1735585"/>
                <a:gridCol w="1169252"/>
                <a:gridCol w="4867564"/>
              </a:tblGrid>
              <a:tr h="477308">
                <a:tc>
                  <a:txBody>
                    <a:bodyPr/>
                    <a:lstStyle/>
                    <a:p>
                      <a:r>
                        <a:rPr lang="en-US" dirty="0" smtClean="0"/>
                        <a:t>STRUCT</a:t>
                      </a:r>
                      <a:endParaRPr lang="en-US" dirty="0"/>
                    </a:p>
                  </a:txBody>
                  <a:tcPr/>
                </a:tc>
                <a:tc>
                  <a:txBody>
                    <a:bodyPr/>
                    <a:lstStyle/>
                    <a:p>
                      <a:r>
                        <a:rPr lang="en-US" dirty="0" smtClean="0"/>
                        <a:t>FIELD</a:t>
                      </a:r>
                      <a:endParaRPr lang="en-US" dirty="0"/>
                    </a:p>
                  </a:txBody>
                  <a:tcPr/>
                </a:tc>
                <a:tc>
                  <a:txBody>
                    <a:bodyPr/>
                    <a:lstStyle/>
                    <a:p>
                      <a:r>
                        <a:rPr lang="en-US" dirty="0" smtClean="0"/>
                        <a:t>VALUE</a:t>
                      </a:r>
                      <a:endParaRPr lang="en-US" dirty="0"/>
                    </a:p>
                  </a:txBody>
                  <a:tcPr/>
                </a:tc>
              </a:tr>
              <a:tr h="477308">
                <a:tc>
                  <a:txBody>
                    <a:bodyPr/>
                    <a:lstStyle/>
                    <a:p>
                      <a:r>
                        <a:rPr lang="en-US" dirty="0" err="1" smtClean="0"/>
                        <a:t>Check_ALive</a:t>
                      </a:r>
                      <a:endParaRPr lang="en-US" dirty="0"/>
                    </a:p>
                  </a:txBody>
                  <a:tcPr/>
                </a:tc>
                <a:tc>
                  <a:txBody>
                    <a:bodyPr/>
                    <a:lstStyle/>
                    <a:p>
                      <a:r>
                        <a:rPr lang="en-US" dirty="0" smtClean="0"/>
                        <a:t>status</a:t>
                      </a:r>
                      <a:endParaRPr lang="en-US" dirty="0"/>
                    </a:p>
                  </a:txBody>
                  <a:tcPr/>
                </a:tc>
                <a:tc>
                  <a:txBody>
                    <a:bodyPr/>
                    <a:lstStyle/>
                    <a:p>
                      <a:r>
                        <a:rPr lang="en-US" dirty="0" smtClean="0"/>
                        <a:t>A: alive or</a:t>
                      </a:r>
                      <a:r>
                        <a:rPr lang="en-US" baseline="0" dirty="0" smtClean="0"/>
                        <a:t> D:die</a:t>
                      </a:r>
                      <a:endParaRPr lang="en-US" dirty="0"/>
                    </a:p>
                  </a:txBody>
                  <a:tcPr/>
                </a:tc>
              </a:tr>
              <a:tr h="477308">
                <a:tc>
                  <a:txBody>
                    <a:bodyPr/>
                    <a:lstStyle/>
                    <a:p>
                      <a:r>
                        <a:rPr lang="en-US" dirty="0" smtClean="0"/>
                        <a:t>Configuration</a:t>
                      </a:r>
                      <a:endParaRPr lang="en-US" dirty="0"/>
                    </a:p>
                  </a:txBody>
                  <a:tcPr/>
                </a:tc>
                <a:tc>
                  <a:txBody>
                    <a:bodyPr/>
                    <a:lstStyle/>
                    <a:p>
                      <a:r>
                        <a:rPr lang="en-US" dirty="0" err="1" smtClean="0"/>
                        <a:t>bitRate</a:t>
                      </a:r>
                      <a:endParaRPr lang="en-US" dirty="0"/>
                    </a:p>
                  </a:txBody>
                  <a:tcPr/>
                </a:tc>
                <a:tc>
                  <a:txBody>
                    <a:bodyPr/>
                    <a:lstStyle/>
                    <a:p>
                      <a:r>
                        <a:rPr lang="en-US" dirty="0" smtClean="0"/>
                        <a:t>1-&gt;1000</a:t>
                      </a:r>
                      <a:r>
                        <a:rPr lang="en-US" baseline="0" dirty="0" smtClean="0"/>
                        <a:t> </a:t>
                      </a:r>
                      <a:r>
                        <a:rPr lang="en-US" dirty="0" err="1" smtClean="0"/>
                        <a:t>kBaud</a:t>
                      </a:r>
                      <a:endParaRPr lang="en-US" dirty="0"/>
                    </a:p>
                  </a:txBody>
                  <a:tcPr/>
                </a:tc>
              </a:tr>
              <a:tr h="1920875">
                <a:tc>
                  <a:txBody>
                    <a:bodyPr/>
                    <a:lstStyle/>
                    <a:p>
                      <a:r>
                        <a:rPr lang="en-US" dirty="0" smtClean="0"/>
                        <a:t>Simulation</a:t>
                      </a:r>
                      <a:endParaRPr lang="en-US" dirty="0"/>
                    </a:p>
                  </a:txBody>
                  <a:tcPr/>
                </a:tc>
                <a:tc>
                  <a:txBody>
                    <a:bodyPr/>
                    <a:lstStyle/>
                    <a:p>
                      <a:r>
                        <a:rPr lang="en-US" dirty="0" smtClean="0"/>
                        <a:t>CAN Frame</a:t>
                      </a:r>
                      <a:endParaRPr lang="en-US" dirty="0"/>
                    </a:p>
                  </a:txBody>
                  <a:tcPr/>
                </a:tc>
                <a:tc>
                  <a:txBody>
                    <a:bodyPr/>
                    <a:lstStyle/>
                    <a:p>
                      <a:r>
                        <a:rPr lang="en-US" dirty="0" err="1" smtClean="0"/>
                        <a:t>MessageID</a:t>
                      </a:r>
                      <a:r>
                        <a:rPr lang="en-US" dirty="0" smtClean="0"/>
                        <a:t>:</a:t>
                      </a:r>
                      <a:r>
                        <a:rPr lang="en-US" baseline="0" dirty="0" smtClean="0"/>
                        <a:t> </a:t>
                      </a:r>
                      <a:r>
                        <a:rPr lang="en-US" dirty="0" smtClean="0"/>
                        <a:t>Standard (11bits)</a:t>
                      </a:r>
                      <a:r>
                        <a:rPr lang="en-US" baseline="0" dirty="0" smtClean="0"/>
                        <a:t>  or Extend (29 bits)</a:t>
                      </a:r>
                    </a:p>
                    <a:p>
                      <a:r>
                        <a:rPr lang="en-US" baseline="0" dirty="0" smtClean="0"/>
                        <a:t>Length        : 1 Bytes</a:t>
                      </a:r>
                    </a:p>
                    <a:p>
                      <a:r>
                        <a:rPr lang="en-US" baseline="0" dirty="0" smtClean="0"/>
                        <a:t>Data            : 8 Bytes</a:t>
                      </a:r>
                    </a:p>
                    <a:p>
                      <a:endParaRPr lang="en-US" dirty="0"/>
                    </a:p>
                  </a:txBody>
                  <a:tcPr/>
                </a:tc>
              </a:tr>
            </a:tbl>
          </a:graphicData>
        </a:graphic>
      </p:graphicFrame>
    </p:spTree>
    <p:extLst>
      <p:ext uri="{BB962C8B-B14F-4D97-AF65-F5344CB8AC3E}">
        <p14:creationId xmlns:p14="http://schemas.microsoft.com/office/powerpoint/2010/main" val="75803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210" y="1371600"/>
            <a:ext cx="7478539" cy="1066800"/>
          </a:xfrm>
        </p:spPr>
        <p:txBody>
          <a:bodyPr>
            <a:noAutofit/>
          </a:bodyPr>
          <a:lstStyle/>
          <a:p>
            <a:pPr marL="0" indent="0">
              <a:buNone/>
            </a:pPr>
            <a:r>
              <a:rPr lang="en-US" sz="2400" b="1" dirty="0" err="1" smtClean="0">
                <a:latin typeface="Times New Roman" panose="02020603050405020304" pitchFamily="18" charset="0"/>
                <a:cs typeface="Times New Roman" panose="02020603050405020304" pitchFamily="18" charset="0"/>
              </a:rPr>
              <a:t>Mục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board TM4C123G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cổng</a:t>
            </a:r>
            <a:r>
              <a:rPr lang="en-US" sz="2400" dirty="0" smtClean="0">
                <a:latin typeface="Times New Roman" panose="02020603050405020304" pitchFamily="18" charset="0"/>
                <a:cs typeface="Times New Roman" panose="02020603050405020304" pitchFamily="18" charset="0"/>
              </a:rPr>
              <a:t> CAN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algn="l"/>
            <a:r>
              <a:rPr lang="en-US" sz="2800" dirty="0" smtClean="0">
                <a:latin typeface="Times New Roman" panose="02020603050405020304" pitchFamily="18" charset="0"/>
                <a:cs typeface="Times New Roman" panose="02020603050405020304" pitchFamily="18" charset="0"/>
              </a:rPr>
              <a:t>1.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động</a:t>
            </a:r>
            <a:r>
              <a:rPr lang="en-US" sz="2800" dirty="0" smtClean="0">
                <a:latin typeface="Times New Roman" panose="02020603050405020304" pitchFamily="18" charset="0"/>
                <a:cs typeface="Times New Roman" panose="02020603050405020304" pitchFamily="18" charset="0"/>
              </a:rPr>
              <a:t> TM4C123G</a:t>
            </a:r>
            <a:endParaRPr lang="en-US" sz="2800"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888763" y="2824611"/>
            <a:ext cx="7188437" cy="2972616"/>
            <a:chOff x="990600" y="3113174"/>
            <a:chExt cx="6883637" cy="2972616"/>
          </a:xfrm>
        </p:grpSpPr>
        <p:sp>
          <p:nvSpPr>
            <p:cNvPr id="4" name="Rectangle 3"/>
            <p:cNvSpPr/>
            <p:nvPr/>
          </p:nvSpPr>
          <p:spPr>
            <a:xfrm>
              <a:off x="990600" y="3130296"/>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PC</a:t>
              </a:r>
              <a:endParaRPr lang="en-US" dirty="0">
                <a:latin typeface="Times New Roman" panose="02020603050405020304" pitchFamily="18" charset="0"/>
                <a:cs typeface="Times New Roman" panose="02020603050405020304" pitchFamily="18" charset="0"/>
              </a:endParaRPr>
            </a:p>
          </p:txBody>
        </p:sp>
        <p:sp>
          <p:nvSpPr>
            <p:cNvPr id="5" name="Right Arrow 4"/>
            <p:cNvSpPr/>
            <p:nvPr/>
          </p:nvSpPr>
          <p:spPr>
            <a:xfrm>
              <a:off x="2590800" y="3505200"/>
              <a:ext cx="1923288"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dirty="0">
                <a:latin typeface="Times New Roman" panose="02020603050405020304" pitchFamily="18" charset="0"/>
                <a:cs typeface="Times New Roman" panose="02020603050405020304" pitchFamily="18" charset="0"/>
              </a:endParaRPr>
            </a:p>
          </p:txBody>
        </p:sp>
        <p:sp>
          <p:nvSpPr>
            <p:cNvPr id="6" name="Rectangle 5"/>
            <p:cNvSpPr/>
            <p:nvPr/>
          </p:nvSpPr>
          <p:spPr>
            <a:xfrm>
              <a:off x="4585668" y="3113174"/>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TM4C123G</a:t>
              </a:r>
              <a:endParaRPr lang="en-US" dirty="0">
                <a:latin typeface="Times New Roman" panose="02020603050405020304" pitchFamily="18" charset="0"/>
                <a:cs typeface="Times New Roman" panose="02020603050405020304" pitchFamily="18" charset="0"/>
              </a:endParaRPr>
            </a:p>
          </p:txBody>
        </p:sp>
        <p:sp>
          <p:nvSpPr>
            <p:cNvPr id="8" name="Right Arrow 7"/>
            <p:cNvSpPr/>
            <p:nvPr/>
          </p:nvSpPr>
          <p:spPr>
            <a:xfrm>
              <a:off x="6196584" y="3505200"/>
              <a:ext cx="1194816" cy="14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990600" y="4772025"/>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PC</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4611624" y="4750689"/>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TM4C123G</a:t>
              </a: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7112237" y="4048686"/>
              <a:ext cx="7620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CAN Bus</a:t>
              </a:r>
              <a:endParaRPr lang="en-US" dirty="0">
                <a:latin typeface="Times New Roman" panose="02020603050405020304" pitchFamily="18" charset="0"/>
                <a:cs typeface="Times New Roman" panose="02020603050405020304" pitchFamily="18" charset="0"/>
              </a:endParaRPr>
            </a:p>
          </p:txBody>
        </p:sp>
        <p:sp>
          <p:nvSpPr>
            <p:cNvPr id="17" name="Left Arrow 16"/>
            <p:cNvSpPr/>
            <p:nvPr/>
          </p:nvSpPr>
          <p:spPr>
            <a:xfrm>
              <a:off x="2612136" y="5175886"/>
              <a:ext cx="1990344" cy="1581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Left Arrow 17"/>
            <p:cNvSpPr/>
            <p:nvPr/>
          </p:nvSpPr>
          <p:spPr>
            <a:xfrm>
              <a:off x="6220968" y="5175886"/>
              <a:ext cx="1246632" cy="1581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2602992" y="3113174"/>
              <a:ext cx="199948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CHECK_ALIVE_REQ</a:t>
              </a:r>
              <a:endParaRPr lang="en-US" sz="14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612136" y="4882276"/>
              <a:ext cx="199948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CHECK_ALIVE_RES</a:t>
              </a:r>
              <a:endParaRPr lang="en-US" sz="1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2679192" y="5439459"/>
              <a:ext cx="1834896"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Status = A : alive</a:t>
              </a:r>
            </a:p>
            <a:p>
              <a:r>
                <a:rPr lang="en-US" dirty="0" smtClean="0">
                  <a:latin typeface="Times New Roman" panose="02020603050405020304" pitchFamily="18" charset="0"/>
                  <a:cs typeface="Times New Roman" panose="02020603050405020304" pitchFamily="18" charset="0"/>
                </a:rPr>
                <a:t>Status = D : die</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09103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Autofit/>
          </a:bodyPr>
          <a:lstStyle/>
          <a:p>
            <a:pPr algn="l"/>
            <a:r>
              <a:rPr lang="en-US" sz="2800" dirty="0" smtClean="0">
                <a:latin typeface="Times New Roman" panose="02020603050405020304" pitchFamily="18" charset="0"/>
                <a:cs typeface="Times New Roman" panose="02020603050405020304" pitchFamily="18" charset="0"/>
              </a:rPr>
              <a:t>2. </a:t>
            </a:r>
            <a:r>
              <a:rPr lang="en-US" sz="2800" dirty="0" err="1" smtClean="0">
                <a:latin typeface="Times New Roman" panose="02020603050405020304" pitchFamily="18" charset="0"/>
                <a:cs typeface="Times New Roman" panose="02020603050405020304" pitchFamily="18" charset="0"/>
              </a:rPr>
              <a:t>Lấy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cấu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Baudrate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t>
            </a:r>
            <a:r>
              <a:rPr lang="en-US" sz="2800" dirty="0" err="1" smtClean="0">
                <a:latin typeface="Times New Roman" panose="02020603050405020304" pitchFamily="18" charset="0"/>
                <a:cs typeface="Times New Roman" panose="02020603050405020304" pitchFamily="18" charset="0"/>
              </a:rPr>
              <a:t>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đặt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baudrate</a:t>
            </a:r>
            <a:endParaRPr lang="en-US" sz="28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23942" y="1371600"/>
            <a:ext cx="7474238"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err="1" smtClean="0">
                <a:latin typeface="Times New Roman" panose="02020603050405020304" pitchFamily="18" charset="0"/>
                <a:cs typeface="Times New Roman" panose="02020603050405020304" pitchFamily="18" charset="0"/>
              </a:rPr>
              <a:t>Mục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bus CAN</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4874733" y="2878394"/>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TM4C123G</a:t>
            </a:r>
            <a:endParaRPr lang="en-US" dirty="0">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685800" y="2590800"/>
            <a:ext cx="7425690" cy="2909176"/>
            <a:chOff x="823942" y="2940164"/>
            <a:chExt cx="7445722" cy="2739391"/>
          </a:xfrm>
        </p:grpSpPr>
        <p:grpSp>
          <p:nvGrpSpPr>
            <p:cNvPr id="3" name="Group 2"/>
            <p:cNvGrpSpPr/>
            <p:nvPr/>
          </p:nvGrpSpPr>
          <p:grpSpPr>
            <a:xfrm>
              <a:off x="823942" y="2940164"/>
              <a:ext cx="7445722" cy="2638425"/>
              <a:chOff x="823942" y="2940164"/>
              <a:chExt cx="7445722" cy="2638425"/>
            </a:xfrm>
          </p:grpSpPr>
          <p:sp>
            <p:nvSpPr>
              <p:cNvPr id="5" name="Rectangle 4"/>
              <p:cNvSpPr/>
              <p:nvPr/>
            </p:nvSpPr>
            <p:spPr>
              <a:xfrm>
                <a:off x="823942" y="294626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PC</a:t>
                </a:r>
                <a:endParaRPr lang="en-US" dirty="0">
                  <a:latin typeface="Times New Roman" panose="02020603050405020304" pitchFamily="18" charset="0"/>
                  <a:cs typeface="Times New Roman" panose="02020603050405020304" pitchFamily="18" charset="0"/>
                </a:endParaRPr>
              </a:p>
            </p:txBody>
          </p:sp>
          <p:sp>
            <p:nvSpPr>
              <p:cNvPr id="6" name="Right Arrow 5"/>
              <p:cNvSpPr/>
              <p:nvPr/>
            </p:nvSpPr>
            <p:spPr>
              <a:xfrm>
                <a:off x="2436334" y="3309496"/>
                <a:ext cx="2444496" cy="132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3048000" y="2940164"/>
                <a:ext cx="762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USB</a:t>
                </a:r>
                <a:endParaRPr lang="en-US" dirty="0">
                  <a:latin typeface="Times New Roman" panose="02020603050405020304" pitchFamily="18" charset="0"/>
                  <a:cs typeface="Times New Roman" panose="02020603050405020304" pitchFamily="18" charset="0"/>
                </a:endParaRPr>
              </a:p>
            </p:txBody>
          </p:sp>
          <p:sp>
            <p:nvSpPr>
              <p:cNvPr id="9" name="Right Arrow 8"/>
              <p:cNvSpPr/>
              <p:nvPr/>
            </p:nvSpPr>
            <p:spPr>
              <a:xfrm>
                <a:off x="6481029" y="3378314"/>
                <a:ext cx="1266173" cy="9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823942" y="4587989"/>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PC</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4880829" y="454227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TM4C123G</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186142" y="4617170"/>
                <a:ext cx="762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USB</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224742" y="3868994"/>
                <a:ext cx="1044922"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CAN Bus</a:t>
                </a:r>
                <a:endParaRPr lang="en-US" dirty="0">
                  <a:latin typeface="Times New Roman" panose="02020603050405020304" pitchFamily="18" charset="0"/>
                  <a:cs typeface="Times New Roman" panose="02020603050405020304" pitchFamily="18" charset="0"/>
                </a:endParaRPr>
              </a:p>
            </p:txBody>
          </p:sp>
          <p:sp>
            <p:nvSpPr>
              <p:cNvPr id="14" name="Left Arrow 13"/>
              <p:cNvSpPr/>
              <p:nvPr/>
            </p:nvSpPr>
            <p:spPr>
              <a:xfrm flipV="1">
                <a:off x="2424141" y="4952854"/>
                <a:ext cx="2450591" cy="1304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Left Arrow 14"/>
              <p:cNvSpPr/>
              <p:nvPr/>
            </p:nvSpPr>
            <p:spPr>
              <a:xfrm flipV="1">
                <a:off x="6481029" y="4883382"/>
                <a:ext cx="1266174" cy="1541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TextBox 15"/>
              <p:cNvSpPr txBox="1"/>
              <p:nvPr/>
            </p:nvSpPr>
            <p:spPr>
              <a:xfrm>
                <a:off x="2418046" y="3570361"/>
                <a:ext cx="261115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BOARD_GET_CONFIG_REQ</a:t>
                </a:r>
                <a:endParaRPr lang="en-US" sz="1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414874" y="5077763"/>
                <a:ext cx="2444495"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BOARD_GET_CONFIG_RES</a:t>
                </a:r>
                <a:endParaRPr lang="en-US" sz="1400" dirty="0">
                  <a:latin typeface="Times New Roman" panose="02020603050405020304" pitchFamily="18" charset="0"/>
                  <a:cs typeface="Times New Roman" panose="02020603050405020304" pitchFamily="18" charset="0"/>
                </a:endParaRPr>
              </a:p>
            </p:txBody>
          </p:sp>
        </p:grpSp>
        <p:sp>
          <p:nvSpPr>
            <p:cNvPr id="20" name="TextBox 19"/>
            <p:cNvSpPr txBox="1"/>
            <p:nvPr/>
          </p:nvSpPr>
          <p:spPr>
            <a:xfrm>
              <a:off x="2414874" y="3863071"/>
              <a:ext cx="261115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BOARD_SET_CONFIG_REQ</a:t>
              </a:r>
              <a:endParaRPr lang="en-US" sz="1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2414874" y="5371778"/>
              <a:ext cx="2444495"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BOARD_SET_CONFIG_RES</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45984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7" y="435966"/>
            <a:ext cx="7696200" cy="762000"/>
          </a:xfrm>
        </p:spPr>
        <p:txBody>
          <a:bodyPr>
            <a:noAutofit/>
          </a:bodyPr>
          <a:lstStyle/>
          <a:p>
            <a:pPr algn="l"/>
            <a:r>
              <a:rPr lang="en-US" sz="2800" dirty="0" smtClean="0">
                <a:latin typeface="Times New Roman" panose="02020603050405020304" pitchFamily="18" charset="0"/>
                <a:cs typeface="Times New Roman" panose="02020603050405020304" pitchFamily="18" charset="0"/>
              </a:rPr>
              <a:t>3. </a:t>
            </a:r>
            <a:r>
              <a:rPr lang="en-US" sz="2800" dirty="0" err="1" smtClean="0">
                <a:latin typeface="Times New Roman" panose="02020603050405020304" pitchFamily="18" charset="0"/>
                <a:cs typeface="Times New Roman" panose="02020603050405020304" pitchFamily="18" charset="0"/>
              </a:rPr>
              <a:t>Hoạt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phỏng</a:t>
            </a:r>
            <a:endParaRPr lang="en-US" sz="2800"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1533701" y="2692046"/>
            <a:ext cx="6076600" cy="3602736"/>
            <a:chOff x="2045970" y="1493520"/>
            <a:chExt cx="6389370" cy="4182380"/>
          </a:xfrm>
        </p:grpSpPr>
        <p:cxnSp>
          <p:nvCxnSpPr>
            <p:cNvPr id="5" name="Straight Connector 4"/>
            <p:cNvCxnSpPr/>
            <p:nvPr/>
          </p:nvCxnSpPr>
          <p:spPr>
            <a:xfrm>
              <a:off x="2274570" y="1865900"/>
              <a:ext cx="3810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084570" y="1862852"/>
              <a:ext cx="38100" cy="3810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45970" y="1539764"/>
              <a:ext cx="762000" cy="369332"/>
            </a:xfrm>
            <a:prstGeom prst="rect">
              <a:avLst/>
            </a:prstGeom>
            <a:noFill/>
          </p:spPr>
          <p:txBody>
            <a:bodyPr wrap="square" rtlCol="0">
              <a:spAutoFit/>
            </a:bodyPr>
            <a:lstStyle/>
            <a:p>
              <a:r>
                <a:rPr lang="en-US" dirty="0" smtClean="0"/>
                <a:t>PC</a:t>
              </a:r>
              <a:endParaRPr lang="en-US" dirty="0"/>
            </a:p>
          </p:txBody>
        </p:sp>
        <p:sp>
          <p:nvSpPr>
            <p:cNvPr id="10" name="TextBox 9"/>
            <p:cNvSpPr txBox="1"/>
            <p:nvPr/>
          </p:nvSpPr>
          <p:spPr>
            <a:xfrm>
              <a:off x="5703570" y="1493520"/>
              <a:ext cx="1371600" cy="369332"/>
            </a:xfrm>
            <a:prstGeom prst="rect">
              <a:avLst/>
            </a:prstGeom>
            <a:noFill/>
          </p:spPr>
          <p:txBody>
            <a:bodyPr wrap="square" rtlCol="0">
              <a:spAutoFit/>
            </a:bodyPr>
            <a:lstStyle/>
            <a:p>
              <a:r>
                <a:rPr lang="en-US" dirty="0" smtClean="0"/>
                <a:t>TM4C123G</a:t>
              </a:r>
              <a:endParaRPr lang="en-US" dirty="0"/>
            </a:p>
          </p:txBody>
        </p:sp>
        <p:cxnSp>
          <p:nvCxnSpPr>
            <p:cNvPr id="12" name="Straight Arrow Connector 11"/>
            <p:cNvCxnSpPr/>
            <p:nvPr/>
          </p:nvCxnSpPr>
          <p:spPr>
            <a:xfrm flipV="1">
              <a:off x="2312670" y="2518255"/>
              <a:ext cx="3810000" cy="12109"/>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07970" y="2073164"/>
              <a:ext cx="2743200" cy="393024"/>
            </a:xfrm>
            <a:prstGeom prst="rect">
              <a:avLst/>
            </a:prstGeom>
            <a:noFill/>
          </p:spPr>
          <p:txBody>
            <a:bodyPr wrap="square" rtlCol="0">
              <a:spAutoFit/>
            </a:bodyPr>
            <a:lstStyle/>
            <a:p>
              <a:r>
                <a:rPr lang="en-US" sz="1600" dirty="0" smtClean="0"/>
                <a:t>SEND_MESSAGE_REQ</a:t>
              </a:r>
              <a:endParaRPr lang="en-US" sz="1600" dirty="0"/>
            </a:p>
          </p:txBody>
        </p:sp>
        <p:cxnSp>
          <p:nvCxnSpPr>
            <p:cNvPr id="15" name="Straight Arrow Connector 14"/>
            <p:cNvCxnSpPr/>
            <p:nvPr/>
          </p:nvCxnSpPr>
          <p:spPr>
            <a:xfrm flipH="1">
              <a:off x="2274570" y="3368564"/>
              <a:ext cx="382905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293620" y="4130564"/>
              <a:ext cx="3829050" cy="0"/>
            </a:xfrm>
            <a:prstGeom prst="straightConnector1">
              <a:avLst/>
            </a:prstGeom>
            <a:ln w="63500">
              <a:solidFill>
                <a:srgbClr val="FF0000"/>
              </a:solidFill>
              <a:headEnd w="lg" len="med"/>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93620" y="5197364"/>
              <a:ext cx="382905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17495" y="2987564"/>
              <a:ext cx="2743200" cy="393024"/>
            </a:xfrm>
            <a:prstGeom prst="rect">
              <a:avLst/>
            </a:prstGeom>
            <a:noFill/>
          </p:spPr>
          <p:txBody>
            <a:bodyPr wrap="square" rtlCol="0">
              <a:spAutoFit/>
            </a:bodyPr>
            <a:lstStyle/>
            <a:p>
              <a:r>
                <a:rPr lang="en-US" sz="1600" dirty="0" smtClean="0"/>
                <a:t>SEND_MESSAGE_RES_OK</a:t>
              </a:r>
              <a:endParaRPr lang="en-US" sz="1600" dirty="0"/>
            </a:p>
          </p:txBody>
        </p:sp>
        <p:sp>
          <p:nvSpPr>
            <p:cNvPr id="21" name="TextBox 20"/>
            <p:cNvSpPr txBox="1"/>
            <p:nvPr/>
          </p:nvSpPr>
          <p:spPr>
            <a:xfrm>
              <a:off x="2836544" y="3761231"/>
              <a:ext cx="3002406" cy="393024"/>
            </a:xfrm>
            <a:prstGeom prst="rect">
              <a:avLst/>
            </a:prstGeom>
            <a:noFill/>
          </p:spPr>
          <p:txBody>
            <a:bodyPr wrap="square" rtlCol="0">
              <a:spAutoFit/>
            </a:bodyPr>
            <a:lstStyle/>
            <a:p>
              <a:r>
                <a:rPr lang="en-US" sz="1600" dirty="0" smtClean="0"/>
                <a:t>SEND_MESSAGE_REQ_FAIL</a:t>
              </a:r>
              <a:endParaRPr lang="en-US" sz="1600" dirty="0"/>
            </a:p>
          </p:txBody>
        </p:sp>
        <p:sp>
          <p:nvSpPr>
            <p:cNvPr id="22" name="TextBox 21"/>
            <p:cNvSpPr txBox="1"/>
            <p:nvPr/>
          </p:nvSpPr>
          <p:spPr>
            <a:xfrm>
              <a:off x="2860929" y="4821935"/>
              <a:ext cx="2743200" cy="393024"/>
            </a:xfrm>
            <a:prstGeom prst="rect">
              <a:avLst/>
            </a:prstGeom>
            <a:noFill/>
          </p:spPr>
          <p:txBody>
            <a:bodyPr wrap="square" rtlCol="0">
              <a:spAutoFit/>
            </a:bodyPr>
            <a:lstStyle/>
            <a:p>
              <a:r>
                <a:rPr lang="en-US" sz="1600" dirty="0" smtClean="0"/>
                <a:t>DATA_INFO</a:t>
              </a:r>
              <a:endParaRPr lang="en-US" dirty="0"/>
            </a:p>
          </p:txBody>
        </p:sp>
        <p:sp>
          <p:nvSpPr>
            <p:cNvPr id="23" name="Curved Left Arrow 22"/>
            <p:cNvSpPr/>
            <p:nvPr/>
          </p:nvSpPr>
          <p:spPr>
            <a:xfrm>
              <a:off x="6122670" y="2530364"/>
              <a:ext cx="266700" cy="838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Left Arrow 23"/>
            <p:cNvSpPr/>
            <p:nvPr/>
          </p:nvSpPr>
          <p:spPr>
            <a:xfrm>
              <a:off x="6122670" y="2530364"/>
              <a:ext cx="419100" cy="1600200"/>
            </a:xfrm>
            <a:prstGeom prst="curvedLeftArrow">
              <a:avLst/>
            </a:prstGeom>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Left Arrow 24"/>
            <p:cNvSpPr/>
            <p:nvPr/>
          </p:nvSpPr>
          <p:spPr>
            <a:xfrm>
              <a:off x="6214110" y="5038130"/>
              <a:ext cx="1497330" cy="3270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214110" y="4452604"/>
              <a:ext cx="2221230" cy="750319"/>
            </a:xfrm>
            <a:prstGeom prst="rect">
              <a:avLst/>
            </a:prstGeom>
            <a:noFill/>
          </p:spPr>
          <p:txBody>
            <a:bodyPr wrap="square" rtlCol="0">
              <a:spAutoFit/>
            </a:bodyPr>
            <a:lstStyle/>
            <a:p>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cổng</a:t>
              </a:r>
              <a:r>
                <a:rPr lang="en-US" dirty="0" smtClean="0"/>
                <a:t> CAN</a:t>
              </a:r>
              <a:endParaRPr lang="en-US" dirty="0"/>
            </a:p>
          </p:txBody>
        </p:sp>
      </p:grpSp>
      <p:sp>
        <p:nvSpPr>
          <p:cNvPr id="7" name="TextBox 6"/>
          <p:cNvSpPr txBox="1"/>
          <p:nvPr/>
        </p:nvSpPr>
        <p:spPr>
          <a:xfrm>
            <a:off x="897456" y="1371600"/>
            <a:ext cx="7560744" cy="830997"/>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Mục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cổng</a:t>
            </a:r>
            <a:r>
              <a:rPr lang="en-US" sz="2400" dirty="0" smtClean="0">
                <a:latin typeface="Times New Roman" panose="02020603050405020304" pitchFamily="18" charset="0"/>
                <a:cs typeface="Times New Roman" panose="02020603050405020304" pitchFamily="18" charset="0"/>
              </a:rPr>
              <a:t> CAN (CAN Frame)  </a:t>
            </a:r>
            <a:r>
              <a:rPr lang="en-US" sz="2400" dirty="0" err="1" smtClean="0">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PC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900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bị</a:t>
            </a:r>
            <a:endParaRPr lang="en-US" dirty="0"/>
          </a:p>
        </p:txBody>
      </p:sp>
      <p:sp>
        <p:nvSpPr>
          <p:cNvPr id="3" name="Content Placeholder 2"/>
          <p:cNvSpPr>
            <a:spLocks noGrp="1"/>
          </p:cNvSpPr>
          <p:nvPr>
            <p:ph idx="1"/>
          </p:nvPr>
        </p:nvSpPr>
        <p:spPr/>
        <p:txBody>
          <a:bodyPr>
            <a:normAutofit/>
          </a:bodyPr>
          <a:lstStyle/>
          <a:p>
            <a:pPr algn="just"/>
            <a:r>
              <a:rPr lang="en-US" sz="2500" dirty="0" err="1" smtClean="0"/>
              <a:t>Thiết</a:t>
            </a:r>
            <a:r>
              <a:rPr lang="en-US" sz="2500" dirty="0" smtClean="0"/>
              <a:t> </a:t>
            </a:r>
            <a:r>
              <a:rPr lang="en-US" sz="2500" dirty="0" err="1" smtClean="0"/>
              <a:t>bị</a:t>
            </a:r>
            <a:r>
              <a:rPr lang="en-US" sz="2500" dirty="0" smtClean="0"/>
              <a:t> </a:t>
            </a:r>
            <a:r>
              <a:rPr lang="en-US" sz="2500" dirty="0" err="1" smtClean="0"/>
              <a:t>có</a:t>
            </a:r>
            <a:r>
              <a:rPr lang="en-US" sz="2500" dirty="0" smtClean="0"/>
              <a:t> </a:t>
            </a:r>
            <a:r>
              <a:rPr lang="en-US" sz="2500" dirty="0" err="1" smtClean="0"/>
              <a:t>thể</a:t>
            </a:r>
            <a:r>
              <a:rPr lang="en-US" sz="2500" dirty="0" smtClean="0"/>
              <a:t> </a:t>
            </a:r>
            <a:r>
              <a:rPr lang="en-US" sz="2500" dirty="0" err="1" smtClean="0"/>
              <a:t>sử</a:t>
            </a:r>
            <a:r>
              <a:rPr lang="en-US" sz="2500" dirty="0" smtClean="0"/>
              <a:t> </a:t>
            </a:r>
            <a:r>
              <a:rPr lang="en-US" sz="2500" dirty="0" err="1" smtClean="0"/>
              <a:t>dụng</a:t>
            </a:r>
            <a:r>
              <a:rPr lang="en-US" sz="2500" dirty="0" smtClean="0"/>
              <a:t> </a:t>
            </a:r>
            <a:r>
              <a:rPr lang="en-US" sz="2500" dirty="0" err="1" smtClean="0"/>
              <a:t>giao</a:t>
            </a:r>
            <a:r>
              <a:rPr lang="en-US" sz="2500" dirty="0" smtClean="0"/>
              <a:t> </a:t>
            </a:r>
            <a:r>
              <a:rPr lang="en-US" sz="2500" dirty="0" err="1" smtClean="0"/>
              <a:t>thức</a:t>
            </a:r>
            <a:r>
              <a:rPr lang="en-US" sz="2500" dirty="0" smtClean="0"/>
              <a:t> CAN, USB </a:t>
            </a:r>
            <a:r>
              <a:rPr lang="en-US" sz="2500" dirty="0" err="1" smtClean="0"/>
              <a:t>để</a:t>
            </a:r>
            <a:r>
              <a:rPr lang="en-US" sz="2500" dirty="0" smtClean="0"/>
              <a:t> </a:t>
            </a:r>
            <a:r>
              <a:rPr lang="en-US" sz="2500" dirty="0" err="1" smtClean="0"/>
              <a:t>nhận</a:t>
            </a:r>
            <a:r>
              <a:rPr lang="en-US" sz="2500" dirty="0" smtClean="0"/>
              <a:t> </a:t>
            </a:r>
            <a:r>
              <a:rPr lang="en-US" sz="2500" dirty="0" err="1" smtClean="0"/>
              <a:t>và</a:t>
            </a:r>
            <a:r>
              <a:rPr lang="en-US" sz="2500" dirty="0" smtClean="0"/>
              <a:t> </a:t>
            </a:r>
            <a:r>
              <a:rPr lang="en-US" sz="2500" dirty="0" err="1" smtClean="0"/>
              <a:t>gởi</a:t>
            </a:r>
            <a:r>
              <a:rPr lang="en-US" sz="2500" dirty="0" smtClean="0"/>
              <a:t> </a:t>
            </a:r>
            <a:r>
              <a:rPr lang="en-US" sz="2500" dirty="0" err="1" smtClean="0"/>
              <a:t>dữ</a:t>
            </a:r>
            <a:r>
              <a:rPr lang="en-US" sz="2500" dirty="0" smtClean="0"/>
              <a:t> </a:t>
            </a:r>
            <a:r>
              <a:rPr lang="en-US" sz="2500" dirty="0" err="1" smtClean="0"/>
              <a:t>liệu</a:t>
            </a:r>
            <a:r>
              <a:rPr lang="en-US" sz="2500" dirty="0" smtClean="0"/>
              <a:t> </a:t>
            </a:r>
            <a:r>
              <a:rPr lang="en-US" sz="2500" dirty="0" err="1" smtClean="0"/>
              <a:t>với</a:t>
            </a:r>
            <a:r>
              <a:rPr lang="en-US" sz="2500" dirty="0" smtClean="0"/>
              <a:t> PC </a:t>
            </a:r>
            <a:r>
              <a:rPr lang="en-US" sz="2500" dirty="0" err="1" smtClean="0"/>
              <a:t>và</a:t>
            </a:r>
            <a:r>
              <a:rPr lang="en-US" sz="2500" dirty="0" smtClean="0"/>
              <a:t> Bus CAN.</a:t>
            </a:r>
          </a:p>
          <a:p>
            <a:r>
              <a:rPr lang="en-US" sz="2500" dirty="0" err="1" smtClean="0"/>
              <a:t>Sử</a:t>
            </a:r>
            <a:r>
              <a:rPr lang="en-US" sz="2500" dirty="0" smtClean="0"/>
              <a:t> </a:t>
            </a:r>
            <a:r>
              <a:rPr lang="en-US" sz="2500" dirty="0" err="1" smtClean="0"/>
              <a:t>dụng</a:t>
            </a:r>
            <a:r>
              <a:rPr lang="en-US" sz="2500" dirty="0" smtClean="0"/>
              <a:t> 2 </a:t>
            </a:r>
            <a:r>
              <a:rPr lang="en-US" sz="2500" dirty="0" err="1" smtClean="0"/>
              <a:t>giao</a:t>
            </a:r>
            <a:r>
              <a:rPr lang="en-US" sz="2500" dirty="0" smtClean="0"/>
              <a:t> </a:t>
            </a:r>
            <a:r>
              <a:rPr lang="en-US" sz="2500" dirty="0" err="1" smtClean="0"/>
              <a:t>thức</a:t>
            </a:r>
            <a:r>
              <a:rPr lang="en-US" sz="2500" dirty="0" smtClean="0"/>
              <a:t> </a:t>
            </a:r>
            <a:r>
              <a:rPr lang="en-US" sz="2500" dirty="0" err="1" smtClean="0"/>
              <a:t>chính</a:t>
            </a:r>
            <a:r>
              <a:rPr lang="en-US" sz="2500" dirty="0" smtClean="0"/>
              <a:t>:</a:t>
            </a:r>
          </a:p>
          <a:p>
            <a:pPr>
              <a:buFont typeface="Wingdings" panose="05000000000000000000" pitchFamily="2" charset="2"/>
              <a:buChar char="v"/>
            </a:pPr>
            <a:r>
              <a:rPr lang="en-US" sz="2500" dirty="0"/>
              <a:t> </a:t>
            </a:r>
            <a:r>
              <a:rPr lang="en-US" sz="2500" dirty="0" smtClean="0"/>
              <a:t>CAN</a:t>
            </a:r>
            <a:endParaRPr lang="en-US" sz="2500" dirty="0"/>
          </a:p>
          <a:p>
            <a:pPr>
              <a:buFont typeface="Wingdings" panose="05000000000000000000" pitchFamily="2" charset="2"/>
              <a:buChar char="v"/>
            </a:pPr>
            <a:r>
              <a:rPr lang="en-US" sz="2500" dirty="0" smtClean="0"/>
              <a:t>USB (CDC)</a:t>
            </a:r>
          </a:p>
        </p:txBody>
      </p:sp>
      <p:grpSp>
        <p:nvGrpSpPr>
          <p:cNvPr id="10" name="Group 9"/>
          <p:cNvGrpSpPr/>
          <p:nvPr/>
        </p:nvGrpSpPr>
        <p:grpSpPr>
          <a:xfrm>
            <a:off x="3048000" y="4267200"/>
            <a:ext cx="5257800" cy="1513976"/>
            <a:chOff x="1905000" y="4572000"/>
            <a:chExt cx="5276273" cy="995218"/>
          </a:xfrm>
        </p:grpSpPr>
        <p:sp>
          <p:nvSpPr>
            <p:cNvPr id="4" name="Rectangle 3"/>
            <p:cNvSpPr/>
            <p:nvPr/>
          </p:nvSpPr>
          <p:spPr>
            <a:xfrm>
              <a:off x="4070927" y="4572000"/>
              <a:ext cx="1143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Device</a:t>
              </a:r>
              <a:endParaRPr lang="en-US" dirty="0"/>
            </a:p>
          </p:txBody>
        </p:sp>
        <p:sp>
          <p:nvSpPr>
            <p:cNvPr id="5" name="Rectangle 4"/>
            <p:cNvSpPr/>
            <p:nvPr/>
          </p:nvSpPr>
          <p:spPr>
            <a:xfrm>
              <a:off x="6190673" y="4576618"/>
              <a:ext cx="9906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Bus CAN</a:t>
              </a:r>
              <a:endParaRPr lang="en-US" dirty="0"/>
            </a:p>
          </p:txBody>
        </p:sp>
        <p:sp>
          <p:nvSpPr>
            <p:cNvPr id="6" name="Rectangle 5"/>
            <p:cNvSpPr/>
            <p:nvPr/>
          </p:nvSpPr>
          <p:spPr>
            <a:xfrm>
              <a:off x="1905000" y="4576618"/>
              <a:ext cx="1143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Driver</a:t>
              </a:r>
              <a:endParaRPr lang="en-US" dirty="0"/>
            </a:p>
          </p:txBody>
        </p:sp>
        <p:sp>
          <p:nvSpPr>
            <p:cNvPr id="7" name="Left-Right Arrow 6"/>
            <p:cNvSpPr/>
            <p:nvPr/>
          </p:nvSpPr>
          <p:spPr>
            <a:xfrm>
              <a:off x="3086100" y="4819851"/>
              <a:ext cx="952500" cy="498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USB</a:t>
              </a:r>
              <a:endParaRPr lang="en-US" sz="1500" dirty="0"/>
            </a:p>
          </p:txBody>
        </p:sp>
        <p:sp>
          <p:nvSpPr>
            <p:cNvPr id="8" name="Left-Right Arrow 7"/>
            <p:cNvSpPr/>
            <p:nvPr/>
          </p:nvSpPr>
          <p:spPr>
            <a:xfrm>
              <a:off x="5213926" y="4819851"/>
              <a:ext cx="952500" cy="498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a:t>
              </a:r>
              <a:endParaRPr lang="en-US" sz="1400" dirty="0"/>
            </a:p>
          </p:txBody>
        </p:sp>
      </p:grpSp>
      <p:sp>
        <p:nvSpPr>
          <p:cNvPr id="9" name="Slide Number Placeholder 8"/>
          <p:cNvSpPr>
            <a:spLocks noGrp="1"/>
          </p:cNvSpPr>
          <p:nvPr>
            <p:ph type="sldNum" sz="quarter" idx="12"/>
          </p:nvPr>
        </p:nvSpPr>
        <p:spPr/>
        <p:txBody>
          <a:bodyPr/>
          <a:lstStyle/>
          <a:p>
            <a:fld id="{82A1B1D4-B36B-44CB-81F4-D4FBF151C52D}" type="slidenum">
              <a:rPr lang="en-US" smtClean="0"/>
              <a:t>14</a:t>
            </a:fld>
            <a:endParaRPr lang="en-US"/>
          </a:p>
        </p:txBody>
      </p:sp>
    </p:spTree>
    <p:extLst>
      <p:ext uri="{BB962C8B-B14F-4D97-AF65-F5344CB8AC3E}">
        <p14:creationId xmlns:p14="http://schemas.microsoft.com/office/powerpoint/2010/main" val="2447496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a:t>g</a:t>
            </a:r>
            <a:r>
              <a:rPr lang="en-US" dirty="0" err="1" smtClean="0"/>
              <a:t>iao</a:t>
            </a:r>
            <a:r>
              <a:rPr lang="en-US" dirty="0" smtClean="0"/>
              <a:t> </a:t>
            </a:r>
            <a:r>
              <a:rPr lang="en-US" dirty="0" err="1" smtClean="0"/>
              <a:t>thức</a:t>
            </a:r>
            <a:r>
              <a:rPr lang="en-US" dirty="0" smtClean="0"/>
              <a:t> CAN</a:t>
            </a:r>
            <a:endParaRPr lang="en-US" dirty="0"/>
          </a:p>
        </p:txBody>
      </p:sp>
      <p:sp>
        <p:nvSpPr>
          <p:cNvPr id="3" name="Content Placeholder 2"/>
          <p:cNvSpPr>
            <a:spLocks noGrp="1"/>
          </p:cNvSpPr>
          <p:nvPr>
            <p:ph idx="1"/>
          </p:nvPr>
        </p:nvSpPr>
        <p:spPr/>
        <p:txBody>
          <a:bodyPr>
            <a:normAutofit/>
          </a:bodyPr>
          <a:lstStyle/>
          <a:p>
            <a:r>
              <a:rPr lang="en-US" sz="2000" dirty="0" err="1" smtClean="0"/>
              <a:t>Là</a:t>
            </a:r>
            <a:r>
              <a:rPr lang="en-US" sz="2000" dirty="0" smtClean="0"/>
              <a:t> </a:t>
            </a:r>
            <a:r>
              <a:rPr lang="en-US" sz="2000" dirty="0" err="1" smtClean="0"/>
              <a:t>giao</a:t>
            </a:r>
            <a:r>
              <a:rPr lang="en-US" sz="2000" dirty="0" smtClean="0"/>
              <a:t> </a:t>
            </a:r>
            <a:r>
              <a:rPr lang="en-US" sz="2000" dirty="0" err="1" smtClean="0"/>
              <a:t>thức</a:t>
            </a:r>
            <a:r>
              <a:rPr lang="en-US" sz="2000" dirty="0" smtClean="0"/>
              <a:t> </a:t>
            </a:r>
            <a:r>
              <a:rPr lang="en-US" sz="2000" dirty="0" err="1" smtClean="0"/>
              <a:t>được</a:t>
            </a:r>
            <a:r>
              <a:rPr lang="en-US" sz="2000" dirty="0" smtClean="0"/>
              <a:t> Bosch </a:t>
            </a:r>
            <a:r>
              <a:rPr lang="en-US" sz="2000" dirty="0" err="1" smtClean="0"/>
              <a:t>phát</a:t>
            </a:r>
            <a:r>
              <a:rPr lang="en-US" sz="2000" dirty="0" smtClean="0"/>
              <a:t> </a:t>
            </a:r>
            <a:r>
              <a:rPr lang="en-US" sz="2000" dirty="0" err="1" smtClean="0"/>
              <a:t>triển</a:t>
            </a:r>
            <a:endParaRPr lang="en-US" sz="2000" dirty="0" smtClean="0"/>
          </a:p>
          <a:p>
            <a:r>
              <a:rPr lang="en-US" sz="2000" dirty="0" err="1" smtClean="0"/>
              <a:t>Đặc</a:t>
            </a:r>
            <a:r>
              <a:rPr lang="en-US" sz="2000" dirty="0" smtClean="0"/>
              <a:t> </a:t>
            </a:r>
            <a:r>
              <a:rPr lang="en-US" sz="2000" dirty="0" err="1" smtClean="0"/>
              <a:t>điểm</a:t>
            </a:r>
            <a:r>
              <a:rPr lang="en-US" sz="2000" dirty="0" smtClean="0"/>
              <a:t> </a:t>
            </a:r>
            <a:r>
              <a:rPr lang="en-US" sz="2000" dirty="0" err="1" smtClean="0"/>
              <a:t>chính</a:t>
            </a:r>
            <a:r>
              <a:rPr lang="en-US" sz="2000" dirty="0" smtClean="0"/>
              <a:t>:</a:t>
            </a:r>
          </a:p>
          <a:p>
            <a:pPr>
              <a:buFont typeface="Wingdings" panose="05000000000000000000" pitchFamily="2" charset="2"/>
              <a:buChar char="v"/>
            </a:pPr>
            <a:r>
              <a:rPr lang="en-US" sz="2000" dirty="0"/>
              <a:t> </a:t>
            </a:r>
            <a:r>
              <a:rPr lang="en-US" sz="2000" dirty="0" smtClean="0"/>
              <a:t> </a:t>
            </a:r>
            <a:r>
              <a:rPr lang="en-US" sz="2000" dirty="0" err="1" smtClean="0"/>
              <a:t>Đa</a:t>
            </a:r>
            <a:r>
              <a:rPr lang="en-US" sz="2000" dirty="0" smtClean="0"/>
              <a:t> </a:t>
            </a:r>
            <a:r>
              <a:rPr lang="en-US" sz="2000" dirty="0" err="1" smtClean="0"/>
              <a:t>chủ</a:t>
            </a:r>
            <a:r>
              <a:rPr lang="en-US" sz="2000" dirty="0" smtClean="0"/>
              <a:t> </a:t>
            </a:r>
            <a:r>
              <a:rPr lang="en-US" sz="2000" dirty="0" err="1" smtClean="0"/>
              <a:t>và</a:t>
            </a:r>
            <a:r>
              <a:rPr lang="en-US" sz="2000" dirty="0" smtClean="0"/>
              <a:t> </a:t>
            </a:r>
            <a:r>
              <a:rPr lang="en-US" sz="2000" dirty="0" err="1" smtClean="0"/>
              <a:t>các</a:t>
            </a:r>
            <a:r>
              <a:rPr lang="en-US" sz="2000" dirty="0" smtClean="0"/>
              <a:t> </a:t>
            </a:r>
            <a:r>
              <a:rPr lang="en-US" sz="2000" dirty="0" err="1" smtClean="0"/>
              <a:t>gói</a:t>
            </a:r>
            <a:r>
              <a:rPr lang="en-US" sz="2000" dirty="0" smtClean="0"/>
              <a:t> tin </a:t>
            </a:r>
            <a:r>
              <a:rPr lang="en-US" sz="2000" dirty="0" err="1" smtClean="0"/>
              <a:t>trong</a:t>
            </a:r>
            <a:r>
              <a:rPr lang="en-US" sz="2000" dirty="0" smtClean="0"/>
              <a:t> </a:t>
            </a:r>
            <a:r>
              <a:rPr lang="en-US" sz="2000" dirty="0" err="1" smtClean="0"/>
              <a:t>mạng</a:t>
            </a:r>
            <a:r>
              <a:rPr lang="en-US" sz="2000" dirty="0" smtClean="0"/>
              <a:t> </a:t>
            </a:r>
            <a:r>
              <a:rPr lang="en-US" sz="2000" dirty="0" err="1" smtClean="0"/>
              <a:t>dưới</a:t>
            </a:r>
            <a:r>
              <a:rPr lang="en-US" sz="2000" dirty="0" smtClean="0"/>
              <a:t> </a:t>
            </a:r>
            <a:r>
              <a:rPr lang="en-US" sz="2000" dirty="0" err="1" smtClean="0"/>
              <a:t>dạng</a:t>
            </a:r>
            <a:r>
              <a:rPr lang="en-US" sz="2000" dirty="0" smtClean="0"/>
              <a:t> broadcast</a:t>
            </a:r>
          </a:p>
          <a:p>
            <a:pPr>
              <a:buFont typeface="Wingdings" panose="05000000000000000000" pitchFamily="2" charset="2"/>
              <a:buChar char="v"/>
            </a:pPr>
            <a:r>
              <a:rPr lang="en-US" sz="2000" dirty="0" smtClean="0"/>
              <a:t>  </a:t>
            </a:r>
            <a:r>
              <a:rPr lang="en-US" sz="2000" dirty="0" err="1" smtClean="0"/>
              <a:t>Các</a:t>
            </a:r>
            <a:r>
              <a:rPr lang="en-US" sz="2000" dirty="0" smtClean="0"/>
              <a:t> </a:t>
            </a:r>
            <a:r>
              <a:rPr lang="en-US" sz="2000" dirty="0" err="1" smtClean="0"/>
              <a:t>thiết</a:t>
            </a:r>
            <a:r>
              <a:rPr lang="en-US" sz="2000" dirty="0" smtClean="0"/>
              <a:t> </a:t>
            </a:r>
            <a:r>
              <a:rPr lang="en-US" sz="2000" dirty="0" err="1" smtClean="0"/>
              <a:t>bị</a:t>
            </a:r>
            <a:r>
              <a:rPr lang="en-US" sz="2000" dirty="0" smtClean="0"/>
              <a:t> (node) </a:t>
            </a:r>
            <a:r>
              <a:rPr lang="en-US" sz="2000" dirty="0" err="1" smtClean="0"/>
              <a:t>trên</a:t>
            </a:r>
            <a:r>
              <a:rPr lang="en-US" sz="2000" dirty="0" smtClean="0"/>
              <a:t> bus </a:t>
            </a:r>
            <a:r>
              <a:rPr lang="en-US" sz="2000" dirty="0" err="1" smtClean="0"/>
              <a:t>không</a:t>
            </a:r>
            <a:r>
              <a:rPr lang="en-US" sz="2000" dirty="0" smtClean="0"/>
              <a:t> </a:t>
            </a:r>
            <a:r>
              <a:rPr lang="en-US" sz="2000" dirty="0" err="1" smtClean="0"/>
              <a:t>có</a:t>
            </a:r>
            <a:r>
              <a:rPr lang="en-US" sz="2000" dirty="0" smtClean="0"/>
              <a:t> </a:t>
            </a:r>
            <a:r>
              <a:rPr lang="en-US" sz="2000" dirty="0" err="1" smtClean="0"/>
              <a:t>địa</a:t>
            </a:r>
            <a:r>
              <a:rPr lang="en-US" sz="2000" dirty="0" smtClean="0"/>
              <a:t> </a:t>
            </a:r>
            <a:r>
              <a:rPr lang="en-US" sz="2000" dirty="0" err="1" smtClean="0"/>
              <a:t>chỉ</a:t>
            </a:r>
            <a:r>
              <a:rPr lang="en-US" sz="2000" dirty="0" smtClean="0"/>
              <a:t>.</a:t>
            </a:r>
          </a:p>
          <a:p>
            <a:pPr>
              <a:buFont typeface="Wingdings" panose="05000000000000000000" pitchFamily="2" charset="2"/>
              <a:buChar char="v"/>
            </a:pPr>
            <a:r>
              <a:rPr lang="en-US" sz="2000" dirty="0" smtClean="0"/>
              <a:t>  </a:t>
            </a:r>
            <a:r>
              <a:rPr lang="en-US" sz="2000" dirty="0" err="1" smtClean="0"/>
              <a:t>Không</a:t>
            </a:r>
            <a:r>
              <a:rPr lang="en-US" sz="2000" dirty="0" smtClean="0"/>
              <a:t> </a:t>
            </a:r>
            <a:r>
              <a:rPr lang="en-US" sz="2000" dirty="0" err="1" smtClean="0"/>
              <a:t>có</a:t>
            </a:r>
            <a:r>
              <a:rPr lang="en-US" sz="2000" dirty="0" smtClean="0"/>
              <a:t> host </a:t>
            </a:r>
          </a:p>
          <a:p>
            <a:pPr>
              <a:buFont typeface="Wingdings" panose="05000000000000000000" pitchFamily="2" charset="2"/>
              <a:buChar char="v"/>
            </a:pPr>
            <a:r>
              <a:rPr lang="en-US" sz="2000" dirty="0" smtClean="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57600"/>
            <a:ext cx="611707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2A1B1D4-B36B-44CB-81F4-D4FBF151C52D}" type="slidenum">
              <a:rPr lang="en-US" smtClean="0"/>
              <a:t>15</a:t>
            </a:fld>
            <a:endParaRPr lang="en-US"/>
          </a:p>
        </p:txBody>
      </p:sp>
    </p:spTree>
    <p:extLst>
      <p:ext uri="{BB962C8B-B14F-4D97-AF65-F5344CB8AC3E}">
        <p14:creationId xmlns:p14="http://schemas.microsoft.com/office/powerpoint/2010/main" val="1033589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Frame</a:t>
            </a:r>
            <a:endParaRPr lang="en-US" dirty="0"/>
          </a:p>
        </p:txBody>
      </p:sp>
      <p:sp>
        <p:nvSpPr>
          <p:cNvPr id="3" name="Content Placeholder 2"/>
          <p:cNvSpPr>
            <a:spLocks noGrp="1"/>
          </p:cNvSpPr>
          <p:nvPr>
            <p:ph idx="1"/>
          </p:nvPr>
        </p:nvSpPr>
        <p:spPr/>
        <p:txBody>
          <a:bodyPr/>
          <a:lstStyle/>
          <a:p>
            <a:r>
              <a:rPr lang="en-US" dirty="0" smtClean="0"/>
              <a:t>Standard CAN – Extended CAN</a:t>
            </a:r>
          </a:p>
          <a:p>
            <a:endParaRPr lang="en-US" dirty="0"/>
          </a:p>
        </p:txBody>
      </p:sp>
      <p:pic>
        <p:nvPicPr>
          <p:cNvPr id="4" name="Picture 3"/>
          <p:cNvPicPr/>
          <p:nvPr/>
        </p:nvPicPr>
        <p:blipFill>
          <a:blip r:embed="rId2"/>
          <a:stretch>
            <a:fillRect/>
          </a:stretch>
        </p:blipFill>
        <p:spPr>
          <a:xfrm>
            <a:off x="2743200" y="2362200"/>
            <a:ext cx="5664200" cy="1295400"/>
          </a:xfrm>
          <a:prstGeom prst="rect">
            <a:avLst/>
          </a:prstGeom>
        </p:spPr>
      </p:pic>
      <p:pic>
        <p:nvPicPr>
          <p:cNvPr id="5" name="Picture 4"/>
          <p:cNvPicPr/>
          <p:nvPr/>
        </p:nvPicPr>
        <p:blipFill>
          <a:blip r:embed="rId3"/>
          <a:stretch>
            <a:fillRect/>
          </a:stretch>
        </p:blipFill>
        <p:spPr>
          <a:xfrm>
            <a:off x="762000" y="4038600"/>
            <a:ext cx="6096000" cy="1511867"/>
          </a:xfrm>
          <a:prstGeom prst="rect">
            <a:avLst/>
          </a:prstGeom>
        </p:spPr>
      </p:pic>
      <p:sp>
        <p:nvSpPr>
          <p:cNvPr id="6" name="Slide Number Placeholder 5"/>
          <p:cNvSpPr>
            <a:spLocks noGrp="1"/>
          </p:cNvSpPr>
          <p:nvPr>
            <p:ph type="sldNum" sz="quarter" idx="12"/>
          </p:nvPr>
        </p:nvSpPr>
        <p:spPr/>
        <p:txBody>
          <a:bodyPr/>
          <a:lstStyle/>
          <a:p>
            <a:fld id="{82A1B1D4-B36B-44CB-81F4-D4FBF151C52D}" type="slidenum">
              <a:rPr lang="en-US" smtClean="0"/>
              <a:t>16</a:t>
            </a:fld>
            <a:endParaRPr lang="en-US"/>
          </a:p>
        </p:txBody>
      </p:sp>
    </p:spTree>
    <p:extLst>
      <p:ext uri="{BB962C8B-B14F-4D97-AF65-F5344CB8AC3E}">
        <p14:creationId xmlns:p14="http://schemas.microsoft.com/office/powerpoint/2010/main" val="878090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Nhận</a:t>
            </a:r>
            <a:r>
              <a:rPr lang="en-US" dirty="0"/>
              <a:t> </a:t>
            </a:r>
            <a:r>
              <a:rPr lang="en-US" dirty="0" err="1"/>
              <a:t>dạng</a:t>
            </a:r>
            <a:r>
              <a:rPr lang="en-US" dirty="0"/>
              <a:t> </a:t>
            </a:r>
            <a:r>
              <a:rPr lang="en-US" dirty="0" err="1"/>
              <a:t>khung</a:t>
            </a:r>
            <a:r>
              <a:rPr lang="en-US" dirty="0"/>
              <a:t> </a:t>
            </a:r>
            <a:r>
              <a:rPr lang="en-US" dirty="0" err="1" smtClean="0"/>
              <a:t>truyền</a:t>
            </a:r>
            <a:r>
              <a:rPr lang="en-US" dirty="0" smtClean="0"/>
              <a:t> </a:t>
            </a:r>
            <a:r>
              <a:rPr lang="en-US" dirty="0" err="1"/>
              <a:t>và</a:t>
            </a:r>
            <a:r>
              <a:rPr lang="en-US" dirty="0"/>
              <a:t> </a:t>
            </a:r>
            <a:r>
              <a:rPr lang="en-US" dirty="0" err="1"/>
              <a:t>dữ</a:t>
            </a:r>
            <a:r>
              <a:rPr lang="en-US" dirty="0"/>
              <a:t> </a:t>
            </a:r>
            <a:r>
              <a:rPr lang="en-US" dirty="0" err="1"/>
              <a:t>liệu</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609600" y="1219200"/>
            <a:ext cx="7191375" cy="4114800"/>
          </a:xfrm>
          <a:prstGeom prst="rect">
            <a:avLst/>
          </a:prstGeom>
        </p:spPr>
      </p:pic>
      <p:sp>
        <p:nvSpPr>
          <p:cNvPr id="3" name="Slide Number Placeholder 2"/>
          <p:cNvSpPr>
            <a:spLocks noGrp="1"/>
          </p:cNvSpPr>
          <p:nvPr>
            <p:ph type="sldNum" sz="quarter" idx="12"/>
          </p:nvPr>
        </p:nvSpPr>
        <p:spPr/>
        <p:txBody>
          <a:bodyPr/>
          <a:lstStyle/>
          <a:p>
            <a:fld id="{82A1B1D4-B36B-44CB-81F4-D4FBF151C52D}" type="slidenum">
              <a:rPr lang="en-US" smtClean="0"/>
              <a:t>17</a:t>
            </a:fld>
            <a:endParaRPr lang="en-US"/>
          </a:p>
        </p:txBody>
      </p:sp>
    </p:spTree>
    <p:extLst>
      <p:ext uri="{BB962C8B-B14F-4D97-AF65-F5344CB8AC3E}">
        <p14:creationId xmlns:p14="http://schemas.microsoft.com/office/powerpoint/2010/main" val="913218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Cơ</a:t>
            </a:r>
            <a:r>
              <a:rPr lang="en-US" dirty="0"/>
              <a:t> </a:t>
            </a:r>
            <a:r>
              <a:rPr lang="en-US" dirty="0" err="1"/>
              <a:t>chế</a:t>
            </a:r>
            <a:r>
              <a:rPr lang="en-US" dirty="0"/>
              <a:t> </a:t>
            </a:r>
            <a:r>
              <a:rPr lang="en-US" dirty="0" err="1"/>
              <a:t>trọng</a:t>
            </a:r>
            <a:r>
              <a:rPr lang="en-US" dirty="0"/>
              <a:t> </a:t>
            </a:r>
            <a:r>
              <a:rPr lang="en-US" dirty="0" err="1" smtClean="0"/>
              <a:t>tài</a:t>
            </a:r>
            <a:endParaRPr lang="en-US" dirty="0"/>
          </a:p>
        </p:txBody>
      </p:sp>
      <p:pic>
        <p:nvPicPr>
          <p:cNvPr id="4" name="Content Placeholder 3"/>
          <p:cNvPicPr>
            <a:picLocks noGrp="1"/>
          </p:cNvPicPr>
          <p:nvPr>
            <p:ph idx="1"/>
          </p:nvPr>
        </p:nvPicPr>
        <p:blipFill>
          <a:blip r:embed="rId2"/>
          <a:stretch>
            <a:fillRect/>
          </a:stretch>
        </p:blipFill>
        <p:spPr>
          <a:xfrm>
            <a:off x="1181100" y="1600200"/>
            <a:ext cx="7200900" cy="3886200"/>
          </a:xfrm>
          <a:prstGeom prst="rect">
            <a:avLst/>
          </a:prstGeom>
        </p:spPr>
      </p:pic>
      <p:sp>
        <p:nvSpPr>
          <p:cNvPr id="3" name="Slide Number Placeholder 2"/>
          <p:cNvSpPr>
            <a:spLocks noGrp="1"/>
          </p:cNvSpPr>
          <p:nvPr>
            <p:ph type="sldNum" sz="quarter" idx="12"/>
          </p:nvPr>
        </p:nvSpPr>
        <p:spPr/>
        <p:txBody>
          <a:bodyPr/>
          <a:lstStyle/>
          <a:p>
            <a:fld id="{82A1B1D4-B36B-44CB-81F4-D4FBF151C52D}" type="slidenum">
              <a:rPr lang="en-US" smtClean="0"/>
              <a:t>18</a:t>
            </a:fld>
            <a:endParaRPr lang="en-US"/>
          </a:p>
        </p:txBody>
      </p:sp>
    </p:spTree>
    <p:extLst>
      <p:ext uri="{BB962C8B-B14F-4D97-AF65-F5344CB8AC3E}">
        <p14:creationId xmlns:p14="http://schemas.microsoft.com/office/powerpoint/2010/main" val="1973323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2A1B1D4-B36B-44CB-81F4-D4FBF151C52D}" type="slidenum">
              <a:rPr lang="en-US" smtClean="0"/>
              <a:t>19</a:t>
            </a:fld>
            <a:endParaRPr lang="en-US"/>
          </a:p>
        </p:txBody>
      </p:sp>
    </p:spTree>
    <p:extLst>
      <p:ext uri="{BB962C8B-B14F-4D97-AF65-F5344CB8AC3E}">
        <p14:creationId xmlns:p14="http://schemas.microsoft.com/office/powerpoint/2010/main" val="622790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Mục</a:t>
            </a:r>
            <a:r>
              <a:rPr lang="en-US" smtClean="0"/>
              <a:t> </a:t>
            </a:r>
            <a:r>
              <a:rPr lang="en-US" err="1" smtClean="0"/>
              <a:t>lục</a:t>
            </a:r>
            <a:r>
              <a:rPr lang="en-US" smtClean="0"/>
              <a:t>:</a:t>
            </a:r>
            <a:endParaRPr lang="en-US"/>
          </a:p>
        </p:txBody>
      </p:sp>
      <p:sp>
        <p:nvSpPr>
          <p:cNvPr id="3" name="Content Placeholder 2"/>
          <p:cNvSpPr>
            <a:spLocks noGrp="1"/>
          </p:cNvSpPr>
          <p:nvPr>
            <p:ph idx="1"/>
          </p:nvPr>
        </p:nvSpPr>
        <p:spPr/>
        <p:txBody>
          <a:bodyPr/>
          <a:lstStyle/>
          <a:p>
            <a:pPr marL="571500" indent="-457200">
              <a:buFont typeface="+mj-lt"/>
              <a:buAutoNum type="arabicPeriod"/>
            </a:pPr>
            <a:r>
              <a:rPr lang="en-US" err="1" smtClean="0"/>
              <a:t>Tổng</a:t>
            </a:r>
            <a:r>
              <a:rPr lang="en-US" smtClean="0"/>
              <a:t> </a:t>
            </a:r>
            <a:r>
              <a:rPr lang="en-US" err="1" smtClean="0"/>
              <a:t>quan</a:t>
            </a:r>
            <a:r>
              <a:rPr lang="en-US" smtClean="0"/>
              <a:t> </a:t>
            </a:r>
            <a:r>
              <a:rPr lang="en-US" err="1" smtClean="0"/>
              <a:t>đề</a:t>
            </a:r>
            <a:r>
              <a:rPr lang="en-US" smtClean="0"/>
              <a:t> </a:t>
            </a:r>
            <a:r>
              <a:rPr lang="en-US" err="1" smtClean="0"/>
              <a:t>tài</a:t>
            </a:r>
            <a:r>
              <a:rPr lang="en-US" smtClean="0"/>
              <a:t> “ </a:t>
            </a:r>
            <a:r>
              <a:rPr lang="en-US" err="1" smtClean="0"/>
              <a:t>Thiết</a:t>
            </a:r>
            <a:r>
              <a:rPr lang="en-US" smtClean="0"/>
              <a:t> </a:t>
            </a:r>
            <a:r>
              <a:rPr lang="en-US" err="1" smtClean="0"/>
              <a:t>kế</a:t>
            </a:r>
            <a:r>
              <a:rPr lang="en-US" smtClean="0"/>
              <a:t> </a:t>
            </a:r>
            <a:r>
              <a:rPr lang="en-US" err="1" smtClean="0"/>
              <a:t>và</a:t>
            </a:r>
            <a:r>
              <a:rPr lang="en-US" smtClean="0"/>
              <a:t> </a:t>
            </a:r>
            <a:r>
              <a:rPr lang="en-US" err="1" smtClean="0"/>
              <a:t>thực</a:t>
            </a:r>
            <a:r>
              <a:rPr lang="en-US" smtClean="0"/>
              <a:t> </a:t>
            </a:r>
            <a:r>
              <a:rPr lang="en-US" err="1" smtClean="0"/>
              <a:t>thi</a:t>
            </a:r>
            <a:r>
              <a:rPr lang="en-US" smtClean="0"/>
              <a:t>: </a:t>
            </a:r>
            <a:r>
              <a:rPr lang="en-US" err="1" smtClean="0"/>
              <a:t>thiết</a:t>
            </a:r>
            <a:r>
              <a:rPr lang="en-US" smtClean="0"/>
              <a:t> </a:t>
            </a:r>
            <a:r>
              <a:rPr lang="en-US" err="1" smtClean="0"/>
              <a:t>bị</a:t>
            </a:r>
            <a:r>
              <a:rPr lang="en-US" smtClean="0"/>
              <a:t>, driver </a:t>
            </a:r>
            <a:r>
              <a:rPr lang="en-US" err="1" smtClean="0"/>
              <a:t>và</a:t>
            </a:r>
            <a:r>
              <a:rPr lang="en-US" smtClean="0"/>
              <a:t> </a:t>
            </a:r>
            <a:r>
              <a:rPr lang="en-US" err="1" smtClean="0"/>
              <a:t>giao</a:t>
            </a:r>
            <a:r>
              <a:rPr lang="en-US" smtClean="0"/>
              <a:t> </a:t>
            </a:r>
            <a:r>
              <a:rPr lang="en-US" err="1" smtClean="0"/>
              <a:t>thức</a:t>
            </a:r>
            <a:r>
              <a:rPr lang="en-US" smtClean="0"/>
              <a:t> </a:t>
            </a:r>
            <a:r>
              <a:rPr lang="en-US" err="1" smtClean="0"/>
              <a:t>truyền</a:t>
            </a:r>
            <a:r>
              <a:rPr lang="en-US" smtClean="0"/>
              <a:t> </a:t>
            </a:r>
            <a:r>
              <a:rPr lang="en-US" err="1" smtClean="0"/>
              <a:t>dữ</a:t>
            </a:r>
            <a:r>
              <a:rPr lang="en-US" smtClean="0"/>
              <a:t> </a:t>
            </a:r>
            <a:r>
              <a:rPr lang="en-US" err="1" smtClean="0"/>
              <a:t>liệu</a:t>
            </a:r>
            <a:r>
              <a:rPr lang="en-US" smtClean="0"/>
              <a:t> </a:t>
            </a:r>
            <a:r>
              <a:rPr lang="en-US" err="1" smtClean="0"/>
              <a:t>trong</a:t>
            </a:r>
            <a:r>
              <a:rPr lang="en-US" smtClean="0"/>
              <a:t> </a:t>
            </a:r>
            <a:r>
              <a:rPr lang="en-US" err="1" smtClean="0"/>
              <a:t>mạng</a:t>
            </a:r>
            <a:r>
              <a:rPr lang="en-US" smtClean="0"/>
              <a:t> CAN”</a:t>
            </a:r>
          </a:p>
          <a:p>
            <a:pPr marL="571500" indent="-457200">
              <a:buFont typeface="+mj-lt"/>
              <a:buAutoNum type="arabicPeriod"/>
            </a:pPr>
            <a:r>
              <a:rPr lang="en-US" smtClean="0"/>
              <a:t>Device Driver</a:t>
            </a:r>
          </a:p>
          <a:p>
            <a:pPr marL="571500" indent="-457200">
              <a:buFont typeface="+mj-lt"/>
              <a:buAutoNum type="arabicPeriod"/>
            </a:pPr>
            <a:r>
              <a:rPr lang="en-US" err="1" smtClean="0"/>
              <a:t>Giao</a:t>
            </a:r>
            <a:r>
              <a:rPr lang="en-US" smtClean="0"/>
              <a:t> </a:t>
            </a:r>
            <a:r>
              <a:rPr lang="en-US" err="1" smtClean="0"/>
              <a:t>thức</a:t>
            </a:r>
            <a:r>
              <a:rPr lang="en-US" smtClean="0"/>
              <a:t> </a:t>
            </a:r>
            <a:r>
              <a:rPr lang="en-US" err="1" smtClean="0"/>
              <a:t>truyền</a:t>
            </a:r>
            <a:r>
              <a:rPr lang="en-US" smtClean="0"/>
              <a:t> </a:t>
            </a:r>
            <a:r>
              <a:rPr lang="en-US" err="1" smtClean="0"/>
              <a:t>dữ</a:t>
            </a:r>
            <a:r>
              <a:rPr lang="en-US" smtClean="0"/>
              <a:t> </a:t>
            </a:r>
            <a:r>
              <a:rPr lang="en-US" err="1" smtClean="0"/>
              <a:t>liệu</a:t>
            </a:r>
            <a:endParaRPr lang="en-US" smtClean="0"/>
          </a:p>
          <a:p>
            <a:pPr marL="571500" indent="-457200">
              <a:buFont typeface="+mj-lt"/>
              <a:buAutoNum type="arabicPeriod"/>
            </a:pPr>
            <a:r>
              <a:rPr lang="en-US" err="1" smtClean="0"/>
              <a:t>Thiết</a:t>
            </a:r>
            <a:r>
              <a:rPr lang="en-US" smtClean="0"/>
              <a:t> </a:t>
            </a:r>
            <a:r>
              <a:rPr lang="en-US" err="1" smtClean="0"/>
              <a:t>bị</a:t>
            </a:r>
            <a:endParaRPr lang="en-US" smtClean="0"/>
          </a:p>
          <a:p>
            <a:pPr marL="571500" indent="-457200">
              <a:buFont typeface="+mj-lt"/>
              <a:buAutoNum type="arabicPeriod"/>
            </a:pPr>
            <a:r>
              <a:rPr lang="en-US" err="1" smtClean="0"/>
              <a:t>Kết</a:t>
            </a:r>
            <a:r>
              <a:rPr lang="en-US" smtClean="0"/>
              <a:t> </a:t>
            </a:r>
            <a:r>
              <a:rPr lang="en-US" err="1" smtClean="0"/>
              <a:t>luận</a:t>
            </a:r>
            <a:r>
              <a:rPr lang="en-US" smtClean="0"/>
              <a:t> </a:t>
            </a:r>
            <a:r>
              <a:rPr lang="en-US" err="1" smtClean="0"/>
              <a:t>và</a:t>
            </a:r>
            <a:r>
              <a:rPr lang="en-US" smtClean="0"/>
              <a:t> </a:t>
            </a:r>
            <a:r>
              <a:rPr lang="en-US" err="1" smtClean="0"/>
              <a:t>hướng</a:t>
            </a:r>
            <a:r>
              <a:rPr lang="en-US" smtClean="0"/>
              <a:t> </a:t>
            </a:r>
            <a:r>
              <a:rPr lang="en-US" err="1" smtClean="0"/>
              <a:t>phát</a:t>
            </a:r>
            <a:r>
              <a:rPr lang="en-US" smtClean="0"/>
              <a:t> </a:t>
            </a:r>
            <a:r>
              <a:rPr lang="en-US" err="1" smtClean="0"/>
              <a:t>triển</a:t>
            </a:r>
            <a:endParaRPr lang="en-US"/>
          </a:p>
        </p:txBody>
      </p:sp>
      <p:sp>
        <p:nvSpPr>
          <p:cNvPr id="4" name="Slide Number Placeholder 3"/>
          <p:cNvSpPr>
            <a:spLocks noGrp="1"/>
          </p:cNvSpPr>
          <p:nvPr>
            <p:ph type="sldNum" sz="quarter" idx="12"/>
          </p:nvPr>
        </p:nvSpPr>
        <p:spPr/>
        <p:txBody>
          <a:bodyPr/>
          <a:lstStyle/>
          <a:p>
            <a:fld id="{82A1B1D4-B36B-44CB-81F4-D4FBF151C52D}" type="slidenum">
              <a:rPr lang="en-US" smtClean="0"/>
              <a:t>2</a:t>
            </a:fld>
            <a:endParaRPr lang="en-US"/>
          </a:p>
        </p:txBody>
      </p:sp>
    </p:spTree>
    <p:extLst>
      <p:ext uri="{BB962C8B-B14F-4D97-AF65-F5344CB8AC3E}">
        <p14:creationId xmlns:p14="http://schemas.microsoft.com/office/powerpoint/2010/main" val="2098282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CẢM ƠN</a:t>
            </a:r>
            <a:endParaRPr lang="en-US" dirty="0"/>
          </a:p>
        </p:txBody>
      </p:sp>
      <p:sp>
        <p:nvSpPr>
          <p:cNvPr id="4" name="Slide Number Placeholder 3"/>
          <p:cNvSpPr>
            <a:spLocks noGrp="1"/>
          </p:cNvSpPr>
          <p:nvPr>
            <p:ph type="sldNum" sz="quarter" idx="12"/>
          </p:nvPr>
        </p:nvSpPr>
        <p:spPr/>
        <p:txBody>
          <a:bodyPr/>
          <a:lstStyle/>
          <a:p>
            <a:fld id="{82A1B1D4-B36B-44CB-81F4-D4FBF151C52D}" type="slidenum">
              <a:rPr lang="en-US" smtClean="0"/>
              <a:t>20</a:t>
            </a:fld>
            <a:endParaRPr lang="en-US"/>
          </a:p>
        </p:txBody>
      </p:sp>
    </p:spTree>
    <p:extLst>
      <p:ext uri="{BB962C8B-B14F-4D97-AF65-F5344CB8AC3E}">
        <p14:creationId xmlns:p14="http://schemas.microsoft.com/office/powerpoint/2010/main" val="1975590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smtClean="0"/>
              <a:t> </a:t>
            </a:r>
            <a:r>
              <a:rPr lang="en-US" dirty="0" err="1" smtClean="0"/>
              <a:t>bị</a:t>
            </a:r>
            <a:endParaRPr lang="en-US" dirty="0"/>
          </a:p>
        </p:txBody>
      </p:sp>
      <p:sp>
        <p:nvSpPr>
          <p:cNvPr id="3" name="Content Placeholder 2"/>
          <p:cNvSpPr>
            <a:spLocks noGrp="1"/>
          </p:cNvSpPr>
          <p:nvPr>
            <p:ph idx="1"/>
          </p:nvPr>
        </p:nvSpPr>
        <p:spPr/>
        <p:txBody>
          <a:bodyPr>
            <a:normAutofit/>
          </a:bodyPr>
          <a:lstStyle/>
          <a:p>
            <a:pPr algn="just"/>
            <a:r>
              <a:rPr lang="en-US" sz="2500" dirty="0" err="1" smtClean="0"/>
              <a:t>Thiết</a:t>
            </a:r>
            <a:r>
              <a:rPr lang="en-US" sz="2500" dirty="0" smtClean="0"/>
              <a:t> </a:t>
            </a:r>
            <a:r>
              <a:rPr lang="en-US" sz="2500" dirty="0" err="1" smtClean="0"/>
              <a:t>bị</a:t>
            </a:r>
            <a:r>
              <a:rPr lang="en-US" sz="2500" dirty="0" smtClean="0"/>
              <a:t> </a:t>
            </a:r>
            <a:r>
              <a:rPr lang="en-US" sz="2500" dirty="0" err="1" smtClean="0"/>
              <a:t>có</a:t>
            </a:r>
            <a:r>
              <a:rPr lang="en-US" sz="2500" dirty="0" smtClean="0"/>
              <a:t> </a:t>
            </a:r>
            <a:r>
              <a:rPr lang="en-US" sz="2500" dirty="0" err="1" smtClean="0"/>
              <a:t>thể</a:t>
            </a:r>
            <a:r>
              <a:rPr lang="en-US" sz="2500" dirty="0" smtClean="0"/>
              <a:t> </a:t>
            </a:r>
            <a:r>
              <a:rPr lang="en-US" sz="2500" dirty="0" err="1" smtClean="0"/>
              <a:t>sử</a:t>
            </a:r>
            <a:r>
              <a:rPr lang="en-US" sz="2500" dirty="0" smtClean="0"/>
              <a:t> </a:t>
            </a:r>
            <a:r>
              <a:rPr lang="en-US" sz="2500" dirty="0" err="1" smtClean="0"/>
              <a:t>dụng</a:t>
            </a:r>
            <a:r>
              <a:rPr lang="en-US" sz="2500" dirty="0" smtClean="0"/>
              <a:t> </a:t>
            </a:r>
            <a:r>
              <a:rPr lang="en-US" sz="2500" dirty="0" err="1" smtClean="0"/>
              <a:t>giao</a:t>
            </a:r>
            <a:r>
              <a:rPr lang="en-US" sz="2500" dirty="0" smtClean="0"/>
              <a:t> </a:t>
            </a:r>
            <a:r>
              <a:rPr lang="en-US" sz="2500" dirty="0" err="1" smtClean="0"/>
              <a:t>thức</a:t>
            </a:r>
            <a:r>
              <a:rPr lang="en-US" sz="2500" dirty="0" smtClean="0"/>
              <a:t> CAN, USB </a:t>
            </a:r>
            <a:r>
              <a:rPr lang="en-US" sz="2500" dirty="0" err="1" smtClean="0"/>
              <a:t>để</a:t>
            </a:r>
            <a:r>
              <a:rPr lang="en-US" sz="2500" dirty="0" smtClean="0"/>
              <a:t> </a:t>
            </a:r>
            <a:r>
              <a:rPr lang="en-US" sz="2500" dirty="0" err="1" smtClean="0"/>
              <a:t>nhận</a:t>
            </a:r>
            <a:r>
              <a:rPr lang="en-US" sz="2500" dirty="0" smtClean="0"/>
              <a:t> </a:t>
            </a:r>
            <a:r>
              <a:rPr lang="en-US" sz="2500" dirty="0" err="1" smtClean="0"/>
              <a:t>và</a:t>
            </a:r>
            <a:r>
              <a:rPr lang="en-US" sz="2500" dirty="0" smtClean="0"/>
              <a:t> </a:t>
            </a:r>
            <a:r>
              <a:rPr lang="en-US" sz="2500" dirty="0" err="1" smtClean="0"/>
              <a:t>gởi</a:t>
            </a:r>
            <a:r>
              <a:rPr lang="en-US" sz="2500" dirty="0" smtClean="0"/>
              <a:t> </a:t>
            </a:r>
            <a:r>
              <a:rPr lang="en-US" sz="2500" dirty="0" err="1" smtClean="0"/>
              <a:t>dữ</a:t>
            </a:r>
            <a:r>
              <a:rPr lang="en-US" sz="2500" dirty="0" smtClean="0"/>
              <a:t> </a:t>
            </a:r>
            <a:r>
              <a:rPr lang="en-US" sz="2500" dirty="0" err="1" smtClean="0"/>
              <a:t>liệu</a:t>
            </a:r>
            <a:r>
              <a:rPr lang="en-US" sz="2500" dirty="0" smtClean="0"/>
              <a:t> </a:t>
            </a:r>
            <a:r>
              <a:rPr lang="en-US" sz="2500" dirty="0" err="1" smtClean="0"/>
              <a:t>với</a:t>
            </a:r>
            <a:r>
              <a:rPr lang="en-US" sz="2500" dirty="0" smtClean="0"/>
              <a:t> PC </a:t>
            </a:r>
            <a:r>
              <a:rPr lang="en-US" sz="2500" dirty="0" err="1" smtClean="0"/>
              <a:t>và</a:t>
            </a:r>
            <a:r>
              <a:rPr lang="en-US" sz="2500" dirty="0" smtClean="0"/>
              <a:t> Bus CAN.</a:t>
            </a:r>
          </a:p>
          <a:p>
            <a:r>
              <a:rPr lang="en-US" sz="2500" dirty="0" err="1" smtClean="0"/>
              <a:t>Sử</a:t>
            </a:r>
            <a:r>
              <a:rPr lang="en-US" sz="2500" dirty="0" smtClean="0"/>
              <a:t> </a:t>
            </a:r>
            <a:r>
              <a:rPr lang="en-US" sz="2500" dirty="0" err="1" smtClean="0"/>
              <a:t>dụng</a:t>
            </a:r>
            <a:r>
              <a:rPr lang="en-US" sz="2500" dirty="0" smtClean="0"/>
              <a:t> 2 </a:t>
            </a:r>
            <a:r>
              <a:rPr lang="en-US" sz="2500" dirty="0" err="1" smtClean="0"/>
              <a:t>giao</a:t>
            </a:r>
            <a:r>
              <a:rPr lang="en-US" sz="2500" dirty="0" smtClean="0"/>
              <a:t> </a:t>
            </a:r>
            <a:r>
              <a:rPr lang="en-US" sz="2500" dirty="0" err="1" smtClean="0"/>
              <a:t>thức</a:t>
            </a:r>
            <a:r>
              <a:rPr lang="en-US" sz="2500" dirty="0" smtClean="0"/>
              <a:t> </a:t>
            </a:r>
            <a:r>
              <a:rPr lang="en-US" sz="2500" dirty="0" err="1" smtClean="0"/>
              <a:t>chính</a:t>
            </a:r>
            <a:r>
              <a:rPr lang="en-US" sz="2500" dirty="0" smtClean="0"/>
              <a:t>:</a:t>
            </a:r>
          </a:p>
          <a:p>
            <a:pPr>
              <a:buFont typeface="Wingdings" panose="05000000000000000000" pitchFamily="2" charset="2"/>
              <a:buChar char="v"/>
            </a:pPr>
            <a:r>
              <a:rPr lang="en-US" sz="2500" dirty="0"/>
              <a:t> </a:t>
            </a:r>
            <a:r>
              <a:rPr lang="en-US" sz="2500" dirty="0" smtClean="0"/>
              <a:t>CAN</a:t>
            </a:r>
            <a:endParaRPr lang="en-US" sz="2500" dirty="0"/>
          </a:p>
          <a:p>
            <a:pPr>
              <a:buFont typeface="Wingdings" panose="05000000000000000000" pitchFamily="2" charset="2"/>
              <a:buChar char="v"/>
            </a:pPr>
            <a:r>
              <a:rPr lang="en-US" sz="2500" dirty="0" smtClean="0"/>
              <a:t>USB (CDC)</a:t>
            </a:r>
          </a:p>
        </p:txBody>
      </p:sp>
      <p:grpSp>
        <p:nvGrpSpPr>
          <p:cNvPr id="10" name="Group 9"/>
          <p:cNvGrpSpPr/>
          <p:nvPr/>
        </p:nvGrpSpPr>
        <p:grpSpPr>
          <a:xfrm>
            <a:off x="3048000" y="4267200"/>
            <a:ext cx="5257800" cy="1513976"/>
            <a:chOff x="1905000" y="4572000"/>
            <a:chExt cx="5276273" cy="995218"/>
          </a:xfrm>
        </p:grpSpPr>
        <p:sp>
          <p:nvSpPr>
            <p:cNvPr id="4" name="Rectangle 3"/>
            <p:cNvSpPr/>
            <p:nvPr/>
          </p:nvSpPr>
          <p:spPr>
            <a:xfrm>
              <a:off x="4070927" y="4572000"/>
              <a:ext cx="1143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Device</a:t>
              </a:r>
              <a:endParaRPr lang="en-US" dirty="0"/>
            </a:p>
          </p:txBody>
        </p:sp>
        <p:sp>
          <p:nvSpPr>
            <p:cNvPr id="5" name="Rectangle 4"/>
            <p:cNvSpPr/>
            <p:nvPr/>
          </p:nvSpPr>
          <p:spPr>
            <a:xfrm>
              <a:off x="6190673" y="4576618"/>
              <a:ext cx="9906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Bus CAN</a:t>
              </a:r>
              <a:endParaRPr lang="en-US" dirty="0"/>
            </a:p>
          </p:txBody>
        </p:sp>
        <p:sp>
          <p:nvSpPr>
            <p:cNvPr id="6" name="Rectangle 5"/>
            <p:cNvSpPr/>
            <p:nvPr/>
          </p:nvSpPr>
          <p:spPr>
            <a:xfrm>
              <a:off x="1905000" y="4576618"/>
              <a:ext cx="1143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Driver</a:t>
              </a:r>
              <a:endParaRPr lang="en-US" dirty="0"/>
            </a:p>
          </p:txBody>
        </p:sp>
        <p:sp>
          <p:nvSpPr>
            <p:cNvPr id="7" name="Left-Right Arrow 6"/>
            <p:cNvSpPr/>
            <p:nvPr/>
          </p:nvSpPr>
          <p:spPr>
            <a:xfrm>
              <a:off x="3086100" y="4819851"/>
              <a:ext cx="952500" cy="498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USB</a:t>
              </a:r>
              <a:endParaRPr lang="en-US" sz="1500" dirty="0"/>
            </a:p>
          </p:txBody>
        </p:sp>
        <p:sp>
          <p:nvSpPr>
            <p:cNvPr id="8" name="Left-Right Arrow 7"/>
            <p:cNvSpPr/>
            <p:nvPr/>
          </p:nvSpPr>
          <p:spPr>
            <a:xfrm>
              <a:off x="5213926" y="4819851"/>
              <a:ext cx="952500" cy="498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a:t>
              </a:r>
              <a:endParaRPr lang="en-US" sz="1400" dirty="0"/>
            </a:p>
          </p:txBody>
        </p:sp>
      </p:grpSp>
      <p:sp>
        <p:nvSpPr>
          <p:cNvPr id="9" name="Slide Number Placeholder 8"/>
          <p:cNvSpPr>
            <a:spLocks noGrp="1"/>
          </p:cNvSpPr>
          <p:nvPr>
            <p:ph type="sldNum" sz="quarter" idx="12"/>
          </p:nvPr>
        </p:nvSpPr>
        <p:spPr/>
        <p:txBody>
          <a:bodyPr/>
          <a:lstStyle/>
          <a:p>
            <a:fld id="{82A1B1D4-B36B-44CB-81F4-D4FBF151C52D}" type="slidenum">
              <a:rPr lang="en-US" smtClean="0"/>
              <a:t>21</a:t>
            </a:fld>
            <a:endParaRPr lang="en-US"/>
          </a:p>
        </p:txBody>
      </p:sp>
    </p:spTree>
    <p:extLst>
      <p:ext uri="{BB962C8B-B14F-4D97-AF65-F5344CB8AC3E}">
        <p14:creationId xmlns:p14="http://schemas.microsoft.com/office/powerpoint/2010/main" val="484249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a:t>g</a:t>
            </a:r>
            <a:r>
              <a:rPr lang="en-US" dirty="0" err="1" smtClean="0"/>
              <a:t>iao</a:t>
            </a:r>
            <a:r>
              <a:rPr lang="en-US" dirty="0" smtClean="0"/>
              <a:t> </a:t>
            </a:r>
            <a:r>
              <a:rPr lang="en-US" dirty="0" err="1" smtClean="0"/>
              <a:t>thức</a:t>
            </a:r>
            <a:r>
              <a:rPr lang="en-US" dirty="0" smtClean="0"/>
              <a:t> CAN</a:t>
            </a:r>
            <a:endParaRPr lang="en-US" dirty="0"/>
          </a:p>
        </p:txBody>
      </p:sp>
      <p:sp>
        <p:nvSpPr>
          <p:cNvPr id="3" name="Content Placeholder 2"/>
          <p:cNvSpPr>
            <a:spLocks noGrp="1"/>
          </p:cNvSpPr>
          <p:nvPr>
            <p:ph idx="1"/>
          </p:nvPr>
        </p:nvSpPr>
        <p:spPr/>
        <p:txBody>
          <a:bodyPr>
            <a:normAutofit/>
          </a:bodyPr>
          <a:lstStyle/>
          <a:p>
            <a:r>
              <a:rPr lang="en-US" sz="2000" dirty="0" err="1" smtClean="0"/>
              <a:t>Là</a:t>
            </a:r>
            <a:r>
              <a:rPr lang="en-US" sz="2000" dirty="0" smtClean="0"/>
              <a:t> </a:t>
            </a:r>
            <a:r>
              <a:rPr lang="en-US" sz="2000" dirty="0" err="1" smtClean="0"/>
              <a:t>giao</a:t>
            </a:r>
            <a:r>
              <a:rPr lang="en-US" sz="2000" dirty="0" smtClean="0"/>
              <a:t> </a:t>
            </a:r>
            <a:r>
              <a:rPr lang="en-US" sz="2000" dirty="0" err="1" smtClean="0"/>
              <a:t>thức</a:t>
            </a:r>
            <a:r>
              <a:rPr lang="en-US" sz="2000" dirty="0" smtClean="0"/>
              <a:t> </a:t>
            </a:r>
            <a:r>
              <a:rPr lang="en-US" sz="2000" dirty="0" err="1" smtClean="0"/>
              <a:t>được</a:t>
            </a:r>
            <a:r>
              <a:rPr lang="en-US" sz="2000" dirty="0" smtClean="0"/>
              <a:t> Bosch </a:t>
            </a:r>
            <a:r>
              <a:rPr lang="en-US" sz="2000" dirty="0" err="1" smtClean="0"/>
              <a:t>phát</a:t>
            </a:r>
            <a:r>
              <a:rPr lang="en-US" sz="2000" dirty="0" smtClean="0"/>
              <a:t> </a:t>
            </a:r>
            <a:r>
              <a:rPr lang="en-US" sz="2000" dirty="0" err="1" smtClean="0"/>
              <a:t>triển</a:t>
            </a:r>
            <a:endParaRPr lang="en-US" sz="2000" dirty="0" smtClean="0"/>
          </a:p>
          <a:p>
            <a:r>
              <a:rPr lang="en-US" sz="2000" dirty="0" err="1" smtClean="0"/>
              <a:t>Đặc</a:t>
            </a:r>
            <a:r>
              <a:rPr lang="en-US" sz="2000" dirty="0" smtClean="0"/>
              <a:t> </a:t>
            </a:r>
            <a:r>
              <a:rPr lang="en-US" sz="2000" dirty="0" err="1" smtClean="0"/>
              <a:t>điểm</a:t>
            </a:r>
            <a:r>
              <a:rPr lang="en-US" sz="2000" dirty="0" smtClean="0"/>
              <a:t> </a:t>
            </a:r>
            <a:r>
              <a:rPr lang="en-US" sz="2000" dirty="0" err="1" smtClean="0"/>
              <a:t>chính</a:t>
            </a:r>
            <a:r>
              <a:rPr lang="en-US" sz="2000" dirty="0" smtClean="0"/>
              <a:t>:</a:t>
            </a:r>
          </a:p>
          <a:p>
            <a:pPr>
              <a:buFont typeface="Wingdings" panose="05000000000000000000" pitchFamily="2" charset="2"/>
              <a:buChar char="v"/>
            </a:pPr>
            <a:r>
              <a:rPr lang="en-US" sz="2000" dirty="0"/>
              <a:t> </a:t>
            </a:r>
            <a:r>
              <a:rPr lang="en-US" sz="2000" dirty="0" smtClean="0"/>
              <a:t> </a:t>
            </a:r>
            <a:r>
              <a:rPr lang="en-US" sz="2000" dirty="0" err="1" smtClean="0"/>
              <a:t>Đa</a:t>
            </a:r>
            <a:r>
              <a:rPr lang="en-US" sz="2000" dirty="0" smtClean="0"/>
              <a:t> </a:t>
            </a:r>
            <a:r>
              <a:rPr lang="en-US" sz="2000" dirty="0" err="1" smtClean="0"/>
              <a:t>chủ</a:t>
            </a:r>
            <a:r>
              <a:rPr lang="en-US" sz="2000" dirty="0" smtClean="0"/>
              <a:t> </a:t>
            </a:r>
            <a:r>
              <a:rPr lang="en-US" sz="2000" dirty="0" err="1" smtClean="0"/>
              <a:t>và</a:t>
            </a:r>
            <a:r>
              <a:rPr lang="en-US" sz="2000" dirty="0" smtClean="0"/>
              <a:t> </a:t>
            </a:r>
            <a:r>
              <a:rPr lang="en-US" sz="2000" dirty="0" err="1" smtClean="0"/>
              <a:t>các</a:t>
            </a:r>
            <a:r>
              <a:rPr lang="en-US" sz="2000" dirty="0" smtClean="0"/>
              <a:t> </a:t>
            </a:r>
            <a:r>
              <a:rPr lang="en-US" sz="2000" dirty="0" err="1" smtClean="0"/>
              <a:t>gói</a:t>
            </a:r>
            <a:r>
              <a:rPr lang="en-US" sz="2000" dirty="0" smtClean="0"/>
              <a:t> tin </a:t>
            </a:r>
            <a:r>
              <a:rPr lang="en-US" sz="2000" dirty="0" err="1" smtClean="0"/>
              <a:t>trong</a:t>
            </a:r>
            <a:r>
              <a:rPr lang="en-US" sz="2000" dirty="0" smtClean="0"/>
              <a:t> </a:t>
            </a:r>
            <a:r>
              <a:rPr lang="en-US" sz="2000" dirty="0" err="1" smtClean="0"/>
              <a:t>mạng</a:t>
            </a:r>
            <a:r>
              <a:rPr lang="en-US" sz="2000" dirty="0" smtClean="0"/>
              <a:t> </a:t>
            </a:r>
            <a:r>
              <a:rPr lang="en-US" sz="2000" dirty="0" err="1" smtClean="0"/>
              <a:t>dưới</a:t>
            </a:r>
            <a:r>
              <a:rPr lang="en-US" sz="2000" dirty="0" smtClean="0"/>
              <a:t> </a:t>
            </a:r>
            <a:r>
              <a:rPr lang="en-US" sz="2000" dirty="0" err="1" smtClean="0"/>
              <a:t>dạng</a:t>
            </a:r>
            <a:r>
              <a:rPr lang="en-US" sz="2000" dirty="0" smtClean="0"/>
              <a:t> broadcast</a:t>
            </a:r>
          </a:p>
          <a:p>
            <a:pPr>
              <a:buFont typeface="Wingdings" panose="05000000000000000000" pitchFamily="2" charset="2"/>
              <a:buChar char="v"/>
            </a:pPr>
            <a:r>
              <a:rPr lang="en-US" sz="2000" dirty="0" smtClean="0"/>
              <a:t>  </a:t>
            </a:r>
            <a:r>
              <a:rPr lang="en-US" sz="2000" dirty="0" err="1" smtClean="0"/>
              <a:t>Các</a:t>
            </a:r>
            <a:r>
              <a:rPr lang="en-US" sz="2000" dirty="0" smtClean="0"/>
              <a:t> </a:t>
            </a:r>
            <a:r>
              <a:rPr lang="en-US" sz="2000" dirty="0" err="1" smtClean="0"/>
              <a:t>thiết</a:t>
            </a:r>
            <a:r>
              <a:rPr lang="en-US" sz="2000" dirty="0" smtClean="0"/>
              <a:t> </a:t>
            </a:r>
            <a:r>
              <a:rPr lang="en-US" sz="2000" dirty="0" err="1" smtClean="0"/>
              <a:t>bị</a:t>
            </a:r>
            <a:r>
              <a:rPr lang="en-US" sz="2000" dirty="0" smtClean="0"/>
              <a:t> (node) </a:t>
            </a:r>
            <a:r>
              <a:rPr lang="en-US" sz="2000" dirty="0" err="1" smtClean="0"/>
              <a:t>trên</a:t>
            </a:r>
            <a:r>
              <a:rPr lang="en-US" sz="2000" dirty="0" smtClean="0"/>
              <a:t> bus </a:t>
            </a:r>
            <a:r>
              <a:rPr lang="en-US" sz="2000" dirty="0" err="1" smtClean="0"/>
              <a:t>không</a:t>
            </a:r>
            <a:r>
              <a:rPr lang="en-US" sz="2000" dirty="0" smtClean="0"/>
              <a:t> </a:t>
            </a:r>
            <a:r>
              <a:rPr lang="en-US" sz="2000" dirty="0" err="1" smtClean="0"/>
              <a:t>có</a:t>
            </a:r>
            <a:r>
              <a:rPr lang="en-US" sz="2000" dirty="0" smtClean="0"/>
              <a:t> </a:t>
            </a:r>
            <a:r>
              <a:rPr lang="en-US" sz="2000" dirty="0" err="1" smtClean="0"/>
              <a:t>địa</a:t>
            </a:r>
            <a:r>
              <a:rPr lang="en-US" sz="2000" dirty="0" smtClean="0"/>
              <a:t> </a:t>
            </a:r>
            <a:r>
              <a:rPr lang="en-US" sz="2000" dirty="0" err="1" smtClean="0"/>
              <a:t>chỉ</a:t>
            </a:r>
            <a:r>
              <a:rPr lang="en-US" sz="2000" dirty="0" smtClean="0"/>
              <a:t>.</a:t>
            </a:r>
          </a:p>
          <a:p>
            <a:pPr>
              <a:buFont typeface="Wingdings" panose="05000000000000000000" pitchFamily="2" charset="2"/>
              <a:buChar char="v"/>
            </a:pPr>
            <a:r>
              <a:rPr lang="en-US" sz="2000" dirty="0" smtClean="0"/>
              <a:t>  </a:t>
            </a:r>
            <a:r>
              <a:rPr lang="en-US" sz="2000" dirty="0" err="1" smtClean="0"/>
              <a:t>Không</a:t>
            </a:r>
            <a:r>
              <a:rPr lang="en-US" sz="2000" dirty="0" smtClean="0"/>
              <a:t> </a:t>
            </a:r>
            <a:r>
              <a:rPr lang="en-US" sz="2000" dirty="0" err="1" smtClean="0"/>
              <a:t>có</a:t>
            </a:r>
            <a:r>
              <a:rPr lang="en-US" sz="2000" dirty="0" smtClean="0"/>
              <a:t> host </a:t>
            </a:r>
          </a:p>
          <a:p>
            <a:pPr>
              <a:buFont typeface="Wingdings" panose="05000000000000000000" pitchFamily="2" charset="2"/>
              <a:buChar char="v"/>
            </a:pPr>
            <a:r>
              <a:rPr lang="en-US" sz="2000" dirty="0" smtClean="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57600"/>
            <a:ext cx="611707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2A1B1D4-B36B-44CB-81F4-D4FBF151C52D}" type="slidenum">
              <a:rPr lang="en-US" smtClean="0"/>
              <a:t>22</a:t>
            </a:fld>
            <a:endParaRPr lang="en-US"/>
          </a:p>
        </p:txBody>
      </p:sp>
    </p:spTree>
    <p:extLst>
      <p:ext uri="{BB962C8B-B14F-4D97-AF65-F5344CB8AC3E}">
        <p14:creationId xmlns:p14="http://schemas.microsoft.com/office/powerpoint/2010/main" val="1329962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Frame</a:t>
            </a:r>
            <a:endParaRPr lang="en-US" dirty="0"/>
          </a:p>
        </p:txBody>
      </p:sp>
      <p:sp>
        <p:nvSpPr>
          <p:cNvPr id="3" name="Content Placeholder 2"/>
          <p:cNvSpPr>
            <a:spLocks noGrp="1"/>
          </p:cNvSpPr>
          <p:nvPr>
            <p:ph idx="1"/>
          </p:nvPr>
        </p:nvSpPr>
        <p:spPr/>
        <p:txBody>
          <a:bodyPr/>
          <a:lstStyle/>
          <a:p>
            <a:r>
              <a:rPr lang="en-US" dirty="0" smtClean="0"/>
              <a:t>Standard CAN – Extended CAN</a:t>
            </a:r>
          </a:p>
          <a:p>
            <a:endParaRPr lang="en-US" dirty="0"/>
          </a:p>
        </p:txBody>
      </p:sp>
      <p:pic>
        <p:nvPicPr>
          <p:cNvPr id="4" name="Picture 3"/>
          <p:cNvPicPr/>
          <p:nvPr/>
        </p:nvPicPr>
        <p:blipFill>
          <a:blip r:embed="rId2"/>
          <a:stretch>
            <a:fillRect/>
          </a:stretch>
        </p:blipFill>
        <p:spPr>
          <a:xfrm>
            <a:off x="2743200" y="2362200"/>
            <a:ext cx="5664200" cy="1295400"/>
          </a:xfrm>
          <a:prstGeom prst="rect">
            <a:avLst/>
          </a:prstGeom>
        </p:spPr>
      </p:pic>
      <p:pic>
        <p:nvPicPr>
          <p:cNvPr id="5" name="Picture 4"/>
          <p:cNvPicPr/>
          <p:nvPr/>
        </p:nvPicPr>
        <p:blipFill>
          <a:blip r:embed="rId3"/>
          <a:stretch>
            <a:fillRect/>
          </a:stretch>
        </p:blipFill>
        <p:spPr>
          <a:xfrm>
            <a:off x="762000" y="4038600"/>
            <a:ext cx="6096000" cy="1511867"/>
          </a:xfrm>
          <a:prstGeom prst="rect">
            <a:avLst/>
          </a:prstGeom>
        </p:spPr>
      </p:pic>
      <p:sp>
        <p:nvSpPr>
          <p:cNvPr id="6" name="Slide Number Placeholder 5"/>
          <p:cNvSpPr>
            <a:spLocks noGrp="1"/>
          </p:cNvSpPr>
          <p:nvPr>
            <p:ph type="sldNum" sz="quarter" idx="12"/>
          </p:nvPr>
        </p:nvSpPr>
        <p:spPr/>
        <p:txBody>
          <a:bodyPr/>
          <a:lstStyle/>
          <a:p>
            <a:fld id="{82A1B1D4-B36B-44CB-81F4-D4FBF151C52D}" type="slidenum">
              <a:rPr lang="en-US" smtClean="0"/>
              <a:t>23</a:t>
            </a:fld>
            <a:endParaRPr lang="en-US"/>
          </a:p>
        </p:txBody>
      </p:sp>
    </p:spTree>
    <p:extLst>
      <p:ext uri="{BB962C8B-B14F-4D97-AF65-F5344CB8AC3E}">
        <p14:creationId xmlns:p14="http://schemas.microsoft.com/office/powerpoint/2010/main" val="281691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Nhận</a:t>
            </a:r>
            <a:r>
              <a:rPr lang="en-US" dirty="0"/>
              <a:t> </a:t>
            </a:r>
            <a:r>
              <a:rPr lang="en-US" dirty="0" err="1"/>
              <a:t>dạng</a:t>
            </a:r>
            <a:r>
              <a:rPr lang="en-US" dirty="0"/>
              <a:t> </a:t>
            </a:r>
            <a:r>
              <a:rPr lang="en-US" dirty="0" err="1"/>
              <a:t>khung</a:t>
            </a:r>
            <a:r>
              <a:rPr lang="en-US" dirty="0"/>
              <a:t> </a:t>
            </a:r>
            <a:r>
              <a:rPr lang="en-US" dirty="0" err="1" smtClean="0"/>
              <a:t>truyền</a:t>
            </a:r>
            <a:r>
              <a:rPr lang="en-US" dirty="0" smtClean="0"/>
              <a:t> </a:t>
            </a:r>
            <a:r>
              <a:rPr lang="en-US" dirty="0" err="1"/>
              <a:t>và</a:t>
            </a:r>
            <a:r>
              <a:rPr lang="en-US" dirty="0"/>
              <a:t> </a:t>
            </a:r>
            <a:r>
              <a:rPr lang="en-US" dirty="0" err="1"/>
              <a:t>dữ</a:t>
            </a:r>
            <a:r>
              <a:rPr lang="en-US" dirty="0"/>
              <a:t> </a:t>
            </a:r>
            <a:r>
              <a:rPr lang="en-US" dirty="0" err="1"/>
              <a:t>liệu</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609600" y="1219200"/>
            <a:ext cx="7191375" cy="4114800"/>
          </a:xfrm>
          <a:prstGeom prst="rect">
            <a:avLst/>
          </a:prstGeom>
        </p:spPr>
      </p:pic>
      <p:sp>
        <p:nvSpPr>
          <p:cNvPr id="3" name="Slide Number Placeholder 2"/>
          <p:cNvSpPr>
            <a:spLocks noGrp="1"/>
          </p:cNvSpPr>
          <p:nvPr>
            <p:ph type="sldNum" sz="quarter" idx="12"/>
          </p:nvPr>
        </p:nvSpPr>
        <p:spPr/>
        <p:txBody>
          <a:bodyPr/>
          <a:lstStyle/>
          <a:p>
            <a:fld id="{82A1B1D4-B36B-44CB-81F4-D4FBF151C52D}" type="slidenum">
              <a:rPr lang="en-US" smtClean="0"/>
              <a:t>24</a:t>
            </a:fld>
            <a:endParaRPr lang="en-US"/>
          </a:p>
        </p:txBody>
      </p:sp>
    </p:spTree>
    <p:extLst>
      <p:ext uri="{BB962C8B-B14F-4D97-AF65-F5344CB8AC3E}">
        <p14:creationId xmlns:p14="http://schemas.microsoft.com/office/powerpoint/2010/main" val="707192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Cơ</a:t>
            </a:r>
            <a:r>
              <a:rPr lang="en-US" dirty="0"/>
              <a:t> </a:t>
            </a:r>
            <a:r>
              <a:rPr lang="en-US" dirty="0" err="1"/>
              <a:t>chế</a:t>
            </a:r>
            <a:r>
              <a:rPr lang="en-US" dirty="0"/>
              <a:t> </a:t>
            </a:r>
            <a:r>
              <a:rPr lang="en-US" dirty="0" err="1"/>
              <a:t>trọng</a:t>
            </a:r>
            <a:r>
              <a:rPr lang="en-US" dirty="0"/>
              <a:t> </a:t>
            </a:r>
            <a:r>
              <a:rPr lang="en-US" dirty="0" err="1" smtClean="0"/>
              <a:t>tài</a:t>
            </a:r>
            <a:endParaRPr lang="en-US" dirty="0"/>
          </a:p>
        </p:txBody>
      </p:sp>
      <p:pic>
        <p:nvPicPr>
          <p:cNvPr id="4" name="Content Placeholder 3"/>
          <p:cNvPicPr>
            <a:picLocks noGrp="1"/>
          </p:cNvPicPr>
          <p:nvPr>
            <p:ph idx="1"/>
          </p:nvPr>
        </p:nvPicPr>
        <p:blipFill>
          <a:blip r:embed="rId2"/>
          <a:stretch>
            <a:fillRect/>
          </a:stretch>
        </p:blipFill>
        <p:spPr>
          <a:xfrm>
            <a:off x="1181100" y="1600200"/>
            <a:ext cx="7200900" cy="3886200"/>
          </a:xfrm>
          <a:prstGeom prst="rect">
            <a:avLst/>
          </a:prstGeom>
        </p:spPr>
      </p:pic>
      <p:sp>
        <p:nvSpPr>
          <p:cNvPr id="3" name="Slide Number Placeholder 2"/>
          <p:cNvSpPr>
            <a:spLocks noGrp="1"/>
          </p:cNvSpPr>
          <p:nvPr>
            <p:ph type="sldNum" sz="quarter" idx="12"/>
          </p:nvPr>
        </p:nvSpPr>
        <p:spPr/>
        <p:txBody>
          <a:bodyPr/>
          <a:lstStyle/>
          <a:p>
            <a:fld id="{82A1B1D4-B36B-44CB-81F4-D4FBF151C52D}" type="slidenum">
              <a:rPr lang="en-US" smtClean="0"/>
              <a:t>25</a:t>
            </a:fld>
            <a:endParaRPr lang="en-US"/>
          </a:p>
        </p:txBody>
      </p:sp>
    </p:spTree>
    <p:extLst>
      <p:ext uri="{BB962C8B-B14F-4D97-AF65-F5344CB8AC3E}">
        <p14:creationId xmlns:p14="http://schemas.microsoft.com/office/powerpoint/2010/main" val="27035840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lục</a:t>
            </a:r>
            <a:r>
              <a:rPr lang="en-US" dirty="0" smtClean="0"/>
              <a:t>:</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r>
              <a:rPr lang="en-US" dirty="0" smtClean="0"/>
              <a:t> “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thiết</a:t>
            </a:r>
            <a:r>
              <a:rPr lang="en-US" dirty="0" smtClean="0"/>
              <a:t> </a:t>
            </a:r>
            <a:r>
              <a:rPr lang="en-US" dirty="0" err="1" smtClean="0"/>
              <a:t>bị</a:t>
            </a:r>
            <a:r>
              <a:rPr lang="en-US" dirty="0" smtClean="0"/>
              <a:t>, driver </a:t>
            </a:r>
            <a:r>
              <a:rPr lang="en-US" dirty="0" err="1" smtClean="0"/>
              <a:t>và</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mạng</a:t>
            </a:r>
            <a:r>
              <a:rPr lang="en-US" dirty="0" smtClean="0"/>
              <a:t> CAN”</a:t>
            </a:r>
          </a:p>
          <a:p>
            <a:pPr marL="571500" indent="-457200">
              <a:buFont typeface="+mj-lt"/>
              <a:buAutoNum type="arabicPeriod"/>
            </a:pPr>
            <a:r>
              <a:rPr lang="en-US" dirty="0" smtClean="0"/>
              <a:t>Device Driver.</a:t>
            </a:r>
          </a:p>
          <a:p>
            <a:pPr marL="571500" indent="-457200">
              <a:buFont typeface="+mj-lt"/>
              <a:buAutoNum type="arabicPeriod"/>
            </a:pPr>
            <a:r>
              <a:rPr lang="en-US" dirty="0" err="1" smtClean="0"/>
              <a:t>Giao</a:t>
            </a:r>
            <a:r>
              <a:rPr lang="en-US" dirty="0" smtClean="0"/>
              <a:t> </a:t>
            </a:r>
            <a:r>
              <a:rPr lang="en-US" dirty="0" err="1" smtClean="0"/>
              <a:t>thức</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endParaRPr lang="en-US" dirty="0" smtClean="0"/>
          </a:p>
          <a:p>
            <a:pPr marL="571500" indent="-457200">
              <a:buFont typeface="+mj-lt"/>
              <a:buAutoNum type="arabicPeriod"/>
            </a:pPr>
            <a:r>
              <a:rPr lang="en-US" dirty="0" err="1" smtClean="0"/>
              <a:t>Thiết</a:t>
            </a:r>
            <a:r>
              <a:rPr lang="en-US" dirty="0" smtClean="0"/>
              <a:t> </a:t>
            </a:r>
            <a:r>
              <a:rPr lang="en-US" dirty="0" err="1" smtClean="0"/>
              <a:t>bị</a:t>
            </a:r>
            <a:endParaRPr lang="en-US" dirty="0" smtClean="0"/>
          </a:p>
          <a:p>
            <a:pPr marL="571500" indent="-457200">
              <a:buFont typeface="+mj-lt"/>
              <a:buAutoNum type="arabicPeriod"/>
            </a:pPr>
            <a:r>
              <a:rPr lang="en-US" dirty="0" err="1" smtClean="0">
                <a:solidFill>
                  <a:srgbClr val="FF0000"/>
                </a:solidFill>
              </a:rPr>
              <a:t>Kết</a:t>
            </a:r>
            <a:r>
              <a:rPr lang="en-US" dirty="0" smtClean="0">
                <a:solidFill>
                  <a:srgbClr val="FF0000"/>
                </a:solidFill>
              </a:rPr>
              <a:t> </a:t>
            </a:r>
            <a:r>
              <a:rPr lang="en-US" dirty="0" err="1" smtClean="0">
                <a:solidFill>
                  <a:srgbClr val="FF0000"/>
                </a:solidFill>
              </a:rPr>
              <a:t>luận</a:t>
            </a:r>
            <a:r>
              <a:rPr lang="en-US" dirty="0" smtClean="0">
                <a:solidFill>
                  <a:srgbClr val="FF0000"/>
                </a:solidFill>
              </a:rPr>
              <a:t> </a:t>
            </a:r>
            <a:r>
              <a:rPr lang="en-US" dirty="0" err="1" smtClean="0">
                <a:solidFill>
                  <a:srgbClr val="FF0000"/>
                </a:solidFill>
              </a:rPr>
              <a:t>và</a:t>
            </a:r>
            <a:r>
              <a:rPr lang="en-US" dirty="0" smtClean="0">
                <a:solidFill>
                  <a:srgbClr val="FF0000"/>
                </a:solidFill>
              </a:rPr>
              <a:t> </a:t>
            </a:r>
            <a:r>
              <a:rPr lang="en-US" dirty="0" err="1" smtClean="0">
                <a:solidFill>
                  <a:srgbClr val="FF0000"/>
                </a:solidFill>
              </a:rPr>
              <a:t>hướng</a:t>
            </a:r>
            <a:r>
              <a:rPr lang="en-US" dirty="0" smtClean="0">
                <a:solidFill>
                  <a:srgbClr val="FF0000"/>
                </a:solidFill>
              </a:rPr>
              <a:t> </a:t>
            </a:r>
            <a:r>
              <a:rPr lang="en-US" dirty="0" err="1" smtClean="0">
                <a:solidFill>
                  <a:srgbClr val="FF0000"/>
                </a:solidFill>
              </a:rPr>
              <a:t>phát</a:t>
            </a:r>
            <a:r>
              <a:rPr lang="en-US" dirty="0" smtClean="0">
                <a:solidFill>
                  <a:srgbClr val="FF0000"/>
                </a:solidFill>
              </a:rPr>
              <a:t> </a:t>
            </a:r>
            <a:r>
              <a:rPr lang="en-US" dirty="0" err="1" smtClean="0">
                <a:solidFill>
                  <a:srgbClr val="FF0000"/>
                </a:solidFill>
              </a:rPr>
              <a:t>triển</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82A1B1D4-B36B-44CB-81F4-D4FBF151C52D}" type="slidenum">
              <a:rPr lang="en-US" smtClean="0"/>
              <a:t>26</a:t>
            </a:fld>
            <a:endParaRPr lang="en-US"/>
          </a:p>
        </p:txBody>
      </p:sp>
    </p:spTree>
    <p:extLst>
      <p:ext uri="{BB962C8B-B14F-4D97-AF65-F5344CB8AC3E}">
        <p14:creationId xmlns:p14="http://schemas.microsoft.com/office/powerpoint/2010/main" val="814417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2A1B1D4-B36B-44CB-81F4-D4FBF151C52D}" type="slidenum">
              <a:rPr lang="en-US" smtClean="0"/>
              <a:t>27</a:t>
            </a:fld>
            <a:endParaRPr lang="en-US"/>
          </a:p>
        </p:txBody>
      </p:sp>
    </p:spTree>
    <p:extLst>
      <p:ext uri="{BB962C8B-B14F-4D97-AF65-F5344CB8AC3E}">
        <p14:creationId xmlns:p14="http://schemas.microsoft.com/office/powerpoint/2010/main" val="3972828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868362"/>
          </a:xfrm>
        </p:spPr>
        <p:txBody>
          <a:bodyPr/>
          <a:lstStyle/>
          <a:p>
            <a:r>
              <a:rPr lang="en-US" dirty="0" smtClean="0"/>
              <a:t>Standard CAN Frame</a:t>
            </a:r>
            <a:endParaRPr lang="en-US" dirty="0"/>
          </a:p>
        </p:txBody>
      </p:sp>
      <p:graphicFrame>
        <p:nvGraphicFramePr>
          <p:cNvPr id="4" name="Content Placeholder 3"/>
          <p:cNvGraphicFramePr>
            <a:graphicFrameLocks noGrp="1"/>
          </p:cNvGraphicFramePr>
          <p:nvPr>
            <p:ph idx="1"/>
            <p:extLst/>
          </p:nvPr>
        </p:nvGraphicFramePr>
        <p:xfrm>
          <a:off x="457200" y="921845"/>
          <a:ext cx="8077200" cy="5936155"/>
        </p:xfrm>
        <a:graphic>
          <a:graphicData uri="http://schemas.openxmlformats.org/drawingml/2006/table">
            <a:tbl>
              <a:tblPr firstRow="1" firstCol="1" bandRow="1">
                <a:tableStyleId>{5C22544A-7EE6-4342-B048-85BDC9FD1C3A}</a:tableStyleId>
              </a:tblPr>
              <a:tblGrid>
                <a:gridCol w="1363888"/>
                <a:gridCol w="2663748"/>
                <a:gridCol w="4049564"/>
              </a:tblGrid>
              <a:tr h="279746">
                <a:tc>
                  <a:txBody>
                    <a:bodyPr/>
                    <a:lstStyle/>
                    <a:p>
                      <a:pPr algn="ctr">
                        <a:lnSpc>
                          <a:spcPct val="130000"/>
                        </a:lnSpc>
                        <a:spcAft>
                          <a:spcPts val="800"/>
                        </a:spcAft>
                      </a:pPr>
                      <a:r>
                        <a:rPr lang="en-US" sz="1400" dirty="0" err="1">
                          <a:effectLst/>
                          <a:latin typeface="Times New Roman" panose="02020603050405020304" pitchFamily="18" charset="0"/>
                          <a:cs typeface="Times New Roman" panose="02020603050405020304" pitchFamily="18" charset="0"/>
                        </a:rPr>
                        <a:t>Tên</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Độ dài</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Mục đích</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418083">
                <a:tc>
                  <a:txBody>
                    <a:bodyPr/>
                    <a:lstStyle/>
                    <a:p>
                      <a:pPr algn="ctr">
                        <a:lnSpc>
                          <a:spcPct val="130000"/>
                        </a:lnSpc>
                        <a:spcAft>
                          <a:spcPts val="800"/>
                        </a:spcAft>
                      </a:pPr>
                      <a:r>
                        <a:rPr lang="en-US" sz="1400" dirty="0">
                          <a:effectLst/>
                          <a:latin typeface="Times New Roman" panose="02020603050405020304" pitchFamily="18" charset="0"/>
                          <a:cs typeface="Times New Roman" panose="02020603050405020304" pitchFamily="18" charset="0"/>
                        </a:rPr>
                        <a:t>SOF</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Bit bắt đầu của khung truyền, là một “dominant”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418083">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Identifier(ID)</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Chứa ID của  message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RTR</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Phân biệt data frame hay remote frame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IDE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Phân biệt loại extended hay standard</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559493">
                <a:tc>
                  <a:txBody>
                    <a:bodyPr/>
                    <a:lstStyle/>
                    <a:p>
                      <a:pPr algn="ctr">
                        <a:lnSpc>
                          <a:spcPct val="130000"/>
                        </a:lnSpc>
                        <a:spcAft>
                          <a:spcPts val="800"/>
                        </a:spcAft>
                      </a:pPr>
                      <a:r>
                        <a:rPr lang="en-US" sz="1400" dirty="0">
                          <a:effectLst/>
                          <a:latin typeface="Times New Roman" panose="02020603050405020304" pitchFamily="18" charset="0"/>
                          <a:cs typeface="Times New Roman" panose="02020603050405020304" pitchFamily="18" charset="0"/>
                        </a:rPr>
                        <a:t>r0</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dirty="0">
                          <a:effectLst/>
                          <a:latin typeface="Times New Roman" panose="02020603050405020304" pitchFamily="18" charset="0"/>
                          <a:cs typeface="Times New Roman" panose="02020603050405020304" pitchFamily="18" charset="0"/>
                        </a:rPr>
                        <a:t>Bit </a:t>
                      </a:r>
                      <a:r>
                        <a:rPr lang="en-US" sz="1400" dirty="0" err="1">
                          <a:effectLst/>
                          <a:latin typeface="Times New Roman" panose="02020603050405020304" pitchFamily="18" charset="0"/>
                          <a:cs typeface="Times New Roman" panose="02020603050405020304" pitchFamily="18" charset="0"/>
                        </a:rPr>
                        <a:t>dành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riêng</a:t>
                      </a: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chỉ</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dành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sủa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đổi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tiêu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chuẩn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trong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tương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lai</a:t>
                      </a:r>
                      <a:r>
                        <a:rPr lang="en-US" sz="1400" dirty="0">
                          <a:effectLst/>
                          <a:latin typeface="Times New Roman" panose="02020603050405020304" pitchFamily="18" charset="0"/>
                          <a:cs typeface="Times New Roman" panose="02020603050405020304" pitchFamily="18" charset="0"/>
                        </a:rPr>
                        <a:t>)</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DLC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4</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Độ dài của trường data đơn vị (byte)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Data </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 0-64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Dữ liệu của message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CRC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16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fr-FR" sz="1400">
                          <a:effectLst/>
                          <a:latin typeface="Times New Roman" panose="02020603050405020304" pitchFamily="18" charset="0"/>
                          <a:cs typeface="Times New Roman" panose="02020603050405020304" pitchFamily="18" charset="0"/>
                        </a:rPr>
                        <a:t>Mã kiểu tra lỗi CRC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1463288">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ACK</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2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Tất cả các node nhận được message chính xác, sẽ ghi đề lên bit này trạng thái dominant, nếu node nhận message lỗi thì nó sẽ ghi đè lên bit này là “recessive” và thông báo lỗi đã bị phát hiện, loại bỏ message đó và yêu cầu gởi lại mesaage khác.</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27974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EOF</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1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a:effectLst/>
                          <a:latin typeface="Times New Roman" panose="02020603050405020304" pitchFamily="18" charset="0"/>
                          <a:cs typeface="Times New Roman" panose="02020603050405020304" pitchFamily="18" charset="0"/>
                        </a:rPr>
                        <a:t>Kết thúc của Frame</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r h="1118986">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IFS</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ctr">
                        <a:lnSpc>
                          <a:spcPct val="130000"/>
                        </a:lnSpc>
                        <a:spcAft>
                          <a:spcPts val="800"/>
                        </a:spcAft>
                      </a:pPr>
                      <a:r>
                        <a:rPr lang="en-US" sz="1400">
                          <a:effectLst/>
                          <a:latin typeface="Times New Roman" panose="02020603050405020304" pitchFamily="18" charset="0"/>
                          <a:cs typeface="Times New Roman" panose="02020603050405020304" pitchFamily="18" charset="0"/>
                        </a:rPr>
                        <a:t>7 bit</a:t>
                      </a:r>
                      <a:endParaRPr lang="en-US" sz="140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c>
                  <a:txBody>
                    <a:bodyPr/>
                    <a:lstStyle/>
                    <a:p>
                      <a:pPr algn="just">
                        <a:lnSpc>
                          <a:spcPct val="130000"/>
                        </a:lnSpc>
                        <a:spcAft>
                          <a:spcPts val="800"/>
                        </a:spcAft>
                      </a:pPr>
                      <a:r>
                        <a:rPr lang="en-US" sz="1400" dirty="0" err="1">
                          <a:effectLst/>
                          <a:latin typeface="Times New Roman" panose="02020603050405020304" pitchFamily="18" charset="0"/>
                          <a:cs typeface="Times New Roman" panose="02020603050405020304" pitchFamily="18" charset="0"/>
                        </a:rPr>
                        <a:t>Interframe</a:t>
                      </a:r>
                      <a:r>
                        <a:rPr lang="en-US" sz="1400" dirty="0">
                          <a:effectLst/>
                          <a:latin typeface="Times New Roman" panose="02020603050405020304" pitchFamily="18" charset="0"/>
                          <a:cs typeface="Times New Roman" panose="02020603050405020304" pitchFamily="18" charset="0"/>
                        </a:rPr>
                        <a:t> Space. </a:t>
                      </a:r>
                      <a:r>
                        <a:rPr lang="en-US" sz="1400" dirty="0" err="1">
                          <a:effectLst/>
                          <a:latin typeface="Times New Roman" panose="02020603050405020304" pitchFamily="18" charset="0"/>
                          <a:cs typeface="Times New Roman" panose="02020603050405020304" pitchFamily="18" charset="0"/>
                        </a:rPr>
                        <a:t>Khi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nhận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được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chuối</a:t>
                      </a:r>
                      <a:r>
                        <a:rPr lang="en-US" sz="1400" dirty="0">
                          <a:effectLst/>
                          <a:latin typeface="Times New Roman" panose="02020603050405020304" pitchFamily="18" charset="0"/>
                          <a:cs typeface="Times New Roman" panose="02020603050405020304" pitchFamily="18" charset="0"/>
                        </a:rPr>
                        <a:t> bit </a:t>
                      </a:r>
                      <a:r>
                        <a:rPr lang="en-US" sz="1400" dirty="0" err="1">
                          <a:effectLst/>
                          <a:latin typeface="Times New Roman" panose="02020603050405020304" pitchFamily="18" charset="0"/>
                          <a:cs typeface="Times New Roman" panose="02020603050405020304" pitchFamily="18" charset="0"/>
                        </a:rPr>
                        <a:t>này</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thì</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node </a:t>
                      </a:r>
                      <a:r>
                        <a:rPr lang="en-US" sz="1400" dirty="0" err="1">
                          <a:effectLst/>
                          <a:latin typeface="Times New Roman" panose="02020603050405020304" pitchFamily="18" charset="0"/>
                          <a:cs typeface="Times New Roman" panose="02020603050405020304" pitchFamily="18" charset="0"/>
                        </a:rPr>
                        <a:t>khác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trên</a:t>
                      </a:r>
                      <a:r>
                        <a:rPr lang="en-US" sz="1400" dirty="0">
                          <a:effectLst/>
                          <a:latin typeface="Times New Roman" panose="02020603050405020304" pitchFamily="18" charset="0"/>
                          <a:cs typeface="Times New Roman" panose="02020603050405020304" pitchFamily="18" charset="0"/>
                        </a:rPr>
                        <a:t> bus </a:t>
                      </a:r>
                      <a:r>
                        <a:rPr lang="en-US" sz="1400" dirty="0" err="1">
                          <a:effectLst/>
                          <a:latin typeface="Times New Roman" panose="02020603050405020304" pitchFamily="18" charset="0"/>
                          <a:cs typeface="Times New Roman" panose="02020603050405020304" pitchFamily="18" charset="0"/>
                        </a:rPr>
                        <a:t>sẽ</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nhận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là</a:t>
                      </a:r>
                      <a:r>
                        <a:rPr lang="en-US" sz="1400" dirty="0">
                          <a:effectLst/>
                          <a:latin typeface="Times New Roman" panose="02020603050405020304" pitchFamily="18" charset="0"/>
                          <a:cs typeface="Times New Roman" panose="02020603050405020304" pitchFamily="18" charset="0"/>
                        </a:rPr>
                        <a:t> bus </a:t>
                      </a:r>
                      <a:r>
                        <a:rPr lang="en-US" sz="1400" dirty="0" err="1">
                          <a:effectLst/>
                          <a:latin typeface="Times New Roman" panose="02020603050405020304" pitchFamily="18" charset="0"/>
                          <a:cs typeface="Times New Roman" panose="02020603050405020304" pitchFamily="18" charset="0"/>
                        </a:rPr>
                        <a:t>đang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rỗi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và</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node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gởi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được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khung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truyền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ra</a:t>
                      </a:r>
                      <a:r>
                        <a:rPr lang="en-US" sz="1400" dirty="0">
                          <a:effectLst/>
                          <a:latin typeface="Times New Roman" panose="02020603050405020304" pitchFamily="18" charset="0"/>
                          <a:cs typeface="Times New Roman" panose="02020603050405020304" pitchFamily="18" charset="0"/>
                        </a:rPr>
                        <a:t> bus [4]- </a:t>
                      </a:r>
                      <a:r>
                        <a:rPr lang="en-US" sz="1400" dirty="0" err="1">
                          <a:effectLst/>
                          <a:latin typeface="Times New Roman" panose="02020603050405020304" pitchFamily="18" charset="0"/>
                          <a:cs typeface="Times New Roman" panose="02020603050405020304" pitchFamily="18" charset="0"/>
                        </a:rPr>
                        <a:t>trang</a:t>
                      </a:r>
                      <a:r>
                        <a:rPr lang="en-US" sz="1400" dirty="0">
                          <a:effectLst/>
                          <a:latin typeface="Times New Roman" panose="02020603050405020304" pitchFamily="18" charset="0"/>
                          <a:cs typeface="Times New Roman" panose="02020603050405020304" pitchFamily="18" charset="0"/>
                        </a:rPr>
                        <a:t> 43/ [3] </a:t>
                      </a:r>
                      <a:r>
                        <a:rPr lang="en-US" sz="1400" dirty="0" err="1">
                          <a:effectLst/>
                          <a:latin typeface="Times New Roman" panose="02020603050405020304" pitchFamily="18" charset="0"/>
                          <a:cs typeface="Times New Roman" panose="02020603050405020304" pitchFamily="18" charset="0"/>
                        </a:rPr>
                        <a:t>trang</a:t>
                      </a:r>
                      <a:r>
                        <a:rPr lang="en-US" sz="1400" dirty="0">
                          <a:effectLst/>
                          <a:latin typeface="Times New Roman" panose="02020603050405020304" pitchFamily="18" charset="0"/>
                          <a:cs typeface="Times New Roman" panose="02020603050405020304" pitchFamily="18" charset="0"/>
                        </a:rPr>
                        <a:t> 3.</a:t>
                      </a:r>
                      <a:endParaRPr lang="en-US" sz="1400" dirty="0">
                        <a:solidFill>
                          <a:srgbClr val="141414"/>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8206" marR="48206" marT="0" marB="0"/>
                </a:tc>
              </a:tr>
            </a:tbl>
          </a:graphicData>
        </a:graphic>
      </p:graphicFrame>
      <p:sp>
        <p:nvSpPr>
          <p:cNvPr id="3" name="Slide Number Placeholder 2"/>
          <p:cNvSpPr>
            <a:spLocks noGrp="1"/>
          </p:cNvSpPr>
          <p:nvPr>
            <p:ph type="sldNum" sz="quarter" idx="12"/>
          </p:nvPr>
        </p:nvSpPr>
        <p:spPr/>
        <p:txBody>
          <a:bodyPr/>
          <a:lstStyle/>
          <a:p>
            <a:fld id="{82A1B1D4-B36B-44CB-81F4-D4FBF151C52D}" type="slidenum">
              <a:rPr lang="en-US" smtClean="0"/>
              <a:t>28</a:t>
            </a:fld>
            <a:endParaRPr lang="en-US"/>
          </a:p>
        </p:txBody>
      </p:sp>
    </p:spTree>
    <p:extLst>
      <p:ext uri="{BB962C8B-B14F-4D97-AF65-F5344CB8AC3E}">
        <p14:creationId xmlns:p14="http://schemas.microsoft.com/office/powerpoint/2010/main" val="9802922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Hoạt</a:t>
            </a:r>
            <a:r>
              <a:rPr lang="en-US" dirty="0" smtClean="0"/>
              <a:t> </a:t>
            </a:r>
            <a:r>
              <a:rPr lang="en-US" dirty="0" err="1" smtClean="0"/>
              <a:t>động</a:t>
            </a:r>
            <a:r>
              <a:rPr lang="en-US" dirty="0"/>
              <a:t> </a:t>
            </a:r>
            <a:r>
              <a:rPr lang="en-US" dirty="0" err="1" smtClean="0"/>
              <a:t>kiểm</a:t>
            </a:r>
            <a:r>
              <a:rPr lang="en-US" dirty="0" smtClean="0"/>
              <a:t> </a:t>
            </a:r>
            <a:r>
              <a:rPr lang="en-US" dirty="0" err="1"/>
              <a:t>tra</a:t>
            </a:r>
            <a:r>
              <a:rPr lang="en-US" dirty="0"/>
              <a:t> </a:t>
            </a:r>
            <a:r>
              <a:rPr lang="en-US" dirty="0" err="1"/>
              <a:t>kết</a:t>
            </a:r>
            <a:r>
              <a:rPr lang="en-US" dirty="0"/>
              <a:t> </a:t>
            </a:r>
            <a:r>
              <a:rPr lang="en-US" dirty="0" err="1" smtClean="0"/>
              <a:t>nối</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p:nvPr/>
        </p:nvPicPr>
        <p:blipFill>
          <a:blip r:embed="rId2"/>
          <a:stretch>
            <a:fillRect/>
          </a:stretch>
        </p:blipFill>
        <p:spPr>
          <a:xfrm>
            <a:off x="685800" y="1219200"/>
            <a:ext cx="7010400" cy="4724400"/>
          </a:xfrm>
          <a:prstGeom prst="rect">
            <a:avLst/>
          </a:prstGeom>
        </p:spPr>
      </p:pic>
      <p:sp>
        <p:nvSpPr>
          <p:cNvPr id="5" name="Slide Number Placeholder 4"/>
          <p:cNvSpPr>
            <a:spLocks noGrp="1"/>
          </p:cNvSpPr>
          <p:nvPr>
            <p:ph type="sldNum" sz="quarter" idx="12"/>
          </p:nvPr>
        </p:nvSpPr>
        <p:spPr/>
        <p:txBody>
          <a:bodyPr/>
          <a:lstStyle/>
          <a:p>
            <a:fld id="{82A1B1D4-B36B-44CB-81F4-D4FBF151C52D}" type="slidenum">
              <a:rPr lang="en-US" smtClean="0"/>
              <a:t>29</a:t>
            </a:fld>
            <a:endParaRPr lang="en-US"/>
          </a:p>
        </p:txBody>
      </p:sp>
    </p:spTree>
    <p:extLst>
      <p:ext uri="{BB962C8B-B14F-4D97-AF65-F5344CB8AC3E}">
        <p14:creationId xmlns:p14="http://schemas.microsoft.com/office/powerpoint/2010/main" val="2194483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Times New Roman" panose="02020603050405020304" pitchFamily="18" charset="0"/>
                <a:cs typeface="Times New Roman" panose="02020603050405020304" pitchFamily="18" charset="0"/>
              </a:rPr>
              <a:t>Tổng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quan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đề</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tài</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0800" y="4419600"/>
            <a:ext cx="8686800" cy="815182"/>
          </a:xfrm>
        </p:spPr>
        <p:txBody>
          <a:bodyPr>
            <a:normAutofit/>
          </a:bodyPr>
          <a:lstStyle/>
          <a:p>
            <a:pPr marL="0" indent="0">
              <a:buNone/>
            </a:pPr>
            <a:r>
              <a:rPr lang="en-US" sz="2800" err="1" smtClean="0"/>
              <a:t>Giao</a:t>
            </a:r>
            <a:r>
              <a:rPr lang="en-US" sz="2800" smtClean="0"/>
              <a:t> </a:t>
            </a:r>
            <a:r>
              <a:rPr lang="en-US" sz="2800" err="1" smtClean="0"/>
              <a:t>thức</a:t>
            </a:r>
            <a:r>
              <a:rPr lang="en-US" sz="2800" smtClean="0"/>
              <a:t> </a:t>
            </a:r>
            <a:r>
              <a:rPr lang="en-US" sz="2800" err="1" smtClean="0"/>
              <a:t>truyền</a:t>
            </a:r>
            <a:r>
              <a:rPr lang="en-US" sz="2800" smtClean="0"/>
              <a:t> </a:t>
            </a:r>
            <a:r>
              <a:rPr lang="en-US" sz="2800" err="1" smtClean="0"/>
              <a:t>dữ</a:t>
            </a:r>
            <a:r>
              <a:rPr lang="en-US" sz="2800" smtClean="0"/>
              <a:t> </a:t>
            </a:r>
            <a:r>
              <a:rPr lang="en-US" sz="2800" err="1" smtClean="0"/>
              <a:t>liệu</a:t>
            </a:r>
            <a:endParaRPr lang="en-US" sz="2800"/>
          </a:p>
        </p:txBody>
      </p:sp>
      <p:sp>
        <p:nvSpPr>
          <p:cNvPr id="4" name="Rectangle 3"/>
          <p:cNvSpPr/>
          <p:nvPr/>
        </p:nvSpPr>
        <p:spPr>
          <a:xfrm>
            <a:off x="1749136" y="2500745"/>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Software</a:t>
            </a:r>
            <a:endParaRPr lang="en-US"/>
          </a:p>
        </p:txBody>
      </p:sp>
      <p:sp>
        <p:nvSpPr>
          <p:cNvPr id="5" name="Rectangle 4"/>
          <p:cNvSpPr/>
          <p:nvPr/>
        </p:nvSpPr>
        <p:spPr>
          <a:xfrm>
            <a:off x="3882736" y="2881745"/>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Driver</a:t>
            </a:r>
            <a:endParaRPr lang="en-US"/>
          </a:p>
        </p:txBody>
      </p:sp>
      <p:sp>
        <p:nvSpPr>
          <p:cNvPr id="6" name="Rectangle 5"/>
          <p:cNvSpPr/>
          <p:nvPr/>
        </p:nvSpPr>
        <p:spPr>
          <a:xfrm>
            <a:off x="6016336" y="2500745"/>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Thiết</a:t>
            </a:r>
            <a:r>
              <a:rPr lang="en-US" smtClean="0"/>
              <a:t> </a:t>
            </a:r>
            <a:r>
              <a:rPr lang="en-US" err="1" smtClean="0"/>
              <a:t>bị</a:t>
            </a:r>
            <a:endParaRPr lang="en-US"/>
          </a:p>
        </p:txBody>
      </p:sp>
      <p:sp>
        <p:nvSpPr>
          <p:cNvPr id="7" name="Left-Right Arrow 6"/>
          <p:cNvSpPr/>
          <p:nvPr/>
        </p:nvSpPr>
        <p:spPr>
          <a:xfrm>
            <a:off x="3079172" y="2881745"/>
            <a:ext cx="7620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5219700" y="2881745"/>
            <a:ext cx="7620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3581400" y="3505200"/>
            <a:ext cx="949036"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530436" y="3505200"/>
            <a:ext cx="955964"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82A1B1D4-B36B-44CB-81F4-D4FBF151C52D}" type="slidenum">
              <a:rPr lang="en-US" smtClean="0"/>
              <a:t>3</a:t>
            </a:fld>
            <a:endParaRPr lang="en-US"/>
          </a:p>
        </p:txBody>
      </p:sp>
    </p:spTree>
    <p:extLst>
      <p:ext uri="{BB962C8B-B14F-4D97-AF65-F5344CB8AC3E}">
        <p14:creationId xmlns:p14="http://schemas.microsoft.com/office/powerpoint/2010/main" val="3407746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cho</a:t>
            </a:r>
            <a:r>
              <a:rPr lang="en-US" dirty="0" smtClean="0"/>
              <a:t> </a:t>
            </a:r>
            <a:r>
              <a:rPr lang="en-US" dirty="0" err="1" smtClean="0"/>
              <a:t>thiết</a:t>
            </a:r>
            <a:r>
              <a:rPr lang="en-US" dirty="0" smtClean="0"/>
              <a:t> </a:t>
            </a:r>
            <a:r>
              <a:rPr lang="en-US" dirty="0" err="1" smtClean="0"/>
              <a:t>bị</a:t>
            </a:r>
            <a:endParaRPr lang="en-US" dirty="0"/>
          </a:p>
        </p:txBody>
      </p:sp>
      <p:pic>
        <p:nvPicPr>
          <p:cNvPr id="4" name="Content Placeholder 3"/>
          <p:cNvPicPr>
            <a:picLocks noGrp="1"/>
          </p:cNvPicPr>
          <p:nvPr>
            <p:ph idx="1"/>
          </p:nvPr>
        </p:nvPicPr>
        <p:blipFill>
          <a:blip r:embed="rId2"/>
          <a:stretch>
            <a:fillRect/>
          </a:stretch>
        </p:blipFill>
        <p:spPr>
          <a:xfrm>
            <a:off x="762000" y="1417638"/>
            <a:ext cx="6982700" cy="4708525"/>
          </a:xfrm>
          <a:prstGeom prst="rect">
            <a:avLst/>
          </a:prstGeom>
        </p:spPr>
      </p:pic>
      <p:sp>
        <p:nvSpPr>
          <p:cNvPr id="3" name="Slide Number Placeholder 2"/>
          <p:cNvSpPr>
            <a:spLocks noGrp="1"/>
          </p:cNvSpPr>
          <p:nvPr>
            <p:ph type="sldNum" sz="quarter" idx="12"/>
          </p:nvPr>
        </p:nvSpPr>
        <p:spPr/>
        <p:txBody>
          <a:bodyPr/>
          <a:lstStyle/>
          <a:p>
            <a:fld id="{82A1B1D4-B36B-44CB-81F4-D4FBF151C52D}" type="slidenum">
              <a:rPr lang="en-US" smtClean="0"/>
              <a:t>30</a:t>
            </a:fld>
            <a:endParaRPr lang="en-US"/>
          </a:p>
        </p:txBody>
      </p:sp>
    </p:spTree>
    <p:extLst>
      <p:ext uri="{BB962C8B-B14F-4D97-AF65-F5344CB8AC3E}">
        <p14:creationId xmlns:p14="http://schemas.microsoft.com/office/powerpoint/2010/main" val="24939213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mô</a:t>
            </a:r>
            <a:r>
              <a:rPr lang="en-US" dirty="0" smtClean="0"/>
              <a:t> </a:t>
            </a:r>
            <a:r>
              <a:rPr lang="en-US" dirty="0" err="1" smtClean="0"/>
              <a:t>phỏng</a:t>
            </a:r>
            <a:endParaRPr lang="en-US" dirty="0"/>
          </a:p>
        </p:txBody>
      </p:sp>
      <p:pic>
        <p:nvPicPr>
          <p:cNvPr id="4" name="Content Placeholder 3"/>
          <p:cNvPicPr>
            <a:picLocks noGrp="1"/>
          </p:cNvPicPr>
          <p:nvPr>
            <p:ph idx="1"/>
          </p:nvPr>
        </p:nvPicPr>
        <p:blipFill>
          <a:blip r:embed="rId2"/>
          <a:stretch>
            <a:fillRect/>
          </a:stretch>
        </p:blipFill>
        <p:spPr>
          <a:xfrm>
            <a:off x="914400" y="1417639"/>
            <a:ext cx="6858000" cy="4641056"/>
          </a:xfrm>
          <a:prstGeom prst="rect">
            <a:avLst/>
          </a:prstGeom>
        </p:spPr>
      </p:pic>
      <p:sp>
        <p:nvSpPr>
          <p:cNvPr id="3" name="Slide Number Placeholder 2"/>
          <p:cNvSpPr>
            <a:spLocks noGrp="1"/>
          </p:cNvSpPr>
          <p:nvPr>
            <p:ph type="sldNum" sz="quarter" idx="12"/>
          </p:nvPr>
        </p:nvSpPr>
        <p:spPr/>
        <p:txBody>
          <a:bodyPr/>
          <a:lstStyle/>
          <a:p>
            <a:fld id="{82A1B1D4-B36B-44CB-81F4-D4FBF151C52D}" type="slidenum">
              <a:rPr lang="en-US" smtClean="0"/>
              <a:t>31</a:t>
            </a:fld>
            <a:endParaRPr lang="en-US"/>
          </a:p>
        </p:txBody>
      </p:sp>
    </p:spTree>
    <p:extLst>
      <p:ext uri="{BB962C8B-B14F-4D97-AF65-F5344CB8AC3E}">
        <p14:creationId xmlns:p14="http://schemas.microsoft.com/office/powerpoint/2010/main" val="340705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Device Driver</a:t>
            </a:r>
            <a:endParaRPr lang="en-US"/>
          </a:p>
        </p:txBody>
      </p:sp>
      <p:sp>
        <p:nvSpPr>
          <p:cNvPr id="3" name="Content Placeholder 2"/>
          <p:cNvSpPr>
            <a:spLocks noGrp="1"/>
          </p:cNvSpPr>
          <p:nvPr>
            <p:ph idx="1"/>
          </p:nvPr>
        </p:nvSpPr>
        <p:spPr>
          <a:xfrm>
            <a:off x="457200" y="1600200"/>
            <a:ext cx="7620000" cy="2667000"/>
          </a:xfrm>
        </p:spPr>
        <p:txBody>
          <a:bodyPr/>
          <a:lstStyle/>
          <a:p>
            <a:pPr marL="571500" indent="-457200">
              <a:buFont typeface="+mj-lt"/>
              <a:buAutoNum type="arabicPeriod"/>
            </a:pPr>
            <a:r>
              <a:rPr lang="en-US" err="1" smtClean="0"/>
              <a:t>Tổng</a:t>
            </a:r>
            <a:r>
              <a:rPr lang="en-US" smtClean="0"/>
              <a:t> </a:t>
            </a:r>
            <a:r>
              <a:rPr lang="en-US" err="1" smtClean="0"/>
              <a:t>quan</a:t>
            </a:r>
            <a:r>
              <a:rPr lang="en-US" smtClean="0"/>
              <a:t> Device Driver</a:t>
            </a:r>
          </a:p>
          <a:p>
            <a:pPr marL="571500" indent="-457200">
              <a:buFont typeface="+mj-lt"/>
              <a:buAutoNum type="arabicPeriod"/>
            </a:pPr>
            <a:r>
              <a:rPr lang="en-US" err="1" smtClean="0"/>
              <a:t>Thiết</a:t>
            </a:r>
            <a:r>
              <a:rPr lang="en-US" smtClean="0"/>
              <a:t> </a:t>
            </a:r>
            <a:r>
              <a:rPr lang="en-US" err="1" smtClean="0"/>
              <a:t>bị</a:t>
            </a:r>
            <a:r>
              <a:rPr lang="en-US" smtClean="0"/>
              <a:t> USB</a:t>
            </a:r>
          </a:p>
          <a:p>
            <a:pPr marL="571500" indent="-457200">
              <a:buFont typeface="+mj-lt"/>
              <a:buAutoNum type="arabicPeriod"/>
            </a:pPr>
            <a:r>
              <a:rPr lang="en-US" smtClean="0"/>
              <a:t>USB CDC Driver</a:t>
            </a:r>
          </a:p>
          <a:p>
            <a:pPr marL="571500" indent="-457200">
              <a:buFont typeface="+mj-lt"/>
              <a:buAutoNum type="arabicPeriod"/>
            </a:pPr>
            <a:r>
              <a:rPr lang="en-US" err="1" smtClean="0"/>
              <a:t>Các</a:t>
            </a:r>
            <a:r>
              <a:rPr lang="en-US" smtClean="0"/>
              <a:t> </a:t>
            </a:r>
            <a:r>
              <a:rPr lang="en-US" err="1" smtClean="0"/>
              <a:t>bước</a:t>
            </a:r>
            <a:r>
              <a:rPr lang="en-US" smtClean="0"/>
              <a:t> </a:t>
            </a:r>
            <a:r>
              <a:rPr lang="en-US" err="1" smtClean="0"/>
              <a:t>viết</a:t>
            </a:r>
            <a:r>
              <a:rPr lang="en-US" smtClean="0"/>
              <a:t> USB CDC Driver</a:t>
            </a:r>
            <a:endParaRPr lang="en-US"/>
          </a:p>
        </p:txBody>
      </p:sp>
      <p:sp>
        <p:nvSpPr>
          <p:cNvPr id="4" name="Slide Number Placeholder 3"/>
          <p:cNvSpPr>
            <a:spLocks noGrp="1"/>
          </p:cNvSpPr>
          <p:nvPr>
            <p:ph type="sldNum" sz="quarter" idx="12"/>
          </p:nvPr>
        </p:nvSpPr>
        <p:spPr/>
        <p:txBody>
          <a:bodyPr/>
          <a:lstStyle/>
          <a:p>
            <a:fld id="{82A1B1D4-B36B-44CB-81F4-D4FBF151C52D}" type="slidenum">
              <a:rPr lang="en-US" smtClean="0"/>
              <a:t>4</a:t>
            </a:fld>
            <a:endParaRPr lang="en-US"/>
          </a:p>
        </p:txBody>
      </p:sp>
    </p:spTree>
    <p:extLst>
      <p:ext uri="{BB962C8B-B14F-4D97-AF65-F5344CB8AC3E}">
        <p14:creationId xmlns:p14="http://schemas.microsoft.com/office/powerpoint/2010/main" val="2542878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Times New Roman" panose="02020603050405020304" pitchFamily="18" charset="0"/>
                <a:cs typeface="Times New Roman" panose="02020603050405020304" pitchFamily="18" charset="0"/>
              </a:rPr>
              <a:t>Tổng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quan</a:t>
            </a:r>
            <a:r>
              <a:rPr lang="en-US" smtClean="0">
                <a:latin typeface="Times New Roman" panose="02020603050405020304" pitchFamily="18" charset="0"/>
                <a:cs typeface="Times New Roman" panose="02020603050405020304" pitchFamily="18" charset="0"/>
              </a:rPr>
              <a:t> Device Driver</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2A1B1D4-B36B-44CB-81F4-D4FBF151C52D}" type="slidenum">
              <a:rPr lang="en-US" smtClean="0"/>
              <a:t>5</a:t>
            </a:fld>
            <a:endParaRPr lang="en-US"/>
          </a:p>
        </p:txBody>
      </p:sp>
      <p:grpSp>
        <p:nvGrpSpPr>
          <p:cNvPr id="16" name="Group 15"/>
          <p:cNvGrpSpPr/>
          <p:nvPr/>
        </p:nvGrpSpPr>
        <p:grpSpPr>
          <a:xfrm>
            <a:off x="2438400" y="2057400"/>
            <a:ext cx="3657600" cy="3576782"/>
            <a:chOff x="2286000" y="2362200"/>
            <a:chExt cx="3124200" cy="2895600"/>
          </a:xfrm>
        </p:grpSpPr>
        <p:sp>
          <p:nvSpPr>
            <p:cNvPr id="5" name="Rectangle 4"/>
            <p:cNvSpPr/>
            <p:nvPr/>
          </p:nvSpPr>
          <p:spPr>
            <a:xfrm>
              <a:off x="2286000" y="2362200"/>
              <a:ext cx="3124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Operating System</a:t>
              </a:r>
              <a:endParaRPr lang="en-US"/>
            </a:p>
          </p:txBody>
        </p:sp>
        <p:sp>
          <p:nvSpPr>
            <p:cNvPr id="7" name="Rectangle 6"/>
            <p:cNvSpPr/>
            <p:nvPr/>
          </p:nvSpPr>
          <p:spPr>
            <a:xfrm>
              <a:off x="2971800" y="3509818"/>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a:t>
              </a:r>
              <a:endParaRPr lang="en-US"/>
            </a:p>
          </p:txBody>
        </p:sp>
        <p:sp>
          <p:nvSpPr>
            <p:cNvPr id="8" name="Rectangle 7"/>
            <p:cNvSpPr/>
            <p:nvPr/>
          </p:nvSpPr>
          <p:spPr>
            <a:xfrm>
              <a:off x="3246582" y="4648200"/>
              <a:ext cx="120303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a:t>
              </a:r>
              <a:endParaRPr lang="en-US"/>
            </a:p>
          </p:txBody>
        </p:sp>
        <p:cxnSp>
          <p:nvCxnSpPr>
            <p:cNvPr id="11" name="Straight Arrow Connector 10"/>
            <p:cNvCxnSpPr/>
            <p:nvPr/>
          </p:nvCxnSpPr>
          <p:spPr>
            <a:xfrm>
              <a:off x="3505200" y="2971800"/>
              <a:ext cx="0" cy="538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05200" y="4119418"/>
              <a:ext cx="0" cy="538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191000" y="4119418"/>
              <a:ext cx="0" cy="528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184073" y="2981036"/>
              <a:ext cx="0" cy="528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1112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95400" y="2057400"/>
            <a:ext cx="5095009" cy="3352800"/>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t"/>
          <a:lstStyle/>
          <a:p>
            <a:endParaRPr lang="en-US" smtClean="0"/>
          </a:p>
          <a:p>
            <a:r>
              <a:rPr lang="en-US" smtClean="0"/>
              <a:t>Thiết bị</a:t>
            </a:r>
            <a:endParaRPr lang="en-US"/>
          </a:p>
        </p:txBody>
      </p:sp>
      <p:sp>
        <p:nvSpPr>
          <p:cNvPr id="2" name="Title 1"/>
          <p:cNvSpPr>
            <a:spLocks noGrp="1"/>
          </p:cNvSpPr>
          <p:nvPr>
            <p:ph type="title"/>
          </p:nvPr>
        </p:nvSpPr>
        <p:spPr/>
        <p:txBody>
          <a:bodyPr/>
          <a:lstStyle/>
          <a:p>
            <a:r>
              <a:rPr lang="en-US" err="1" smtClean="0">
                <a:latin typeface="Times New Roman" panose="02020603050405020304" pitchFamily="18" charset="0"/>
                <a:cs typeface="Times New Roman" panose="02020603050405020304" pitchFamily="18" charset="0"/>
              </a:rPr>
              <a:t>Thiết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bị</a:t>
            </a:r>
            <a:r>
              <a:rPr lang="en-US" smtClean="0">
                <a:latin typeface="Times New Roman" panose="02020603050405020304" pitchFamily="18" charset="0"/>
                <a:cs typeface="Times New Roman" panose="02020603050405020304" pitchFamily="18" charset="0"/>
              </a:rPr>
              <a:t> USB</a:t>
            </a:r>
            <a:endParaRPr lang="en-US">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2171700" y="2362199"/>
            <a:ext cx="4089415" cy="2816353"/>
            <a:chOff x="2171700" y="2362199"/>
            <a:chExt cx="4648200" cy="3200401"/>
          </a:xfrm>
        </p:grpSpPr>
        <p:sp>
          <p:nvSpPr>
            <p:cNvPr id="10" name="Rectangle 9"/>
            <p:cNvSpPr/>
            <p:nvPr/>
          </p:nvSpPr>
          <p:spPr>
            <a:xfrm>
              <a:off x="2171700" y="2362199"/>
              <a:ext cx="4648200" cy="320040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a:r>
                <a:rPr lang="en-US" err="1" smtClean="0">
                  <a:solidFill>
                    <a:schemeClr val="tx1"/>
                  </a:solidFill>
                </a:rPr>
                <a:t>Config</a:t>
              </a:r>
              <a:endParaRPr lang="en-US">
                <a:solidFill>
                  <a:schemeClr val="tx1"/>
                </a:solidFill>
              </a:endParaRPr>
            </a:p>
          </p:txBody>
        </p:sp>
        <p:sp>
          <p:nvSpPr>
            <p:cNvPr id="9" name="Rectangle 8"/>
            <p:cNvSpPr/>
            <p:nvPr/>
          </p:nvSpPr>
          <p:spPr>
            <a:xfrm>
              <a:off x="3619500" y="4038600"/>
              <a:ext cx="2895600" cy="12192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Interface</a:t>
              </a:r>
              <a:endParaRPr lang="en-US"/>
            </a:p>
          </p:txBody>
        </p:sp>
        <p:sp>
          <p:nvSpPr>
            <p:cNvPr id="8" name="Rectangle 7"/>
            <p:cNvSpPr/>
            <p:nvPr/>
          </p:nvSpPr>
          <p:spPr>
            <a:xfrm>
              <a:off x="3619500" y="2666999"/>
              <a:ext cx="2895600" cy="121227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Interface</a:t>
              </a:r>
              <a:endParaRPr lang="en-US"/>
            </a:p>
          </p:txBody>
        </p:sp>
        <p:sp>
          <p:nvSpPr>
            <p:cNvPr id="4" name="Rectangle 3"/>
            <p:cNvSpPr/>
            <p:nvPr/>
          </p:nvSpPr>
          <p:spPr>
            <a:xfrm>
              <a:off x="4714009" y="2812473"/>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Endpoint</a:t>
              </a:r>
              <a:endParaRPr lang="en-US"/>
            </a:p>
          </p:txBody>
        </p:sp>
        <p:sp>
          <p:nvSpPr>
            <p:cNvPr id="5" name="Rectangle 4"/>
            <p:cNvSpPr/>
            <p:nvPr/>
          </p:nvSpPr>
          <p:spPr>
            <a:xfrm>
              <a:off x="4714009" y="3269673"/>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Endpoint</a:t>
              </a:r>
              <a:endParaRPr lang="en-US"/>
            </a:p>
          </p:txBody>
        </p:sp>
        <p:sp>
          <p:nvSpPr>
            <p:cNvPr id="6" name="Rectangle 5"/>
            <p:cNvSpPr/>
            <p:nvPr/>
          </p:nvSpPr>
          <p:spPr>
            <a:xfrm>
              <a:off x="4714009" y="4184073"/>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Endpoint</a:t>
              </a:r>
              <a:endParaRPr lang="en-US"/>
            </a:p>
          </p:txBody>
        </p:sp>
        <p:sp>
          <p:nvSpPr>
            <p:cNvPr id="7" name="Rectangle 6"/>
            <p:cNvSpPr/>
            <p:nvPr/>
          </p:nvSpPr>
          <p:spPr>
            <a:xfrm>
              <a:off x="4714009" y="4641273"/>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Endpoint</a:t>
              </a:r>
              <a:endParaRPr lang="en-US"/>
            </a:p>
          </p:txBody>
        </p:sp>
      </p:grpSp>
      <p:sp>
        <p:nvSpPr>
          <p:cNvPr id="3" name="Slide Number Placeholder 2"/>
          <p:cNvSpPr>
            <a:spLocks noGrp="1"/>
          </p:cNvSpPr>
          <p:nvPr>
            <p:ph type="sldNum" sz="quarter" idx="12"/>
          </p:nvPr>
        </p:nvSpPr>
        <p:spPr/>
        <p:txBody>
          <a:bodyPr/>
          <a:lstStyle/>
          <a:p>
            <a:fld id="{82A1B1D4-B36B-44CB-81F4-D4FBF151C52D}" type="slidenum">
              <a:rPr lang="en-US" smtClean="0"/>
              <a:t>6</a:t>
            </a:fld>
            <a:endParaRPr lang="en-US"/>
          </a:p>
        </p:txBody>
      </p:sp>
    </p:spTree>
    <p:extLst>
      <p:ext uri="{BB962C8B-B14F-4D97-AF65-F5344CB8AC3E}">
        <p14:creationId xmlns:p14="http://schemas.microsoft.com/office/powerpoint/2010/main" val="272250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133600" y="2362200"/>
            <a:ext cx="4572000" cy="2743200"/>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err="1" smtClean="0"/>
              <a:t>Kẻ</a:t>
            </a:r>
            <a:r>
              <a:rPr lang="en-US" err="1" smtClean="0">
                <a:solidFill>
                  <a:schemeClr val="tx1"/>
                </a:solidFill>
              </a:rPr>
              <a:t>Kernel</a:t>
            </a:r>
            <a:endParaRPr lang="en-US"/>
          </a:p>
        </p:txBody>
      </p:sp>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USB CDC </a:t>
            </a:r>
            <a:r>
              <a:rPr lang="en-US">
                <a:latin typeface="Times New Roman" panose="02020603050405020304" pitchFamily="18" charset="0"/>
                <a:cs typeface="Times New Roman" panose="02020603050405020304" pitchFamily="18" charset="0"/>
              </a:rPr>
              <a:t>D</a:t>
            </a:r>
            <a:r>
              <a:rPr lang="en-US" smtClean="0">
                <a:latin typeface="Times New Roman" panose="02020603050405020304" pitchFamily="18" charset="0"/>
                <a:cs typeface="Times New Roman" panose="02020603050405020304" pitchFamily="18" charset="0"/>
              </a:rPr>
              <a:t>river</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2A1B1D4-B36B-44CB-81F4-D4FBF151C52D}" type="slidenum">
              <a:rPr lang="en-US" smtClean="0"/>
              <a:t>7</a:t>
            </a:fld>
            <a:endParaRPr lang="en-US"/>
          </a:p>
        </p:txBody>
      </p:sp>
      <p:sp>
        <p:nvSpPr>
          <p:cNvPr id="5" name="Rectangle 4"/>
          <p:cNvSpPr/>
          <p:nvPr/>
        </p:nvSpPr>
        <p:spPr>
          <a:xfrm>
            <a:off x="2590800" y="2590800"/>
            <a:ext cx="3048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TTY Layer</a:t>
            </a:r>
            <a:endParaRPr lang="en-US"/>
          </a:p>
        </p:txBody>
      </p:sp>
      <p:sp>
        <p:nvSpPr>
          <p:cNvPr id="6" name="Rectangle 5"/>
          <p:cNvSpPr/>
          <p:nvPr/>
        </p:nvSpPr>
        <p:spPr>
          <a:xfrm>
            <a:off x="2590800" y="3124200"/>
            <a:ext cx="3048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USB Device Drivers</a:t>
            </a:r>
            <a:endParaRPr lang="en-US"/>
          </a:p>
        </p:txBody>
      </p:sp>
      <p:sp>
        <p:nvSpPr>
          <p:cNvPr id="7" name="Rectangle 6"/>
          <p:cNvSpPr/>
          <p:nvPr/>
        </p:nvSpPr>
        <p:spPr>
          <a:xfrm>
            <a:off x="2590800" y="3657600"/>
            <a:ext cx="3048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USB Core</a:t>
            </a:r>
            <a:endParaRPr lang="en-US"/>
          </a:p>
        </p:txBody>
      </p:sp>
      <p:sp>
        <p:nvSpPr>
          <p:cNvPr id="8" name="Rectangle 7"/>
          <p:cNvSpPr/>
          <p:nvPr/>
        </p:nvSpPr>
        <p:spPr>
          <a:xfrm>
            <a:off x="2590800" y="4191000"/>
            <a:ext cx="3048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USB Host Controllers</a:t>
            </a:r>
            <a:endParaRPr lang="en-US"/>
          </a:p>
        </p:txBody>
      </p:sp>
      <p:sp>
        <p:nvSpPr>
          <p:cNvPr id="10" name="Rounded Rectangle 9"/>
          <p:cNvSpPr/>
          <p:nvPr/>
        </p:nvSpPr>
        <p:spPr>
          <a:xfrm>
            <a:off x="3390900" y="1676400"/>
            <a:ext cx="1447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User</a:t>
            </a:r>
            <a:endParaRPr lang="en-US"/>
          </a:p>
        </p:txBody>
      </p:sp>
      <p:sp>
        <p:nvSpPr>
          <p:cNvPr id="11" name="Rounded Rectangle 10"/>
          <p:cNvSpPr/>
          <p:nvPr/>
        </p:nvSpPr>
        <p:spPr>
          <a:xfrm>
            <a:off x="3390900" y="5334000"/>
            <a:ext cx="1447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Hardware</a:t>
            </a:r>
            <a:endParaRPr lang="en-US"/>
          </a:p>
        </p:txBody>
      </p:sp>
      <p:sp>
        <p:nvSpPr>
          <p:cNvPr id="12" name="Up-Down Arrow 11"/>
          <p:cNvSpPr/>
          <p:nvPr/>
        </p:nvSpPr>
        <p:spPr>
          <a:xfrm>
            <a:off x="3962400" y="2133600"/>
            <a:ext cx="304800" cy="457200"/>
          </a:xfrm>
          <a:prstGeom prst="up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Up-Down Arrow 12"/>
          <p:cNvSpPr/>
          <p:nvPr/>
        </p:nvSpPr>
        <p:spPr>
          <a:xfrm>
            <a:off x="3955983" y="4876800"/>
            <a:ext cx="304800" cy="457200"/>
          </a:xfrm>
          <a:prstGeom prst="up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13578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bước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viết</a:t>
            </a:r>
            <a:r>
              <a:rPr lang="en-US" smtClean="0">
                <a:latin typeface="Times New Roman" panose="02020603050405020304" pitchFamily="18" charset="0"/>
                <a:cs typeface="Times New Roman" panose="02020603050405020304" pitchFamily="18" charset="0"/>
              </a:rPr>
              <a:t> USB driver</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2A1B1D4-B36B-44CB-81F4-D4FBF151C52D}" type="slidenum">
              <a:rPr lang="en-US" smtClean="0"/>
              <a:t>8</a:t>
            </a:fld>
            <a:endParaRPr lang="en-US"/>
          </a:p>
        </p:txBody>
      </p:sp>
      <p:grpSp>
        <p:nvGrpSpPr>
          <p:cNvPr id="22" name="Group 21"/>
          <p:cNvGrpSpPr/>
          <p:nvPr/>
        </p:nvGrpSpPr>
        <p:grpSpPr>
          <a:xfrm>
            <a:off x="2057400" y="1371600"/>
            <a:ext cx="4152900" cy="5257800"/>
            <a:chOff x="1714500" y="1371600"/>
            <a:chExt cx="4152900" cy="5257800"/>
          </a:xfrm>
        </p:grpSpPr>
        <p:sp>
          <p:nvSpPr>
            <p:cNvPr id="5" name="Oval 4"/>
            <p:cNvSpPr/>
            <p:nvPr/>
          </p:nvSpPr>
          <p:spPr>
            <a:xfrm>
              <a:off x="3162300" y="1371600"/>
              <a:ext cx="12954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Bắt đầu</a:t>
              </a:r>
              <a:endParaRPr lang="en-US"/>
            </a:p>
          </p:txBody>
        </p:sp>
        <p:sp>
          <p:nvSpPr>
            <p:cNvPr id="6" name="Rectangle 5"/>
            <p:cNvSpPr/>
            <p:nvPr/>
          </p:nvSpPr>
          <p:spPr>
            <a:xfrm>
              <a:off x="1738964" y="2057400"/>
              <a:ext cx="4128436"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Tìm hiểu thông tin về thiết bị</a:t>
              </a:r>
              <a:endParaRPr lang="en-US"/>
            </a:p>
          </p:txBody>
        </p:sp>
        <p:sp>
          <p:nvSpPr>
            <p:cNvPr id="7" name="Rectangle 6"/>
            <p:cNvSpPr/>
            <p:nvPr/>
          </p:nvSpPr>
          <p:spPr>
            <a:xfrm>
              <a:off x="1738964" y="2743200"/>
              <a:ext cx="4128436"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Khai báo danh sách các thiết bị có thể được điều khiển bởi Driver</a:t>
              </a:r>
              <a:endParaRPr lang="en-US"/>
            </a:p>
          </p:txBody>
        </p:sp>
        <p:sp>
          <p:nvSpPr>
            <p:cNvPr id="8" name="Rectangle 7"/>
            <p:cNvSpPr/>
            <p:nvPr/>
          </p:nvSpPr>
          <p:spPr>
            <a:xfrm>
              <a:off x="1728134" y="3657600"/>
              <a:ext cx="4139265"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Đăng ký và hủy đăng ký Driver cho thiết bị</a:t>
              </a:r>
              <a:endParaRPr lang="en-US"/>
            </a:p>
          </p:txBody>
        </p:sp>
        <p:sp>
          <p:nvSpPr>
            <p:cNvPr id="9" name="Rectangle 8"/>
            <p:cNvSpPr/>
            <p:nvPr/>
          </p:nvSpPr>
          <p:spPr>
            <a:xfrm>
              <a:off x="1728134" y="4267200"/>
              <a:ext cx="4139266"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Thăm dò thiết bị (Probe)</a:t>
              </a:r>
              <a:endParaRPr lang="en-US"/>
            </a:p>
          </p:txBody>
        </p:sp>
        <p:sp>
          <p:nvSpPr>
            <p:cNvPr id="10" name="Rectangle 9"/>
            <p:cNvSpPr/>
            <p:nvPr/>
          </p:nvSpPr>
          <p:spPr>
            <a:xfrm>
              <a:off x="1728134" y="4876800"/>
              <a:ext cx="4139265"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Truyền thông với thiết bị</a:t>
              </a:r>
              <a:endParaRPr lang="en-US"/>
            </a:p>
          </p:txBody>
        </p:sp>
        <p:sp>
          <p:nvSpPr>
            <p:cNvPr id="11" name="Rectangle 10"/>
            <p:cNvSpPr/>
            <p:nvPr/>
          </p:nvSpPr>
          <p:spPr>
            <a:xfrm>
              <a:off x="1714500" y="5486400"/>
              <a:ext cx="41529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Hủy kết nối với thiết bị</a:t>
              </a:r>
              <a:endParaRPr lang="en-US"/>
            </a:p>
          </p:txBody>
        </p:sp>
        <p:sp>
          <p:nvSpPr>
            <p:cNvPr id="12" name="Oval 11"/>
            <p:cNvSpPr/>
            <p:nvPr/>
          </p:nvSpPr>
          <p:spPr>
            <a:xfrm>
              <a:off x="3048000" y="6096000"/>
              <a:ext cx="15240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Kết thúc</a:t>
              </a:r>
              <a:endParaRPr lang="en-US"/>
            </a:p>
          </p:txBody>
        </p:sp>
        <p:cxnSp>
          <p:nvCxnSpPr>
            <p:cNvPr id="14" name="Straight Arrow Connector 13"/>
            <p:cNvCxnSpPr>
              <a:stCxn id="5" idx="4"/>
              <a:endCxn id="6" idx="0"/>
            </p:cNvCxnSpPr>
            <p:nvPr/>
          </p:nvCxnSpPr>
          <p:spPr>
            <a:xfrm flipH="1">
              <a:off x="3803182" y="1905000"/>
              <a:ext cx="6818" cy="1524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5" name="Straight Arrow Connector 14"/>
            <p:cNvCxnSpPr/>
            <p:nvPr/>
          </p:nvCxnSpPr>
          <p:spPr>
            <a:xfrm flipH="1">
              <a:off x="3800104" y="2590800"/>
              <a:ext cx="6818" cy="1524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6" name="Straight Arrow Connector 15"/>
            <p:cNvCxnSpPr/>
            <p:nvPr/>
          </p:nvCxnSpPr>
          <p:spPr>
            <a:xfrm flipH="1">
              <a:off x="3810000" y="3505200"/>
              <a:ext cx="6818" cy="1524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7" name="Straight Arrow Connector 16"/>
            <p:cNvCxnSpPr/>
            <p:nvPr/>
          </p:nvCxnSpPr>
          <p:spPr>
            <a:xfrm flipH="1">
              <a:off x="3816818" y="4107873"/>
              <a:ext cx="6818" cy="1524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8" name="Straight Arrow Connector 17"/>
            <p:cNvCxnSpPr/>
            <p:nvPr/>
          </p:nvCxnSpPr>
          <p:spPr>
            <a:xfrm flipH="1">
              <a:off x="3823636" y="4732317"/>
              <a:ext cx="6818" cy="1524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9" name="Straight Arrow Connector 18"/>
            <p:cNvCxnSpPr/>
            <p:nvPr/>
          </p:nvCxnSpPr>
          <p:spPr>
            <a:xfrm flipH="1">
              <a:off x="3830454" y="5331031"/>
              <a:ext cx="6818" cy="1524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0" name="Straight Arrow Connector 19"/>
            <p:cNvCxnSpPr/>
            <p:nvPr/>
          </p:nvCxnSpPr>
          <p:spPr>
            <a:xfrm flipH="1">
              <a:off x="3823636" y="5957454"/>
              <a:ext cx="6818" cy="1524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grpSp>
    </p:spTree>
    <p:extLst>
      <p:ext uri="{BB962C8B-B14F-4D97-AF65-F5344CB8AC3E}">
        <p14:creationId xmlns:p14="http://schemas.microsoft.com/office/powerpoint/2010/main" val="3486136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9919" y="457199"/>
            <a:ext cx="8305800" cy="1470025"/>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400" dirty="0" smtClean="0">
                <a:latin typeface="Times New Roman" panose="02020603050405020304" pitchFamily="18" charset="0"/>
                <a:cs typeface="Times New Roman" panose="02020603050405020304" pitchFamily="18" charset="0"/>
              </a:rPr>
              <a:t>GIAO THỨC TRUYỀN DỮ LIỆU GIỮA PC VÀ KIT TM4C123G</a:t>
            </a:r>
            <a:endParaRPr lang="en-US" sz="34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691056" y="2133600"/>
            <a:ext cx="7772400" cy="41148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C</a:t>
            </a:r>
            <a:r>
              <a:rPr lang="en-US" sz="2800" dirty="0" err="1" smtClean="0">
                <a:latin typeface="Times New Roman" panose="02020603050405020304" pitchFamily="18" charset="0"/>
                <a:cs typeface="Times New Roman" panose="02020603050405020304" pitchFamily="18" charset="0"/>
              </a:rPr>
              <a:t>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giữa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máy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kit TM4C123G</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963613" lvl="2" indent="-514350">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Kiểm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board TM4C123G</a:t>
            </a:r>
          </a:p>
          <a:p>
            <a:pPr marL="963613" lvl="2" indent="-514350">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Lấy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board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board</a:t>
            </a:r>
          </a:p>
          <a:p>
            <a:pPr marL="963613" lvl="2" indent="-514350">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cổng</a:t>
            </a:r>
            <a:r>
              <a:rPr lang="en-US" sz="2400" dirty="0" smtClean="0">
                <a:latin typeface="Times New Roman" panose="02020603050405020304" pitchFamily="18" charset="0"/>
                <a:cs typeface="Times New Roman" panose="02020603050405020304" pitchFamily="18" charset="0"/>
              </a:rPr>
              <a:t> CAN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PC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51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936</TotalTime>
  <Words>942</Words>
  <Application>Microsoft Office PowerPoint</Application>
  <PresentationFormat>On-screen Show (4:3)</PresentationFormat>
  <Paragraphs>226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vt:lpstr>
      <vt:lpstr>Times New Roman</vt:lpstr>
      <vt:lpstr>Wingdings</vt:lpstr>
      <vt:lpstr>Adjacency</vt:lpstr>
      <vt:lpstr>Đề tài:  Thiết kế và thực thi: thiết bị, driver và  giao thức truyền dữ liệu trong mạng CAN</vt:lpstr>
      <vt:lpstr>Mục lục:</vt:lpstr>
      <vt:lpstr>Tổng quan đề tài</vt:lpstr>
      <vt:lpstr>Device Driver</vt:lpstr>
      <vt:lpstr>Tổng quan Device Driver</vt:lpstr>
      <vt:lpstr>Thiết bị USB</vt:lpstr>
      <vt:lpstr>USB CDC Driver</vt:lpstr>
      <vt:lpstr>Các bước viết USB driver</vt:lpstr>
      <vt:lpstr>PowerPoint Presentation</vt:lpstr>
      <vt:lpstr>Một số khung dữ liệu và giá trị cần dùng trong việc truyền nhận</vt:lpstr>
      <vt:lpstr>1. Kiểm tra hoạt động TM4C123G</vt:lpstr>
      <vt:lpstr>2. Lấy cấu hình Baudrate và cài đặt baudrate</vt:lpstr>
      <vt:lpstr>3. Hoạt động mô phỏng</vt:lpstr>
      <vt:lpstr>Thiết bị</vt:lpstr>
      <vt:lpstr>Đặc điểm của giao thức CAN</vt:lpstr>
      <vt:lpstr>CAN Frame</vt:lpstr>
      <vt:lpstr>Nhận dạng khung truyền và dữ liệu </vt:lpstr>
      <vt:lpstr>Cơ chế trọng tài</vt:lpstr>
      <vt:lpstr>Kết luận và hướng phát triển</vt:lpstr>
      <vt:lpstr>CẢM ƠN</vt:lpstr>
      <vt:lpstr>Thiết bị</vt:lpstr>
      <vt:lpstr>Đặc điểm của giao thức CAN</vt:lpstr>
      <vt:lpstr>CAN Frame</vt:lpstr>
      <vt:lpstr>Nhận dạng khung truyền và dữ liệu </vt:lpstr>
      <vt:lpstr>Cơ chế trọng tài</vt:lpstr>
      <vt:lpstr>Mục lục:</vt:lpstr>
      <vt:lpstr>Kết luận và hướng phát triển</vt:lpstr>
      <vt:lpstr>Standard CAN Frame</vt:lpstr>
      <vt:lpstr>Hoạt động kiểm tra kết nối</vt:lpstr>
      <vt:lpstr>Hoạt động cấu hình cho thiết bị</vt:lpstr>
      <vt:lpstr>Hoạt động mô phỏng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Thiết kế và thực thi thiết bị, driver và giao thức truyền dữ liệu trong mạng CAN</dc:title>
  <dc:creator>Windows User</dc:creator>
  <cp:lastModifiedBy>huynh mrtien</cp:lastModifiedBy>
  <cp:revision>22</cp:revision>
  <dcterms:created xsi:type="dcterms:W3CDTF">2017-05-24T08:59:53Z</dcterms:created>
  <dcterms:modified xsi:type="dcterms:W3CDTF">2017-05-27T13:57:09Z</dcterms:modified>
</cp:coreProperties>
</file>