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6A7C46-9B0B-4B8E-AA38-3A1EDCFF2339}"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201802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6A7C46-9B0B-4B8E-AA38-3A1EDCFF2339}"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176772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6A7C46-9B0B-4B8E-AA38-3A1EDCFF2339}"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182026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6A7C46-9B0B-4B8E-AA38-3A1EDCFF2339}"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74231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A7C46-9B0B-4B8E-AA38-3A1EDCFF2339}"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265366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6A7C46-9B0B-4B8E-AA38-3A1EDCFF2339}"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311901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6A7C46-9B0B-4B8E-AA38-3A1EDCFF2339}" type="datetimeFigureOut">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1132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6A7C46-9B0B-4B8E-AA38-3A1EDCFF2339}" type="datetimeFigureOut">
              <a:rPr lang="en-US" smtClean="0"/>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249472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A7C46-9B0B-4B8E-AA38-3A1EDCFF2339}" type="datetimeFigureOut">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219951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6A7C46-9B0B-4B8E-AA38-3A1EDCFF2339}"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246030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6A7C46-9B0B-4B8E-AA38-3A1EDCFF2339}"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B9E64-70AD-48DD-A247-16BFFD85DC68}" type="slidenum">
              <a:rPr lang="en-US" smtClean="0"/>
              <a:t>‹#›</a:t>
            </a:fld>
            <a:endParaRPr lang="en-US"/>
          </a:p>
        </p:txBody>
      </p:sp>
    </p:spTree>
    <p:extLst>
      <p:ext uri="{BB962C8B-B14F-4D97-AF65-F5344CB8AC3E}">
        <p14:creationId xmlns:p14="http://schemas.microsoft.com/office/powerpoint/2010/main" val="155532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A7C46-9B0B-4B8E-AA38-3A1EDCFF2339}" type="datetimeFigureOut">
              <a:rPr lang="en-US" smtClean="0"/>
              <a:t>5/27/2017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B9E64-70AD-48DD-A247-16BFFD85DC68}" type="slidenum">
              <a:rPr lang="en-US" smtClean="0"/>
              <a:t>‹#›</a:t>
            </a:fld>
            <a:endParaRPr lang="en-US"/>
          </a:p>
        </p:txBody>
      </p:sp>
    </p:spTree>
    <p:extLst>
      <p:ext uri="{BB962C8B-B14F-4D97-AF65-F5344CB8AC3E}">
        <p14:creationId xmlns:p14="http://schemas.microsoft.com/office/powerpoint/2010/main" val="257316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Giới</a:t>
            </a:r>
            <a:r>
              <a:rPr lang="en-US" dirty="0" smtClean="0"/>
              <a:t> </a:t>
            </a:r>
            <a:r>
              <a:rPr lang="en-US" dirty="0" err="1" smtClean="0"/>
              <a:t>thiệu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1662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cho</a:t>
            </a:r>
            <a:r>
              <a:rPr lang="en-US" dirty="0" smtClean="0"/>
              <a:t> </a:t>
            </a:r>
            <a:r>
              <a:rPr lang="en-US" dirty="0" err="1" smtClean="0"/>
              <a:t>thiết</a:t>
            </a:r>
            <a:r>
              <a:rPr lang="en-US" dirty="0" smtClean="0"/>
              <a:t> </a:t>
            </a:r>
            <a:r>
              <a:rPr lang="en-US" dirty="0" err="1" smtClean="0"/>
              <a:t>bị</a:t>
            </a:r>
            <a:endParaRPr lang="en-US" dirty="0"/>
          </a:p>
        </p:txBody>
      </p:sp>
      <p:pic>
        <p:nvPicPr>
          <p:cNvPr id="4" name="Content Placeholder 3"/>
          <p:cNvPicPr>
            <a:picLocks noGrp="1"/>
          </p:cNvPicPr>
          <p:nvPr>
            <p:ph idx="1"/>
          </p:nvPr>
        </p:nvPicPr>
        <p:blipFill>
          <a:blip r:embed="rId2"/>
          <a:stretch>
            <a:fillRect/>
          </a:stretch>
        </p:blipFill>
        <p:spPr>
          <a:xfrm>
            <a:off x="762000" y="1417638"/>
            <a:ext cx="6982700" cy="4708525"/>
          </a:xfrm>
          <a:prstGeom prst="rect">
            <a:avLst/>
          </a:prstGeom>
        </p:spPr>
      </p:pic>
    </p:spTree>
    <p:extLst>
      <p:ext uri="{BB962C8B-B14F-4D97-AF65-F5344CB8AC3E}">
        <p14:creationId xmlns:p14="http://schemas.microsoft.com/office/powerpoint/2010/main" val="899189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mô</a:t>
            </a:r>
            <a:r>
              <a:rPr lang="en-US" dirty="0" smtClean="0"/>
              <a:t> </a:t>
            </a:r>
            <a:r>
              <a:rPr lang="en-US" dirty="0" err="1" smtClean="0"/>
              <a:t>phỏng</a:t>
            </a:r>
            <a:endParaRPr lang="en-US" dirty="0"/>
          </a:p>
        </p:txBody>
      </p:sp>
      <p:pic>
        <p:nvPicPr>
          <p:cNvPr id="4" name="Content Placeholder 3"/>
          <p:cNvPicPr>
            <a:picLocks noGrp="1"/>
          </p:cNvPicPr>
          <p:nvPr>
            <p:ph idx="1"/>
          </p:nvPr>
        </p:nvPicPr>
        <p:blipFill>
          <a:blip r:embed="rId2"/>
          <a:stretch>
            <a:fillRect/>
          </a:stretch>
        </p:blipFill>
        <p:spPr>
          <a:xfrm>
            <a:off x="914400" y="1417639"/>
            <a:ext cx="6858000" cy="4641056"/>
          </a:xfrm>
          <a:prstGeom prst="rect">
            <a:avLst/>
          </a:prstGeom>
        </p:spPr>
      </p:pic>
    </p:spTree>
    <p:extLst>
      <p:ext uri="{BB962C8B-B14F-4D97-AF65-F5344CB8AC3E}">
        <p14:creationId xmlns:p14="http://schemas.microsoft.com/office/powerpoint/2010/main" val="899189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9189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75888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bị</a:t>
            </a:r>
            <a:endParaRPr lang="en-US" dirty="0"/>
          </a:p>
        </p:txBody>
      </p:sp>
      <p:sp>
        <p:nvSpPr>
          <p:cNvPr id="3" name="Content Placeholder 2"/>
          <p:cNvSpPr>
            <a:spLocks noGrp="1"/>
          </p:cNvSpPr>
          <p:nvPr>
            <p:ph idx="1"/>
          </p:nvPr>
        </p:nvSpPr>
        <p:spPr/>
        <p:txBody>
          <a:bodyPr>
            <a:normAutofit/>
          </a:bodyPr>
          <a:lstStyle/>
          <a:p>
            <a:pPr algn="just"/>
            <a:r>
              <a:rPr lang="en-US" sz="2500" dirty="0" err="1" smtClean="0"/>
              <a:t>Thiết</a:t>
            </a:r>
            <a:r>
              <a:rPr lang="en-US" sz="2500" dirty="0" smtClean="0"/>
              <a:t> </a:t>
            </a:r>
            <a:r>
              <a:rPr lang="en-US" sz="2500" dirty="0" err="1" smtClean="0"/>
              <a:t>bị</a:t>
            </a:r>
            <a:r>
              <a:rPr lang="en-US" sz="2500" dirty="0" smtClean="0"/>
              <a:t> </a:t>
            </a:r>
            <a:r>
              <a:rPr lang="en-US" sz="2500" dirty="0" err="1" smtClean="0"/>
              <a:t>có</a:t>
            </a:r>
            <a:r>
              <a:rPr lang="en-US" sz="2500" dirty="0" smtClean="0"/>
              <a:t> </a:t>
            </a:r>
            <a:r>
              <a:rPr lang="en-US" sz="2500" dirty="0" err="1" smtClean="0"/>
              <a:t>thể</a:t>
            </a:r>
            <a:r>
              <a:rPr lang="en-US" sz="2500" dirty="0" smtClean="0"/>
              <a:t> </a:t>
            </a:r>
            <a:r>
              <a:rPr lang="en-US" sz="2500" dirty="0" err="1" smtClean="0"/>
              <a:t>sử</a:t>
            </a:r>
            <a:r>
              <a:rPr lang="en-US" sz="2500" dirty="0" smtClean="0"/>
              <a:t> </a:t>
            </a:r>
            <a:r>
              <a:rPr lang="en-US" sz="2500" dirty="0" err="1" smtClean="0"/>
              <a:t>dụng</a:t>
            </a:r>
            <a:r>
              <a:rPr lang="en-US" sz="2500" dirty="0" smtClean="0"/>
              <a:t> </a:t>
            </a:r>
            <a:r>
              <a:rPr lang="en-US" sz="2500" dirty="0" err="1" smtClean="0"/>
              <a:t>giao</a:t>
            </a:r>
            <a:r>
              <a:rPr lang="en-US" sz="2500" dirty="0" smtClean="0"/>
              <a:t> </a:t>
            </a:r>
            <a:r>
              <a:rPr lang="en-US" sz="2500" dirty="0" err="1" smtClean="0"/>
              <a:t>thức</a:t>
            </a:r>
            <a:r>
              <a:rPr lang="en-US" sz="2500" dirty="0" smtClean="0"/>
              <a:t> CAN, USB </a:t>
            </a:r>
            <a:r>
              <a:rPr lang="en-US" sz="2500" dirty="0" err="1" smtClean="0"/>
              <a:t>để</a:t>
            </a:r>
            <a:r>
              <a:rPr lang="en-US" sz="2500" dirty="0" smtClean="0"/>
              <a:t> </a:t>
            </a:r>
            <a:r>
              <a:rPr lang="en-US" sz="2500" dirty="0" err="1" smtClean="0"/>
              <a:t>nhận</a:t>
            </a:r>
            <a:r>
              <a:rPr lang="en-US" sz="2500" dirty="0" smtClean="0"/>
              <a:t> </a:t>
            </a:r>
            <a:r>
              <a:rPr lang="en-US" sz="2500" dirty="0" err="1" smtClean="0"/>
              <a:t>và</a:t>
            </a:r>
            <a:r>
              <a:rPr lang="en-US" sz="2500" dirty="0" smtClean="0"/>
              <a:t> </a:t>
            </a:r>
            <a:r>
              <a:rPr lang="en-US" sz="2500" dirty="0" err="1" smtClean="0"/>
              <a:t>gởi</a:t>
            </a:r>
            <a:r>
              <a:rPr lang="en-US" sz="2500" dirty="0" smtClean="0"/>
              <a:t> </a:t>
            </a:r>
            <a:r>
              <a:rPr lang="en-US" sz="2500" dirty="0" err="1" smtClean="0"/>
              <a:t>dữ</a:t>
            </a:r>
            <a:r>
              <a:rPr lang="en-US" sz="2500" dirty="0" smtClean="0"/>
              <a:t> </a:t>
            </a:r>
            <a:r>
              <a:rPr lang="en-US" sz="2500" dirty="0" err="1" smtClean="0"/>
              <a:t>liệu</a:t>
            </a:r>
            <a:r>
              <a:rPr lang="en-US" sz="2500" dirty="0" smtClean="0"/>
              <a:t> </a:t>
            </a:r>
            <a:r>
              <a:rPr lang="en-US" sz="2500" dirty="0" err="1" smtClean="0"/>
              <a:t>với</a:t>
            </a:r>
            <a:r>
              <a:rPr lang="en-US" sz="2500" dirty="0" smtClean="0"/>
              <a:t> PC </a:t>
            </a:r>
            <a:r>
              <a:rPr lang="en-US" sz="2500" dirty="0" err="1" smtClean="0"/>
              <a:t>và</a:t>
            </a:r>
            <a:r>
              <a:rPr lang="en-US" sz="2500" dirty="0" smtClean="0"/>
              <a:t> Bus CAN.</a:t>
            </a:r>
          </a:p>
          <a:p>
            <a:r>
              <a:rPr lang="en-US" sz="2500" dirty="0" err="1" smtClean="0"/>
              <a:t>Sử</a:t>
            </a:r>
            <a:r>
              <a:rPr lang="en-US" sz="2500" dirty="0" smtClean="0"/>
              <a:t> </a:t>
            </a:r>
            <a:r>
              <a:rPr lang="en-US" sz="2500" dirty="0" err="1" smtClean="0"/>
              <a:t>dụng</a:t>
            </a:r>
            <a:r>
              <a:rPr lang="en-US" sz="2500" dirty="0" smtClean="0"/>
              <a:t> 2 </a:t>
            </a:r>
            <a:r>
              <a:rPr lang="en-US" sz="2500" dirty="0" err="1" smtClean="0"/>
              <a:t>giao</a:t>
            </a:r>
            <a:r>
              <a:rPr lang="en-US" sz="2500" dirty="0" smtClean="0"/>
              <a:t> </a:t>
            </a:r>
            <a:r>
              <a:rPr lang="en-US" sz="2500" dirty="0" err="1" smtClean="0"/>
              <a:t>thức</a:t>
            </a:r>
            <a:r>
              <a:rPr lang="en-US" sz="2500" dirty="0" smtClean="0"/>
              <a:t> </a:t>
            </a:r>
            <a:r>
              <a:rPr lang="en-US" sz="2500" dirty="0" err="1" smtClean="0"/>
              <a:t>chính</a:t>
            </a:r>
            <a:r>
              <a:rPr lang="en-US" sz="2500" dirty="0" smtClean="0"/>
              <a:t>:</a:t>
            </a:r>
          </a:p>
          <a:p>
            <a:pPr>
              <a:buFont typeface="Wingdings" panose="05000000000000000000" pitchFamily="2" charset="2"/>
              <a:buChar char="v"/>
            </a:pPr>
            <a:r>
              <a:rPr lang="en-US" sz="2500" dirty="0"/>
              <a:t> </a:t>
            </a:r>
            <a:r>
              <a:rPr lang="en-US" sz="2500" dirty="0" smtClean="0"/>
              <a:t>CAN</a:t>
            </a:r>
            <a:endParaRPr lang="en-US" sz="2500" dirty="0"/>
          </a:p>
          <a:p>
            <a:pPr>
              <a:buFont typeface="Wingdings" panose="05000000000000000000" pitchFamily="2" charset="2"/>
              <a:buChar char="v"/>
            </a:pPr>
            <a:r>
              <a:rPr lang="en-US" sz="2500" dirty="0" smtClean="0"/>
              <a:t>USB (CDC)</a:t>
            </a:r>
          </a:p>
        </p:txBody>
      </p:sp>
      <p:grpSp>
        <p:nvGrpSpPr>
          <p:cNvPr id="10" name="Group 9"/>
          <p:cNvGrpSpPr/>
          <p:nvPr/>
        </p:nvGrpSpPr>
        <p:grpSpPr>
          <a:xfrm>
            <a:off x="3048000" y="4267200"/>
            <a:ext cx="5257800" cy="1513976"/>
            <a:chOff x="1905000" y="4572000"/>
            <a:chExt cx="5276273" cy="995218"/>
          </a:xfrm>
        </p:grpSpPr>
        <p:sp>
          <p:nvSpPr>
            <p:cNvPr id="4" name="Rectangle 3"/>
            <p:cNvSpPr/>
            <p:nvPr/>
          </p:nvSpPr>
          <p:spPr>
            <a:xfrm>
              <a:off x="4070927" y="4572000"/>
              <a:ext cx="1143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Device</a:t>
              </a:r>
              <a:endParaRPr lang="en-US" dirty="0"/>
            </a:p>
          </p:txBody>
        </p:sp>
        <p:sp>
          <p:nvSpPr>
            <p:cNvPr id="5" name="Rectangle 4"/>
            <p:cNvSpPr/>
            <p:nvPr/>
          </p:nvSpPr>
          <p:spPr>
            <a:xfrm>
              <a:off x="6190673" y="4576618"/>
              <a:ext cx="9906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Bus CAN</a:t>
              </a:r>
              <a:endParaRPr lang="en-US" dirty="0"/>
            </a:p>
          </p:txBody>
        </p:sp>
        <p:sp>
          <p:nvSpPr>
            <p:cNvPr id="6" name="Rectangle 5"/>
            <p:cNvSpPr/>
            <p:nvPr/>
          </p:nvSpPr>
          <p:spPr>
            <a:xfrm>
              <a:off x="1905000" y="4576618"/>
              <a:ext cx="1143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Driver</a:t>
              </a:r>
              <a:endParaRPr lang="en-US" dirty="0"/>
            </a:p>
          </p:txBody>
        </p:sp>
        <p:sp>
          <p:nvSpPr>
            <p:cNvPr id="7" name="Left-Right Arrow 6"/>
            <p:cNvSpPr/>
            <p:nvPr/>
          </p:nvSpPr>
          <p:spPr>
            <a:xfrm>
              <a:off x="3086100" y="4819851"/>
              <a:ext cx="952500" cy="498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USB</a:t>
              </a:r>
              <a:endParaRPr lang="en-US" sz="1500" dirty="0"/>
            </a:p>
          </p:txBody>
        </p:sp>
        <p:sp>
          <p:nvSpPr>
            <p:cNvPr id="8" name="Left-Right Arrow 7"/>
            <p:cNvSpPr/>
            <p:nvPr/>
          </p:nvSpPr>
          <p:spPr>
            <a:xfrm>
              <a:off x="5213926" y="4819851"/>
              <a:ext cx="952500" cy="498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a:t>
              </a:r>
              <a:endParaRPr lang="en-US" sz="1400" dirty="0"/>
            </a:p>
          </p:txBody>
        </p:sp>
      </p:grpSp>
    </p:spTree>
    <p:extLst>
      <p:ext uri="{BB962C8B-B14F-4D97-AF65-F5344CB8AC3E}">
        <p14:creationId xmlns:p14="http://schemas.microsoft.com/office/powerpoint/2010/main" val="899189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a:t>g</a:t>
            </a:r>
            <a:r>
              <a:rPr lang="en-US" dirty="0" err="1" smtClean="0"/>
              <a:t>iao</a:t>
            </a:r>
            <a:r>
              <a:rPr lang="en-US" dirty="0" smtClean="0"/>
              <a:t> </a:t>
            </a:r>
            <a:r>
              <a:rPr lang="en-US" dirty="0" err="1" smtClean="0"/>
              <a:t>thức</a:t>
            </a:r>
            <a:r>
              <a:rPr lang="en-US" dirty="0" smtClean="0"/>
              <a:t> CAN</a:t>
            </a:r>
            <a:endParaRPr lang="en-US" dirty="0"/>
          </a:p>
        </p:txBody>
      </p:sp>
      <p:sp>
        <p:nvSpPr>
          <p:cNvPr id="3" name="Content Placeholder 2"/>
          <p:cNvSpPr>
            <a:spLocks noGrp="1"/>
          </p:cNvSpPr>
          <p:nvPr>
            <p:ph idx="1"/>
          </p:nvPr>
        </p:nvSpPr>
        <p:spPr/>
        <p:txBody>
          <a:bodyPr>
            <a:normAutofit/>
          </a:bodyPr>
          <a:lstStyle/>
          <a:p>
            <a:r>
              <a:rPr lang="en-US" sz="2000" dirty="0" err="1" smtClean="0"/>
              <a:t>Là</a:t>
            </a:r>
            <a:r>
              <a:rPr lang="en-US" sz="2000" dirty="0" smtClean="0"/>
              <a:t> </a:t>
            </a:r>
            <a:r>
              <a:rPr lang="en-US" sz="2000" dirty="0" err="1" smtClean="0"/>
              <a:t>giao</a:t>
            </a:r>
            <a:r>
              <a:rPr lang="en-US" sz="2000" dirty="0" smtClean="0"/>
              <a:t> </a:t>
            </a:r>
            <a:r>
              <a:rPr lang="en-US" sz="2000" dirty="0" err="1" smtClean="0"/>
              <a:t>thức</a:t>
            </a:r>
            <a:r>
              <a:rPr lang="en-US" sz="2000" dirty="0" smtClean="0"/>
              <a:t> </a:t>
            </a:r>
            <a:r>
              <a:rPr lang="en-US" sz="2000" dirty="0" err="1" smtClean="0"/>
              <a:t>được</a:t>
            </a:r>
            <a:r>
              <a:rPr lang="en-US" sz="2000" dirty="0" smtClean="0"/>
              <a:t> Bosch </a:t>
            </a:r>
            <a:r>
              <a:rPr lang="en-US" sz="2000" dirty="0" err="1" smtClean="0"/>
              <a:t>phát</a:t>
            </a:r>
            <a:r>
              <a:rPr lang="en-US" sz="2000" dirty="0" smtClean="0"/>
              <a:t> </a:t>
            </a:r>
            <a:r>
              <a:rPr lang="en-US" sz="2000" dirty="0" err="1" smtClean="0"/>
              <a:t>triển</a:t>
            </a:r>
            <a:endParaRPr lang="en-US" sz="2000" dirty="0" smtClean="0"/>
          </a:p>
          <a:p>
            <a:r>
              <a:rPr lang="en-US" sz="2000" dirty="0" err="1" smtClean="0"/>
              <a:t>Đặc</a:t>
            </a:r>
            <a:r>
              <a:rPr lang="en-US" sz="2000" dirty="0" smtClean="0"/>
              <a:t> </a:t>
            </a:r>
            <a:r>
              <a:rPr lang="en-US" sz="2000" dirty="0" err="1" smtClean="0"/>
              <a:t>điểm</a:t>
            </a:r>
            <a:r>
              <a:rPr lang="en-US" sz="2000" dirty="0" smtClean="0"/>
              <a:t> </a:t>
            </a:r>
            <a:r>
              <a:rPr lang="en-US" sz="2000" dirty="0" err="1" smtClean="0"/>
              <a:t>chính</a:t>
            </a:r>
            <a:r>
              <a:rPr lang="en-US" sz="2000" dirty="0" smtClean="0"/>
              <a:t>:</a:t>
            </a:r>
          </a:p>
          <a:p>
            <a:pPr>
              <a:buFont typeface="Wingdings" panose="05000000000000000000" pitchFamily="2" charset="2"/>
              <a:buChar char="v"/>
            </a:pPr>
            <a:r>
              <a:rPr lang="en-US" sz="2000" dirty="0"/>
              <a:t> </a:t>
            </a:r>
            <a:r>
              <a:rPr lang="en-US" sz="2000" dirty="0" smtClean="0"/>
              <a:t> </a:t>
            </a:r>
            <a:r>
              <a:rPr lang="en-US" sz="2000" dirty="0" err="1" smtClean="0"/>
              <a:t>Đa</a:t>
            </a:r>
            <a:r>
              <a:rPr lang="en-US" sz="2000" dirty="0" smtClean="0"/>
              <a:t> </a:t>
            </a:r>
            <a:r>
              <a:rPr lang="en-US" sz="2000" dirty="0" err="1" smtClean="0"/>
              <a:t>chủ</a:t>
            </a:r>
            <a:r>
              <a:rPr lang="en-US" sz="2000" dirty="0" smtClean="0"/>
              <a:t> </a:t>
            </a:r>
            <a:r>
              <a:rPr lang="en-US" sz="2000" dirty="0" err="1" smtClean="0"/>
              <a:t>và</a:t>
            </a:r>
            <a:r>
              <a:rPr lang="en-US" sz="2000" dirty="0" smtClean="0"/>
              <a:t> </a:t>
            </a:r>
            <a:r>
              <a:rPr lang="en-US" sz="2000" dirty="0" err="1" smtClean="0"/>
              <a:t>các</a:t>
            </a:r>
            <a:r>
              <a:rPr lang="en-US" sz="2000" dirty="0" smtClean="0"/>
              <a:t> </a:t>
            </a:r>
            <a:r>
              <a:rPr lang="en-US" sz="2000" dirty="0" err="1" smtClean="0"/>
              <a:t>gói</a:t>
            </a:r>
            <a:r>
              <a:rPr lang="en-US" sz="2000" dirty="0" smtClean="0"/>
              <a:t> tin </a:t>
            </a:r>
            <a:r>
              <a:rPr lang="en-US" sz="2000" dirty="0" err="1" smtClean="0"/>
              <a:t>trong</a:t>
            </a:r>
            <a:r>
              <a:rPr lang="en-US" sz="2000" dirty="0" smtClean="0"/>
              <a:t> </a:t>
            </a:r>
            <a:r>
              <a:rPr lang="en-US" sz="2000" dirty="0" err="1" smtClean="0"/>
              <a:t>mạng</a:t>
            </a:r>
            <a:r>
              <a:rPr lang="en-US" sz="2000" dirty="0" smtClean="0"/>
              <a:t> </a:t>
            </a:r>
            <a:r>
              <a:rPr lang="en-US" sz="2000" dirty="0" err="1" smtClean="0"/>
              <a:t>dưới</a:t>
            </a:r>
            <a:r>
              <a:rPr lang="en-US" sz="2000" dirty="0" smtClean="0"/>
              <a:t> </a:t>
            </a:r>
            <a:r>
              <a:rPr lang="en-US" sz="2000" dirty="0" err="1" smtClean="0"/>
              <a:t>dạng</a:t>
            </a:r>
            <a:r>
              <a:rPr lang="en-US" sz="2000" dirty="0" smtClean="0"/>
              <a:t> broadcast</a:t>
            </a:r>
          </a:p>
          <a:p>
            <a:pPr>
              <a:buFont typeface="Wingdings" panose="05000000000000000000" pitchFamily="2" charset="2"/>
              <a:buChar char="v"/>
            </a:pPr>
            <a:r>
              <a:rPr lang="en-US" sz="2000" dirty="0" smtClean="0"/>
              <a:t>  </a:t>
            </a:r>
            <a:r>
              <a:rPr lang="en-US" sz="2000" dirty="0" err="1" smtClean="0"/>
              <a:t>Các</a:t>
            </a:r>
            <a:r>
              <a:rPr lang="en-US" sz="2000" dirty="0" smtClean="0"/>
              <a:t> </a:t>
            </a:r>
            <a:r>
              <a:rPr lang="en-US" sz="2000" dirty="0" err="1" smtClean="0"/>
              <a:t>thiết</a:t>
            </a:r>
            <a:r>
              <a:rPr lang="en-US" sz="2000" dirty="0" smtClean="0"/>
              <a:t> </a:t>
            </a:r>
            <a:r>
              <a:rPr lang="en-US" sz="2000" dirty="0" err="1" smtClean="0"/>
              <a:t>bị</a:t>
            </a:r>
            <a:r>
              <a:rPr lang="en-US" sz="2000" dirty="0" smtClean="0"/>
              <a:t> (node) </a:t>
            </a:r>
            <a:r>
              <a:rPr lang="en-US" sz="2000" dirty="0" err="1" smtClean="0"/>
              <a:t>trên</a:t>
            </a:r>
            <a:r>
              <a:rPr lang="en-US" sz="2000" dirty="0" smtClean="0"/>
              <a:t> bus </a:t>
            </a:r>
            <a:r>
              <a:rPr lang="en-US" sz="2000" dirty="0" err="1" smtClean="0"/>
              <a:t>không</a:t>
            </a:r>
            <a:r>
              <a:rPr lang="en-US" sz="2000" dirty="0" smtClean="0"/>
              <a:t> </a:t>
            </a:r>
            <a:r>
              <a:rPr lang="en-US" sz="2000" dirty="0" err="1" smtClean="0"/>
              <a:t>có</a:t>
            </a:r>
            <a:r>
              <a:rPr lang="en-US" sz="2000" dirty="0" smtClean="0"/>
              <a:t> </a:t>
            </a:r>
            <a:r>
              <a:rPr lang="en-US" sz="2000" dirty="0" err="1" smtClean="0"/>
              <a:t>địa</a:t>
            </a:r>
            <a:r>
              <a:rPr lang="en-US" sz="2000" dirty="0" smtClean="0"/>
              <a:t> </a:t>
            </a:r>
            <a:r>
              <a:rPr lang="en-US" sz="2000" dirty="0" err="1" smtClean="0"/>
              <a:t>chỉ</a:t>
            </a:r>
            <a:r>
              <a:rPr lang="en-US" sz="2000" dirty="0" smtClean="0"/>
              <a:t>.</a:t>
            </a:r>
          </a:p>
          <a:p>
            <a:pPr>
              <a:buFont typeface="Wingdings" panose="05000000000000000000" pitchFamily="2" charset="2"/>
              <a:buChar char="v"/>
            </a:pPr>
            <a:r>
              <a:rPr lang="en-US" sz="2000" dirty="0" smtClean="0"/>
              <a:t>  </a:t>
            </a:r>
            <a:r>
              <a:rPr lang="en-US" sz="2000" dirty="0" err="1" smtClean="0"/>
              <a:t>Không</a:t>
            </a:r>
            <a:r>
              <a:rPr lang="en-US" sz="2000" dirty="0" smtClean="0"/>
              <a:t> </a:t>
            </a:r>
            <a:r>
              <a:rPr lang="en-US" sz="2000" dirty="0" err="1" smtClean="0"/>
              <a:t>có</a:t>
            </a:r>
            <a:r>
              <a:rPr lang="en-US" sz="2000" dirty="0" smtClean="0"/>
              <a:t> host </a:t>
            </a:r>
          </a:p>
          <a:p>
            <a:pPr>
              <a:buFont typeface="Wingdings" panose="05000000000000000000" pitchFamily="2" charset="2"/>
              <a:buChar char="v"/>
            </a:pPr>
            <a:r>
              <a:rPr lang="en-US" sz="2000" dirty="0" smtClean="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611707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9189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a:t>
            </a:r>
            <a:endParaRPr lang="en-US" dirty="0"/>
          </a:p>
        </p:txBody>
      </p:sp>
      <p:sp>
        <p:nvSpPr>
          <p:cNvPr id="3" name="Content Placeholder 2"/>
          <p:cNvSpPr>
            <a:spLocks noGrp="1"/>
          </p:cNvSpPr>
          <p:nvPr>
            <p:ph idx="1"/>
          </p:nvPr>
        </p:nvSpPr>
        <p:spPr/>
        <p:txBody>
          <a:bodyPr/>
          <a:lstStyle/>
          <a:p>
            <a:r>
              <a:rPr lang="en-US" dirty="0" smtClean="0"/>
              <a:t>Standard CAN – Extended CAN</a:t>
            </a:r>
          </a:p>
          <a:p>
            <a:endParaRPr lang="en-US" dirty="0"/>
          </a:p>
        </p:txBody>
      </p:sp>
      <p:pic>
        <p:nvPicPr>
          <p:cNvPr id="4" name="Picture 3"/>
          <p:cNvPicPr/>
          <p:nvPr/>
        </p:nvPicPr>
        <p:blipFill>
          <a:blip r:embed="rId2"/>
          <a:stretch>
            <a:fillRect/>
          </a:stretch>
        </p:blipFill>
        <p:spPr>
          <a:xfrm>
            <a:off x="2743200" y="2362200"/>
            <a:ext cx="5664200" cy="1295400"/>
          </a:xfrm>
          <a:prstGeom prst="rect">
            <a:avLst/>
          </a:prstGeom>
        </p:spPr>
      </p:pic>
      <p:pic>
        <p:nvPicPr>
          <p:cNvPr id="5" name="Picture 4"/>
          <p:cNvPicPr/>
          <p:nvPr/>
        </p:nvPicPr>
        <p:blipFill>
          <a:blip r:embed="rId3"/>
          <a:stretch>
            <a:fillRect/>
          </a:stretch>
        </p:blipFill>
        <p:spPr>
          <a:xfrm>
            <a:off x="762000" y="4038600"/>
            <a:ext cx="6096000" cy="1511867"/>
          </a:xfrm>
          <a:prstGeom prst="rect">
            <a:avLst/>
          </a:prstGeom>
        </p:spPr>
      </p:pic>
    </p:spTree>
    <p:extLst>
      <p:ext uri="{BB962C8B-B14F-4D97-AF65-F5344CB8AC3E}">
        <p14:creationId xmlns:p14="http://schemas.microsoft.com/office/powerpoint/2010/main" val="899189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868362"/>
          </a:xfrm>
        </p:spPr>
        <p:txBody>
          <a:bodyPr/>
          <a:lstStyle/>
          <a:p>
            <a:r>
              <a:rPr lang="en-US" dirty="0" smtClean="0"/>
              <a:t>Standard CAN Frame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4232932"/>
              </p:ext>
            </p:extLst>
          </p:nvPr>
        </p:nvGraphicFramePr>
        <p:xfrm>
          <a:off x="457200" y="921845"/>
          <a:ext cx="8077200" cy="5936155"/>
        </p:xfrm>
        <a:graphic>
          <a:graphicData uri="http://schemas.openxmlformats.org/drawingml/2006/table">
            <a:tbl>
              <a:tblPr firstRow="1" firstCol="1" bandRow="1">
                <a:tableStyleId>{5C22544A-7EE6-4342-B048-85BDC9FD1C3A}</a:tableStyleId>
              </a:tblPr>
              <a:tblGrid>
                <a:gridCol w="1363888"/>
                <a:gridCol w="2663748"/>
                <a:gridCol w="4049564"/>
              </a:tblGrid>
              <a:tr h="279746">
                <a:tc>
                  <a:txBody>
                    <a:bodyPr/>
                    <a:lstStyle/>
                    <a:p>
                      <a:pPr algn="ctr">
                        <a:lnSpc>
                          <a:spcPct val="130000"/>
                        </a:lnSpc>
                        <a:spcAft>
                          <a:spcPts val="800"/>
                        </a:spcAft>
                      </a:pPr>
                      <a:r>
                        <a:rPr lang="en-US" sz="1400" dirty="0" err="1">
                          <a:effectLst/>
                          <a:latin typeface="Times New Roman" panose="02020603050405020304" pitchFamily="18" charset="0"/>
                          <a:cs typeface="Times New Roman" panose="02020603050405020304" pitchFamily="18" charset="0"/>
                        </a:rPr>
                        <a:t>Tên</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Độ dài</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Mục đích</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418083">
                <a:tc>
                  <a:txBody>
                    <a:bodyPr/>
                    <a:lstStyle/>
                    <a:p>
                      <a:pPr algn="ctr">
                        <a:lnSpc>
                          <a:spcPct val="130000"/>
                        </a:lnSpc>
                        <a:spcAft>
                          <a:spcPts val="800"/>
                        </a:spcAft>
                      </a:pPr>
                      <a:r>
                        <a:rPr lang="en-US" sz="1400" dirty="0">
                          <a:effectLst/>
                          <a:latin typeface="Times New Roman" panose="02020603050405020304" pitchFamily="18" charset="0"/>
                          <a:cs typeface="Times New Roman" panose="02020603050405020304" pitchFamily="18" charset="0"/>
                        </a:rPr>
                        <a:t>SOF</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Bit bắt đầu của khung truyền, là một “dominant”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418083">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Identifier(ID)</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Chứa ID của  message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RTR</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Phân biệt data frame hay remote frame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IDE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Phân biệt loại extended hay standard</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559493">
                <a:tc>
                  <a:txBody>
                    <a:bodyPr/>
                    <a:lstStyle/>
                    <a:p>
                      <a:pPr algn="ctr">
                        <a:lnSpc>
                          <a:spcPct val="130000"/>
                        </a:lnSpc>
                        <a:spcAft>
                          <a:spcPts val="800"/>
                        </a:spcAft>
                      </a:pPr>
                      <a:r>
                        <a:rPr lang="en-US" sz="1400" dirty="0">
                          <a:effectLst/>
                          <a:latin typeface="Times New Roman" panose="02020603050405020304" pitchFamily="18" charset="0"/>
                          <a:cs typeface="Times New Roman" panose="02020603050405020304" pitchFamily="18" charset="0"/>
                        </a:rPr>
                        <a:t>r0</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dirty="0">
                          <a:effectLst/>
                          <a:latin typeface="Times New Roman" panose="02020603050405020304" pitchFamily="18" charset="0"/>
                          <a:cs typeface="Times New Roman" panose="02020603050405020304" pitchFamily="18" charset="0"/>
                        </a:rPr>
                        <a:t>Bit </a:t>
                      </a:r>
                      <a:r>
                        <a:rPr lang="en-US" sz="1400" dirty="0" err="1">
                          <a:effectLst/>
                          <a:latin typeface="Times New Roman" panose="02020603050405020304" pitchFamily="18" charset="0"/>
                          <a:cs typeface="Times New Roman" panose="02020603050405020304" pitchFamily="18" charset="0"/>
                        </a:rPr>
                        <a:t>dành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riêng</a:t>
                      </a: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chỉ</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dành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sủa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đổi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tiêu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chuẩn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tương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lai</a:t>
                      </a:r>
                      <a:r>
                        <a:rPr lang="en-US" sz="1400" dirty="0">
                          <a:effectLst/>
                          <a:latin typeface="Times New Roman" panose="02020603050405020304" pitchFamily="18" charset="0"/>
                          <a:cs typeface="Times New Roman" panose="02020603050405020304" pitchFamily="18" charset="0"/>
                        </a:rPr>
                        <a:t>)</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DLC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4</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Độ dài của trường data đơn vị (byte)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Data </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 0-64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Dữ liệu của message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CRC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16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fr-FR" sz="1400">
                          <a:effectLst/>
                          <a:latin typeface="Times New Roman" panose="02020603050405020304" pitchFamily="18" charset="0"/>
                          <a:cs typeface="Times New Roman" panose="02020603050405020304" pitchFamily="18" charset="0"/>
                        </a:rPr>
                        <a:t>Mã kiểu tra lỗi CRC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1463288">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ACK</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2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Tất cả các node nhận được message chính xác, sẽ ghi đề lên bit này trạng thái dominant, nếu node nhận message lỗi thì nó sẽ ghi đè lên bit này là “recessive” và thông báo lỗi đã bị phát hiện, loại bỏ message đó và yêu cầu gởi lại mesaage khác.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EOF</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Kết thúc của Frame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111898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IFS</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7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dirty="0" err="1">
                          <a:effectLst/>
                          <a:latin typeface="Times New Roman" panose="02020603050405020304" pitchFamily="18" charset="0"/>
                          <a:cs typeface="Times New Roman" panose="02020603050405020304" pitchFamily="18" charset="0"/>
                        </a:rPr>
                        <a:t>Interframe</a:t>
                      </a:r>
                      <a:r>
                        <a:rPr lang="en-US" sz="1400" dirty="0">
                          <a:effectLst/>
                          <a:latin typeface="Times New Roman" panose="02020603050405020304" pitchFamily="18" charset="0"/>
                          <a:cs typeface="Times New Roman" panose="02020603050405020304" pitchFamily="18" charset="0"/>
                        </a:rPr>
                        <a:t> Space. </a:t>
                      </a:r>
                      <a:r>
                        <a:rPr lang="en-US" sz="1400" dirty="0" err="1">
                          <a:effectLst/>
                          <a:latin typeface="Times New Roman" panose="02020603050405020304" pitchFamily="18" charset="0"/>
                          <a:cs typeface="Times New Roman" panose="02020603050405020304" pitchFamily="18" charset="0"/>
                        </a:rPr>
                        <a:t>Khi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được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chuối</a:t>
                      </a:r>
                      <a:r>
                        <a:rPr lang="en-US" sz="1400" dirty="0">
                          <a:effectLst/>
                          <a:latin typeface="Times New Roman" panose="02020603050405020304" pitchFamily="18" charset="0"/>
                          <a:cs typeface="Times New Roman" panose="02020603050405020304" pitchFamily="18" charset="0"/>
                        </a:rPr>
                        <a:t> bit </a:t>
                      </a:r>
                      <a:r>
                        <a:rPr lang="en-US" sz="1400" dirty="0" err="1">
                          <a:effectLst/>
                          <a:latin typeface="Times New Roman" panose="02020603050405020304" pitchFamily="18" charset="0"/>
                          <a:cs typeface="Times New Roman" panose="02020603050405020304" pitchFamily="18" charset="0"/>
                        </a:rPr>
                        <a:t>này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thì</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node </a:t>
                      </a:r>
                      <a:r>
                        <a:rPr lang="en-US" sz="1400" dirty="0" err="1">
                          <a:effectLst/>
                          <a:latin typeface="Times New Roman" panose="02020603050405020304" pitchFamily="18" charset="0"/>
                          <a:cs typeface="Times New Roman" panose="02020603050405020304" pitchFamily="18" charset="0"/>
                        </a:rPr>
                        <a:t>khác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trên</a:t>
                      </a:r>
                      <a:r>
                        <a:rPr lang="en-US" sz="1400" dirty="0">
                          <a:effectLst/>
                          <a:latin typeface="Times New Roman" panose="02020603050405020304" pitchFamily="18" charset="0"/>
                          <a:cs typeface="Times New Roman" panose="02020603050405020304" pitchFamily="18" charset="0"/>
                        </a:rPr>
                        <a:t> bus </a:t>
                      </a:r>
                      <a:r>
                        <a:rPr lang="en-US" sz="1400" dirty="0" err="1">
                          <a:effectLst/>
                          <a:latin typeface="Times New Roman" panose="02020603050405020304" pitchFamily="18" charset="0"/>
                          <a:cs typeface="Times New Roman" panose="02020603050405020304" pitchFamily="18" charset="0"/>
                        </a:rPr>
                        <a:t>sẽ</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là</a:t>
                      </a:r>
                      <a:r>
                        <a:rPr lang="en-US" sz="1400" dirty="0">
                          <a:effectLst/>
                          <a:latin typeface="Times New Roman" panose="02020603050405020304" pitchFamily="18" charset="0"/>
                          <a:cs typeface="Times New Roman" panose="02020603050405020304" pitchFamily="18" charset="0"/>
                        </a:rPr>
                        <a:t> bus </a:t>
                      </a:r>
                      <a:r>
                        <a:rPr lang="en-US" sz="1400" dirty="0" err="1">
                          <a:effectLst/>
                          <a:latin typeface="Times New Roman" panose="02020603050405020304" pitchFamily="18" charset="0"/>
                          <a:cs typeface="Times New Roman" panose="02020603050405020304" pitchFamily="18" charset="0"/>
                        </a:rPr>
                        <a:t>đang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rỗi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node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gởi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được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khung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truyền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ra</a:t>
                      </a:r>
                      <a:r>
                        <a:rPr lang="en-US" sz="1400" dirty="0">
                          <a:effectLst/>
                          <a:latin typeface="Times New Roman" panose="02020603050405020304" pitchFamily="18" charset="0"/>
                          <a:cs typeface="Times New Roman" panose="02020603050405020304" pitchFamily="18" charset="0"/>
                        </a:rPr>
                        <a:t> bus [4]- </a:t>
                      </a:r>
                      <a:r>
                        <a:rPr lang="en-US" sz="1400" dirty="0" err="1">
                          <a:effectLst/>
                          <a:latin typeface="Times New Roman" panose="02020603050405020304" pitchFamily="18" charset="0"/>
                          <a:cs typeface="Times New Roman" panose="02020603050405020304" pitchFamily="18" charset="0"/>
                        </a:rPr>
                        <a:t>trang</a:t>
                      </a:r>
                      <a:r>
                        <a:rPr lang="en-US" sz="1400" dirty="0">
                          <a:effectLst/>
                          <a:latin typeface="Times New Roman" panose="02020603050405020304" pitchFamily="18" charset="0"/>
                          <a:cs typeface="Times New Roman" panose="02020603050405020304" pitchFamily="18" charset="0"/>
                        </a:rPr>
                        <a:t> 43/ [3] </a:t>
                      </a:r>
                      <a:r>
                        <a:rPr lang="en-US" sz="1400" dirty="0" err="1">
                          <a:effectLst/>
                          <a:latin typeface="Times New Roman" panose="02020603050405020304" pitchFamily="18" charset="0"/>
                          <a:cs typeface="Times New Roman" panose="02020603050405020304" pitchFamily="18" charset="0"/>
                        </a:rPr>
                        <a:t>trang</a:t>
                      </a:r>
                      <a:r>
                        <a:rPr lang="en-US" sz="1400" dirty="0">
                          <a:effectLst/>
                          <a:latin typeface="Times New Roman" panose="02020603050405020304" pitchFamily="18" charset="0"/>
                          <a:cs typeface="Times New Roman" panose="02020603050405020304" pitchFamily="18" charset="0"/>
                        </a:rPr>
                        <a:t> 3.</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bl>
          </a:graphicData>
        </a:graphic>
      </p:graphicFrame>
    </p:spTree>
    <p:extLst>
      <p:ext uri="{BB962C8B-B14F-4D97-AF65-F5344CB8AC3E}">
        <p14:creationId xmlns:p14="http://schemas.microsoft.com/office/powerpoint/2010/main" val="216752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Nhận</a:t>
            </a:r>
            <a:r>
              <a:rPr lang="en-US" dirty="0"/>
              <a:t> </a:t>
            </a:r>
            <a:r>
              <a:rPr lang="en-US" dirty="0" err="1"/>
              <a:t>dạng</a:t>
            </a:r>
            <a:r>
              <a:rPr lang="en-US" dirty="0"/>
              <a:t> </a:t>
            </a:r>
            <a:r>
              <a:rPr lang="en-US" dirty="0" err="1"/>
              <a:t>khung</a:t>
            </a:r>
            <a:r>
              <a:rPr lang="en-US" dirty="0"/>
              <a:t> </a:t>
            </a:r>
            <a:r>
              <a:rPr lang="en-US" dirty="0" err="1" smtClean="0"/>
              <a:t>truyền</a:t>
            </a:r>
            <a:r>
              <a:rPr lang="en-US" dirty="0" smtClean="0"/>
              <a:t> </a:t>
            </a:r>
            <a:r>
              <a:rPr lang="en-US" dirty="0" err="1"/>
              <a:t>và</a:t>
            </a:r>
            <a:r>
              <a:rPr lang="en-US" dirty="0"/>
              <a:t> </a:t>
            </a:r>
            <a:r>
              <a:rPr lang="en-US" dirty="0" err="1"/>
              <a:t>dữ</a:t>
            </a:r>
            <a:r>
              <a:rPr lang="en-US" dirty="0"/>
              <a:t> </a:t>
            </a:r>
            <a:r>
              <a:rPr lang="en-US" dirty="0" err="1"/>
              <a:t>liệu</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609600" y="1219200"/>
            <a:ext cx="7191375" cy="4114800"/>
          </a:xfrm>
          <a:prstGeom prst="rect">
            <a:avLst/>
          </a:prstGeom>
        </p:spPr>
      </p:pic>
    </p:spTree>
    <p:extLst>
      <p:ext uri="{BB962C8B-B14F-4D97-AF65-F5344CB8AC3E}">
        <p14:creationId xmlns:p14="http://schemas.microsoft.com/office/powerpoint/2010/main" val="899189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Cơ</a:t>
            </a:r>
            <a:r>
              <a:rPr lang="en-US" dirty="0"/>
              <a:t> </a:t>
            </a:r>
            <a:r>
              <a:rPr lang="en-US" dirty="0" err="1"/>
              <a:t>chế</a:t>
            </a:r>
            <a:r>
              <a:rPr lang="en-US" dirty="0"/>
              <a:t> </a:t>
            </a:r>
            <a:r>
              <a:rPr lang="en-US" dirty="0" err="1"/>
              <a:t>trọng</a:t>
            </a:r>
            <a:r>
              <a:rPr lang="en-US" dirty="0"/>
              <a:t> </a:t>
            </a:r>
            <a:r>
              <a:rPr lang="en-US" dirty="0" err="1" smtClean="0"/>
              <a:t>tài</a:t>
            </a:r>
            <a:endParaRPr lang="en-US" dirty="0"/>
          </a:p>
        </p:txBody>
      </p:sp>
      <p:pic>
        <p:nvPicPr>
          <p:cNvPr id="4" name="Content Placeholder 3"/>
          <p:cNvPicPr>
            <a:picLocks noGrp="1"/>
          </p:cNvPicPr>
          <p:nvPr>
            <p:ph idx="1"/>
          </p:nvPr>
        </p:nvPicPr>
        <p:blipFill>
          <a:blip r:embed="rId2"/>
          <a:stretch>
            <a:fillRect/>
          </a:stretch>
        </p:blipFill>
        <p:spPr>
          <a:xfrm>
            <a:off x="1181100" y="1600200"/>
            <a:ext cx="7200900" cy="3886200"/>
          </a:xfrm>
          <a:prstGeom prst="rect">
            <a:avLst/>
          </a:prstGeom>
        </p:spPr>
      </p:pic>
    </p:spTree>
    <p:extLst>
      <p:ext uri="{BB962C8B-B14F-4D97-AF65-F5344CB8AC3E}">
        <p14:creationId xmlns:p14="http://schemas.microsoft.com/office/powerpoint/2010/main" val="899189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Hoạt</a:t>
            </a:r>
            <a:r>
              <a:rPr lang="en-US" dirty="0" smtClean="0"/>
              <a:t> </a:t>
            </a:r>
            <a:r>
              <a:rPr lang="en-US" dirty="0" err="1" smtClean="0"/>
              <a:t>động</a:t>
            </a:r>
            <a:r>
              <a:rPr lang="en-US" dirty="0"/>
              <a:t> </a:t>
            </a:r>
            <a:r>
              <a:rPr lang="en-US" dirty="0" err="1" smtClean="0"/>
              <a:t>kiểm</a:t>
            </a:r>
            <a:r>
              <a:rPr lang="en-US" dirty="0" smtClean="0"/>
              <a:t> </a:t>
            </a:r>
            <a:r>
              <a:rPr lang="en-US" dirty="0" err="1"/>
              <a:t>tra</a:t>
            </a:r>
            <a:r>
              <a:rPr lang="en-US" dirty="0"/>
              <a:t> </a:t>
            </a:r>
            <a:r>
              <a:rPr lang="en-US" dirty="0" err="1"/>
              <a:t>kết</a:t>
            </a:r>
            <a:r>
              <a:rPr lang="en-US" dirty="0"/>
              <a:t> </a:t>
            </a:r>
            <a:r>
              <a:rPr lang="en-US" dirty="0" err="1" smtClean="0"/>
              <a:t>nối</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p:nvPr/>
        </p:nvPicPr>
        <p:blipFill>
          <a:blip r:embed="rId2"/>
          <a:stretch>
            <a:fillRect/>
          </a:stretch>
        </p:blipFill>
        <p:spPr>
          <a:xfrm>
            <a:off x="685800" y="1219200"/>
            <a:ext cx="7010400" cy="4724400"/>
          </a:xfrm>
          <a:prstGeom prst="rect">
            <a:avLst/>
          </a:prstGeom>
        </p:spPr>
      </p:pic>
    </p:spTree>
    <p:extLst>
      <p:ext uri="{BB962C8B-B14F-4D97-AF65-F5344CB8AC3E}">
        <p14:creationId xmlns:p14="http://schemas.microsoft.com/office/powerpoint/2010/main" val="899189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345</Words>
  <Application>Microsoft Office PowerPoint</Application>
  <PresentationFormat>On-screen Show (4:3)</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Giới thiệu</vt:lpstr>
      <vt:lpstr>Tổng quan đề tài</vt:lpstr>
      <vt:lpstr>Thiết bị</vt:lpstr>
      <vt:lpstr>Đặc điểm của giao thức CAN</vt:lpstr>
      <vt:lpstr>CAN Frame</vt:lpstr>
      <vt:lpstr>Standard CAN Frame</vt:lpstr>
      <vt:lpstr>Nhận dạng khung truyền và dữ liệu </vt:lpstr>
      <vt:lpstr>Cơ chế trọng tài</vt:lpstr>
      <vt:lpstr>Hoạt động kiểm tra kết nối</vt:lpstr>
      <vt:lpstr>Hoạt động cấu hình cho thiết bị</vt:lpstr>
      <vt:lpstr>Hoạt động mô phỏng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dc:title>
  <dc:creator>HCD-Fresher021 (FHO.CTC)</dc:creator>
  <cp:lastModifiedBy>huynh mrtien</cp:lastModifiedBy>
  <cp:revision>34</cp:revision>
  <dcterms:created xsi:type="dcterms:W3CDTF">2017-05-23T09:00:29Z</dcterms:created>
  <dcterms:modified xsi:type="dcterms:W3CDTF">2017-05-27T02:55:14Z</dcterms:modified>
</cp:coreProperties>
</file>