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94660"/>
  </p:normalViewPr>
  <p:slideViewPr>
    <p:cSldViewPr>
      <p:cViewPr varScale="1">
        <p:scale>
          <a:sx n="70" d="100"/>
          <a:sy n="70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9D29D8-918C-4D32-9B57-74C750EEFC11}" type="datetimeFigureOut">
              <a:rPr lang="th-TH" smtClean="0"/>
              <a:pPr/>
              <a:t>12/01/58</a:t>
            </a:fld>
            <a:endParaRPr lang="th-T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98D38C-0849-4B44-BDF5-F0186A682EFF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4038600"/>
            <a:ext cx="6931496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Host configuration &amp; </a:t>
            </a:r>
            <a:br>
              <a:rPr lang="en-US" dirty="0" smtClean="0"/>
            </a:br>
            <a:r>
              <a:rPr lang="en-US" dirty="0" smtClean="0"/>
              <a:t>Data Storage Management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030513249 – Computer Practice II</a:t>
            </a:r>
          </a:p>
          <a:p>
            <a:r>
              <a:rPr lang="en-US" smtClean="0"/>
              <a:t>Asst</a:t>
            </a:r>
            <a:r>
              <a:rPr lang="en-US" dirty="0" smtClean="0"/>
              <a:t>. Prof. Dr. </a:t>
            </a:r>
            <a:r>
              <a:rPr lang="en-US" dirty="0" err="1" smtClean="0"/>
              <a:t>Choopan</a:t>
            </a:r>
            <a:r>
              <a:rPr lang="en-US" dirty="0" smtClean="0"/>
              <a:t> </a:t>
            </a:r>
            <a:r>
              <a:rPr lang="en-US" dirty="0" err="1" smtClean="0"/>
              <a:t>Rattanapoka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หลังจากที่มีการเพิ่มรหัสผ่านให้ </a:t>
            </a:r>
            <a:r>
              <a:rPr lang="en-US" dirty="0" smtClean="0"/>
              <a:t>GRUB</a:t>
            </a:r>
            <a:endParaRPr lang="th-TH" dirty="0"/>
          </a:p>
        </p:txBody>
      </p:sp>
      <p:pic>
        <p:nvPicPr>
          <p:cNvPr id="4" name="Content Placeholder 3" descr="grubpass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929541" cy="5199859"/>
          </a:xfrm>
        </p:spPr>
      </p:pic>
      <p:sp>
        <p:nvSpPr>
          <p:cNvPr id="5" name="Rectangle 4"/>
          <p:cNvSpPr/>
          <p:nvPr/>
        </p:nvSpPr>
        <p:spPr>
          <a:xfrm>
            <a:off x="5004048" y="4653136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Kernel,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เมื่อ</a:t>
            </a:r>
            <a:r>
              <a:rPr lang="en-US" dirty="0" smtClean="0"/>
              <a:t> boot loader </a:t>
            </a:r>
            <a:r>
              <a:rPr lang="th-TH" dirty="0" smtClean="0"/>
              <a:t>ทำงาน</a:t>
            </a:r>
          </a:p>
          <a:p>
            <a:r>
              <a:rPr lang="en-US" dirty="0" smtClean="0"/>
              <a:t>Kernel </a:t>
            </a:r>
            <a:r>
              <a:rPr lang="th-TH" dirty="0" smtClean="0"/>
              <a:t>จะถูกเรียกเพื่อเริ่มต้นการทำงาน และ </a:t>
            </a:r>
            <a:r>
              <a:rPr lang="en-US" dirty="0" err="1" smtClean="0"/>
              <a:t>config</a:t>
            </a:r>
            <a:r>
              <a:rPr lang="en-US" dirty="0" smtClean="0"/>
              <a:t> hardware </a:t>
            </a:r>
            <a:r>
              <a:rPr lang="th-TH" dirty="0" smtClean="0"/>
              <a:t>และอุปกรณ์ต่างๆ</a:t>
            </a:r>
          </a:p>
          <a:p>
            <a:r>
              <a:rPr lang="th-TH" dirty="0" smtClean="0"/>
              <a:t>จากนั้นจะมีการ </a:t>
            </a:r>
            <a:r>
              <a:rPr lang="en-US" dirty="0" smtClean="0"/>
              <a:t>mount  RAM disk </a:t>
            </a:r>
            <a:r>
              <a:rPr lang="th-TH" dirty="0" smtClean="0"/>
              <a:t>ซึ่งจะบรรจุไปด้วย </a:t>
            </a:r>
            <a:r>
              <a:rPr lang="en-US" dirty="0" smtClean="0"/>
              <a:t>driver </a:t>
            </a:r>
            <a:r>
              <a:rPr lang="th-TH" dirty="0" smtClean="0"/>
              <a:t>ที่จำเป็นก่อนที่ </a:t>
            </a:r>
            <a:r>
              <a:rPr lang="en-US" dirty="0" smtClean="0"/>
              <a:t>root </a:t>
            </a:r>
            <a:r>
              <a:rPr lang="th-TH" dirty="0" smtClean="0"/>
              <a:t>ของระบบแฟ้มข้อมูลจะถูก </a:t>
            </a:r>
            <a:r>
              <a:rPr lang="en-US" dirty="0" smtClean="0"/>
              <a:t>mount</a:t>
            </a:r>
          </a:p>
          <a:p>
            <a:r>
              <a:rPr lang="th-TH" dirty="0" smtClean="0"/>
              <a:t>จากนั้น </a:t>
            </a:r>
            <a:r>
              <a:rPr lang="en-US" dirty="0" smtClean="0"/>
              <a:t>kernel </a:t>
            </a:r>
            <a:r>
              <a:rPr lang="th-TH" dirty="0" smtClean="0"/>
              <a:t>จะเรียกใช้งาน </a:t>
            </a:r>
            <a:r>
              <a:rPr lang="en-US" dirty="0" smtClean="0"/>
              <a:t>init (/</a:t>
            </a:r>
            <a:r>
              <a:rPr lang="en-US" dirty="0" err="1" smtClean="0"/>
              <a:t>sbin</a:t>
            </a:r>
            <a:r>
              <a:rPr lang="en-US" dirty="0" smtClean="0"/>
              <a:t>/init) </a:t>
            </a:r>
            <a:r>
              <a:rPr lang="th-TH" dirty="0" smtClean="0"/>
              <a:t>ซึ่งเป็นตัว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th-TH" dirty="0" smtClean="0"/>
              <a:t>เกี่ยวกับ </a:t>
            </a:r>
            <a:r>
              <a:rPr lang="en-US" dirty="0" smtClean="0"/>
              <a:t>environment </a:t>
            </a:r>
            <a:r>
              <a:rPr lang="th-TH" dirty="0" smtClean="0"/>
              <a:t>ของระบบ และชุดของบริการต่างๆ ในระบบ</a:t>
            </a:r>
            <a:endParaRPr lang="en-US" dirty="0" smtClean="0"/>
          </a:p>
          <a:p>
            <a:r>
              <a:rPr lang="th-TH" dirty="0" smtClean="0"/>
              <a:t>โปรแกรม </a:t>
            </a:r>
            <a:r>
              <a:rPr lang="en-US" dirty="0" smtClean="0"/>
              <a:t>init</a:t>
            </a:r>
            <a:r>
              <a:rPr lang="th-TH" dirty="0" smtClean="0"/>
              <a:t> จะไปเรียก </a:t>
            </a:r>
            <a:r>
              <a:rPr lang="en-US" dirty="0" smtClean="0"/>
              <a:t>/etc/</a:t>
            </a:r>
            <a:r>
              <a:rPr lang="en-US" dirty="0" err="1" smtClean="0"/>
              <a:t>rc.d</a:t>
            </a:r>
            <a:r>
              <a:rPr lang="en-US" dirty="0" smtClean="0"/>
              <a:t>/</a:t>
            </a:r>
            <a:r>
              <a:rPr lang="en-US" dirty="0" err="1" smtClean="0"/>
              <a:t>rc.sysinit</a:t>
            </a:r>
            <a:endParaRPr lang="en-US" dirty="0" smtClean="0"/>
          </a:p>
          <a:p>
            <a:r>
              <a:rPr lang="th-TH" dirty="0" smtClean="0"/>
              <a:t>จากนั้น </a:t>
            </a:r>
            <a:r>
              <a:rPr lang="en-US" dirty="0" smtClean="0"/>
              <a:t>init </a:t>
            </a:r>
            <a:r>
              <a:rPr lang="th-TH" dirty="0" smtClean="0"/>
              <a:t>จะไปเรียก </a:t>
            </a:r>
            <a:r>
              <a:rPr lang="en-US" dirty="0" smtClean="0"/>
              <a:t>/etc/</a:t>
            </a:r>
            <a:r>
              <a:rPr lang="en-US" dirty="0" err="1" smtClean="0"/>
              <a:t>inittab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inittab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err="1" smtClean="0"/>
              <a:t>runlevel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 smtClean="0"/>
              <a:t>เป็น </a:t>
            </a:r>
            <a:r>
              <a:rPr lang="en-US" dirty="0" smtClean="0"/>
              <a:t>script </a:t>
            </a:r>
            <a:r>
              <a:rPr lang="th-TH" dirty="0" smtClean="0"/>
              <a:t>ที่จะเรียก </a:t>
            </a:r>
            <a:r>
              <a:rPr lang="en-US" dirty="0" err="1" smtClean="0"/>
              <a:t>runlevel</a:t>
            </a:r>
            <a:r>
              <a:rPr lang="en-US" dirty="0" smtClean="0"/>
              <a:t> </a:t>
            </a:r>
            <a:r>
              <a:rPr lang="th-TH" dirty="0" smtClean="0"/>
              <a:t>ขึ้นมาใช้งาน</a:t>
            </a:r>
          </a:p>
          <a:p>
            <a:r>
              <a:rPr lang="th-TH" dirty="0" smtClean="0"/>
              <a:t>ตัวที่เรียก</a:t>
            </a:r>
            <a:r>
              <a:rPr lang="en-US" dirty="0" smtClean="0"/>
              <a:t> </a:t>
            </a:r>
            <a:r>
              <a:rPr lang="en-US" dirty="0" err="1" smtClean="0"/>
              <a:t>runlevel</a:t>
            </a:r>
            <a:r>
              <a:rPr lang="en-US" dirty="0" smtClean="0"/>
              <a:t> </a:t>
            </a:r>
            <a:r>
              <a:rPr lang="th-TH" dirty="0" smtClean="0"/>
              <a:t>โดยปกติคือ </a:t>
            </a:r>
            <a:r>
              <a:rPr lang="en-US" dirty="0" err="1" smtClean="0"/>
              <a:t>initdefault</a:t>
            </a:r>
            <a:endParaRPr lang="th-TH" dirty="0" smtClean="0"/>
          </a:p>
          <a:p>
            <a:r>
              <a:rPr lang="th-TH" dirty="0" smtClean="0"/>
              <a:t>รูปแบบคือ</a:t>
            </a:r>
            <a:endParaRPr lang="en-US" dirty="0" smtClean="0"/>
          </a:p>
          <a:p>
            <a:pPr lvl="1"/>
            <a:r>
              <a:rPr lang="en-US" dirty="0" err="1" smtClean="0"/>
              <a:t>id:</a:t>
            </a:r>
            <a:r>
              <a:rPr lang="en-US" dirty="0" err="1" smtClean="0">
                <a:solidFill>
                  <a:srgbClr val="FF0000"/>
                </a:solidFill>
              </a:rPr>
              <a:t>runlevel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2060"/>
                </a:solidFill>
              </a:rPr>
              <a:t>initdefault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th-TH" dirty="0" smtClean="0"/>
              <a:t>บริการที่ถูกเรียกใน </a:t>
            </a:r>
            <a:r>
              <a:rPr lang="en-US" dirty="0" err="1" smtClean="0"/>
              <a:t>runlevel</a:t>
            </a:r>
            <a:r>
              <a:rPr lang="en-US" dirty="0" smtClean="0"/>
              <a:t> </a:t>
            </a:r>
            <a:r>
              <a:rPr lang="th-TH" dirty="0" smtClean="0"/>
              <a:t>จะถูกเก็บใน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/etc/</a:t>
            </a:r>
            <a:r>
              <a:rPr lang="en-US" dirty="0" err="1" smtClean="0"/>
              <a:t>rc.d</a:t>
            </a:r>
            <a:r>
              <a:rPr lang="en-US" dirty="0" smtClean="0"/>
              <a:t>/</a:t>
            </a:r>
            <a:r>
              <a:rPr lang="en-US" dirty="0" err="1" smtClean="0"/>
              <a:t>rc</a:t>
            </a:r>
            <a:r>
              <a:rPr lang="en-US" i="1" dirty="0" err="1" smtClean="0">
                <a:solidFill>
                  <a:srgbClr val="FF0000"/>
                </a:solidFill>
              </a:rPr>
              <a:t>runlevel</a:t>
            </a:r>
            <a:r>
              <a:rPr lang="en-US" dirty="0" err="1" smtClean="0"/>
              <a:t>.d</a:t>
            </a:r>
            <a:endParaRPr lang="en-US" dirty="0" smtClean="0"/>
          </a:p>
          <a:p>
            <a:pPr lvl="1"/>
            <a:r>
              <a:rPr lang="th-TH" dirty="0" smtClean="0"/>
              <a:t>ตัวอย่างถ้า </a:t>
            </a:r>
            <a:r>
              <a:rPr lang="en-US" dirty="0" err="1" smtClean="0"/>
              <a:t>runlevel</a:t>
            </a:r>
            <a:r>
              <a:rPr lang="en-US" dirty="0" smtClean="0"/>
              <a:t> </a:t>
            </a:r>
            <a:r>
              <a:rPr lang="th-TH" dirty="0" smtClean="0"/>
              <a:t>เป็น </a:t>
            </a:r>
            <a:r>
              <a:rPr lang="en-US" dirty="0" smtClean="0"/>
              <a:t>3 </a:t>
            </a:r>
            <a:r>
              <a:rPr lang="th-TH" dirty="0" smtClean="0"/>
              <a:t>บริการจะเก็บใน </a:t>
            </a:r>
            <a:r>
              <a:rPr lang="en-US" dirty="0" smtClean="0"/>
              <a:t>/etc/</a:t>
            </a:r>
            <a:r>
              <a:rPr lang="en-US" dirty="0" err="1" smtClean="0"/>
              <a:t>rc.d</a:t>
            </a:r>
            <a:r>
              <a:rPr lang="en-US" dirty="0" smtClean="0"/>
              <a:t>/rc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.d</a:t>
            </a:r>
            <a:endParaRPr lang="th-TH" dirty="0" smtClean="0"/>
          </a:p>
          <a:p>
            <a:r>
              <a:rPr lang="th-TH" sz="3300" dirty="0" smtClean="0"/>
              <a:t>ข้างใน </a:t>
            </a:r>
            <a:r>
              <a:rPr lang="en-US" sz="3300" dirty="0" smtClean="0"/>
              <a:t>directory /etc/</a:t>
            </a:r>
            <a:r>
              <a:rPr lang="en-US" sz="3300" dirty="0" err="1" smtClean="0"/>
              <a:t>rc.d</a:t>
            </a:r>
            <a:r>
              <a:rPr lang="en-US" sz="3300" dirty="0" smtClean="0"/>
              <a:t>/</a:t>
            </a:r>
            <a:r>
              <a:rPr lang="en-US" sz="3300" dirty="0" err="1" smtClean="0"/>
              <a:t>rc</a:t>
            </a:r>
            <a:r>
              <a:rPr lang="en-US" sz="3300" i="1" dirty="0" err="1" smtClean="0">
                <a:solidFill>
                  <a:srgbClr val="FF0000"/>
                </a:solidFill>
              </a:rPr>
              <a:t>runlevel</a:t>
            </a:r>
            <a:r>
              <a:rPr lang="en-US" sz="3300" dirty="0" err="1" smtClean="0"/>
              <a:t>.d</a:t>
            </a:r>
            <a:r>
              <a:rPr lang="en-US" sz="3300" dirty="0" smtClean="0"/>
              <a:t> </a:t>
            </a:r>
            <a:r>
              <a:rPr lang="th-TH" sz="3300" dirty="0" smtClean="0"/>
              <a:t>จะประกอบไปด้วยแฟ้มข้อมูล</a:t>
            </a:r>
          </a:p>
          <a:p>
            <a:pPr lvl="1"/>
            <a:r>
              <a:rPr lang="th-TH" dirty="0" smtClean="0"/>
              <a:t>ขึ้นต้นด้วย</a:t>
            </a:r>
            <a:r>
              <a:rPr lang="en-US" dirty="0" smtClean="0"/>
              <a:t> S (</a:t>
            </a:r>
            <a:r>
              <a:rPr lang="th-TH" dirty="0" smtClean="0"/>
              <a:t>เรียกใช้ตอนเข้า </a:t>
            </a:r>
            <a:r>
              <a:rPr lang="en-US" dirty="0" err="1" smtClean="0"/>
              <a:t>runlevel</a:t>
            </a:r>
            <a:r>
              <a:rPr lang="en-US" dirty="0" smtClean="0"/>
              <a:t>)</a:t>
            </a:r>
            <a:endParaRPr lang="th-TH" dirty="0" smtClean="0"/>
          </a:p>
          <a:p>
            <a:pPr lvl="1"/>
            <a:r>
              <a:rPr lang="th-TH" sz="2600" dirty="0" smtClean="0"/>
              <a:t>ขึ้นต้นด้วย </a:t>
            </a:r>
            <a:r>
              <a:rPr lang="en-US" sz="2600" dirty="0" smtClean="0"/>
              <a:t>K (</a:t>
            </a:r>
            <a:r>
              <a:rPr lang="th-TH" sz="2600" dirty="0" smtClean="0"/>
              <a:t>เรียกใช้ตอนออกจาก </a:t>
            </a:r>
            <a:r>
              <a:rPr lang="en-US" sz="2600" dirty="0" err="1" smtClean="0"/>
              <a:t>runlevel</a:t>
            </a:r>
            <a:r>
              <a:rPr lang="en-US" sz="2600" dirty="0" smtClean="0"/>
              <a:t>)</a:t>
            </a:r>
          </a:p>
          <a:p>
            <a:pPr lvl="1"/>
            <a:r>
              <a:rPr lang="th-TH" dirty="0" smtClean="0"/>
              <a:t>จะถูกเรียกตามลำดับตอนแรกที่ตามตัว </a:t>
            </a:r>
            <a:r>
              <a:rPr lang="en-US" dirty="0" smtClean="0"/>
              <a:t>S, K</a:t>
            </a:r>
            <a:endParaRPr lang="en-US" sz="2600" dirty="0" smtClean="0"/>
          </a:p>
          <a:p>
            <a:endParaRPr lang="en-US" dirty="0" smtClean="0"/>
          </a:p>
          <a:p>
            <a:endParaRPr lang="th-TH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หมายเลข </a:t>
            </a:r>
            <a:r>
              <a:rPr lang="en-US" dirty="0" err="1" smtClean="0"/>
              <a:t>RunLevel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51520" y="1772816"/>
          <a:ext cx="874846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30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Runlevel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shutdown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Single-user</a:t>
                      </a:r>
                      <a:r>
                        <a:rPr lang="en-US" sz="2400" baseline="0" dirty="0" smtClean="0"/>
                        <a:t> mode, no networking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Multi-user</a:t>
                      </a:r>
                      <a:r>
                        <a:rPr lang="en-US" sz="2400" baseline="0" dirty="0" smtClean="0"/>
                        <a:t> mode, no networking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Multi-user</a:t>
                      </a:r>
                      <a:r>
                        <a:rPr lang="en-US" sz="2400" baseline="0" dirty="0" smtClean="0"/>
                        <a:t> mode,  text-user interface with networking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Reserved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Multi-user</a:t>
                      </a:r>
                      <a:r>
                        <a:rPr lang="en-US" sz="2400" baseline="0" dirty="0" smtClean="0"/>
                        <a:t> mode,  graphical-user interface with networking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Reboot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51720" y="5589240"/>
            <a:ext cx="5112568" cy="93610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คำสั่ง </a:t>
            </a:r>
            <a:r>
              <a:rPr lang="en-US" sz="2900" dirty="0" smtClean="0"/>
              <a:t>    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telinit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h-TH" sz="29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หมายเลข</a:t>
            </a:r>
            <a:r>
              <a:rPr lang="en-US" sz="2900" i="1" dirty="0" err="1" smtClean="0">
                <a:solidFill>
                  <a:srgbClr val="FF0000"/>
                </a:solidFill>
              </a:rPr>
              <a:t>runlevel</a:t>
            </a:r>
            <a:endParaRPr lang="en-US" sz="2900" i="1" dirty="0" smtClean="0">
              <a:solidFill>
                <a:srgbClr val="FF0000"/>
              </a:solidFill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ใช้สำหรับเปลี่ยน</a:t>
            </a:r>
            <a:r>
              <a:rPr kumimoji="0" lang="th-TH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runlevel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h-TH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ของระบบ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th-TH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495800"/>
          </a:xfrm>
        </p:spPr>
        <p:txBody>
          <a:bodyPr>
            <a:normAutofit lnSpcReduction="10000"/>
          </a:bodyPr>
          <a:lstStyle/>
          <a:p>
            <a:r>
              <a:rPr lang="th-TH" dirty="0" smtClean="0"/>
              <a:t>ในแต่ละ </a:t>
            </a:r>
            <a:r>
              <a:rPr lang="en-US" dirty="0" err="1" smtClean="0"/>
              <a:t>runlevel</a:t>
            </a:r>
            <a:r>
              <a:rPr lang="en-US" dirty="0" smtClean="0"/>
              <a:t> </a:t>
            </a:r>
            <a:r>
              <a:rPr lang="th-TH" dirty="0" smtClean="0"/>
              <a:t>เราสามารถกำหนด </a:t>
            </a:r>
            <a:r>
              <a:rPr lang="en-US" dirty="0" smtClean="0"/>
              <a:t>service </a:t>
            </a:r>
            <a:r>
              <a:rPr lang="th-TH" dirty="0" smtClean="0"/>
              <a:t>ที่จะให้ถูกเรียกใช้งานได้</a:t>
            </a:r>
          </a:p>
          <a:p>
            <a:r>
              <a:rPr lang="th-TH" dirty="0" smtClean="0"/>
              <a:t>โหมด </a:t>
            </a:r>
            <a:r>
              <a:rPr lang="en-US" dirty="0" smtClean="0"/>
              <a:t>graphics </a:t>
            </a:r>
          </a:p>
          <a:p>
            <a:pPr lvl="1"/>
            <a:r>
              <a:rPr lang="th-TH" dirty="0" smtClean="0"/>
              <a:t>เรียกผ่าน </a:t>
            </a:r>
            <a:r>
              <a:rPr lang="en-US" dirty="0" smtClean="0"/>
              <a:t>terminal </a:t>
            </a:r>
            <a:r>
              <a:rPr lang="th-TH" dirty="0" smtClean="0">
                <a:sym typeface="Wingdings" pitchFamily="2" charset="2"/>
              </a:rPr>
              <a:t>พิมพ์</a:t>
            </a:r>
            <a:r>
              <a:rPr lang="en-US" dirty="0" smtClean="0">
                <a:sym typeface="Wingdings" pitchFamily="2" charset="2"/>
              </a:rPr>
              <a:t> system-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-services</a:t>
            </a:r>
          </a:p>
          <a:p>
            <a:pPr lvl="1"/>
            <a:r>
              <a:rPr lang="th-TH" dirty="0" smtClean="0">
                <a:sym typeface="Wingdings" pitchFamily="2" charset="2"/>
              </a:rPr>
              <a:t>เรียกผ่าน </a:t>
            </a:r>
            <a:r>
              <a:rPr lang="en-US" dirty="0" smtClean="0">
                <a:sym typeface="Wingdings" pitchFamily="2" charset="2"/>
              </a:rPr>
              <a:t>menu : Applications  Administration  Services</a:t>
            </a:r>
          </a:p>
          <a:p>
            <a:r>
              <a:rPr lang="th-TH" dirty="0" smtClean="0">
                <a:sym typeface="Wingdings" pitchFamily="2" charset="2"/>
              </a:rPr>
              <a:t>โหมด </a:t>
            </a:r>
            <a:r>
              <a:rPr lang="en-US" dirty="0" smtClean="0">
                <a:sym typeface="Wingdings" pitchFamily="2" charset="2"/>
              </a:rPr>
              <a:t>console</a:t>
            </a:r>
          </a:p>
          <a:p>
            <a:pPr lvl="1"/>
            <a:r>
              <a:rPr lang="th-TH" dirty="0" smtClean="0">
                <a:sym typeface="Wingdings" pitchFamily="2" charset="2"/>
              </a:rPr>
              <a:t>ใช้คำสั่ง </a:t>
            </a:r>
            <a:r>
              <a:rPr lang="en-US" dirty="0" err="1" smtClean="0">
                <a:sym typeface="Wingdings" pitchFamily="2" charset="2"/>
              </a:rPr>
              <a:t>chkconfig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chkconfig</a:t>
            </a:r>
            <a:r>
              <a:rPr lang="en-US" dirty="0" smtClean="0">
                <a:sym typeface="Wingdings" pitchFamily="2" charset="2"/>
              </a:rPr>
              <a:t>   --list     (</a:t>
            </a:r>
            <a:r>
              <a:rPr lang="th-TH" dirty="0" smtClean="0">
                <a:sym typeface="Wingdings" pitchFamily="2" charset="2"/>
              </a:rPr>
              <a:t>ดูบริการต่างๆ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chkconfig</a:t>
            </a:r>
            <a:r>
              <a:rPr lang="en-US" dirty="0" smtClean="0">
                <a:sym typeface="Wingdings" pitchFamily="2" charset="2"/>
              </a:rPr>
              <a:t>   --level  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runlevel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servicename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on|off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th-TH" dirty="0" smtClean="0">
                <a:sym typeface="Wingdings" pitchFamily="2" charset="2"/>
              </a:rPr>
              <a:t>การเรียกใช้งาน </a:t>
            </a:r>
            <a:r>
              <a:rPr lang="en-US" dirty="0" smtClean="0">
                <a:sym typeface="Wingdings" pitchFamily="2" charset="2"/>
              </a:rPr>
              <a:t>service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service    </a:t>
            </a:r>
            <a:r>
              <a:rPr lang="en-US" i="1" dirty="0" err="1" smtClean="0">
                <a:solidFill>
                  <a:srgbClr val="00B0F0"/>
                </a:solidFill>
                <a:sym typeface="Wingdings" pitchFamily="2" charset="2"/>
              </a:rPr>
              <a:t>servicename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ym typeface="Wingdings" pitchFamily="2" charset="2"/>
              </a:rPr>
              <a:t>start|stop|restart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 Management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เทคโนโลยีที่เกี่ยวข้องกับ </a:t>
            </a:r>
            <a:r>
              <a:rPr lang="en-US" dirty="0" smtClean="0"/>
              <a:t>Data Storage </a:t>
            </a:r>
            <a:r>
              <a:rPr lang="th-TH" dirty="0" smtClean="0"/>
              <a:t>ในปัจจุบันมี 2 เทคโนโลยี</a:t>
            </a:r>
          </a:p>
          <a:p>
            <a:pPr lvl="1"/>
            <a:r>
              <a:rPr lang="en-US" dirty="0" smtClean="0"/>
              <a:t>RAID (Redundant Array of Inexpensive Disks) </a:t>
            </a:r>
            <a:r>
              <a:rPr lang="th-TH" dirty="0" smtClean="0"/>
              <a:t>ตอนนี้เปลี่ยนเป็น </a:t>
            </a:r>
            <a:r>
              <a:rPr lang="en-US" dirty="0" smtClean="0"/>
              <a:t>(Redundant Array of Independent Disks)</a:t>
            </a:r>
          </a:p>
          <a:p>
            <a:pPr lvl="1"/>
            <a:r>
              <a:rPr lang="en-US" dirty="0" smtClean="0"/>
              <a:t>LVM (Logical Volume Manager)</a:t>
            </a:r>
          </a:p>
          <a:p>
            <a:r>
              <a:rPr lang="th-TH" dirty="0" smtClean="0"/>
              <a:t>ทั้ง 2 เทคโนโลยีนำมาประยุกต์ใช้งานทำให้ งานของผู้ดูแลระบบที่จะต้องจัดการเกี่ยวกับที่เก็บข้อมูล </a:t>
            </a:r>
          </a:p>
          <a:p>
            <a:pPr lvl="1"/>
            <a:r>
              <a:rPr lang="th-TH" dirty="0" smtClean="0"/>
              <a:t>ทำได้สะดวกและสบายมากขึ้น</a:t>
            </a:r>
          </a:p>
          <a:p>
            <a:pPr lvl="1"/>
            <a:r>
              <a:rPr lang="th-TH" dirty="0" smtClean="0"/>
              <a:t>แก้ปัญหาเกี่ยวกับการสำรองข้อมูลได้</a:t>
            </a:r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การเพิ่มเติม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ให้กับ </a:t>
            </a:r>
            <a:r>
              <a:rPr lang="en-US" dirty="0" smtClean="0"/>
              <a:t>server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ในกรณีที่พื้นที่ว่างของ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ที่ติดตั้งใน </a:t>
            </a:r>
            <a:r>
              <a:rPr lang="en-US" dirty="0" smtClean="0"/>
              <a:t>server </a:t>
            </a:r>
            <a:r>
              <a:rPr lang="th-TH" dirty="0" smtClean="0"/>
              <a:t>เหลือน้อย</a:t>
            </a:r>
          </a:p>
          <a:p>
            <a:r>
              <a:rPr lang="th-TH" dirty="0" smtClean="0"/>
              <a:t>การเพิ่ม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ทำตามขั้นตอนปกติ</a:t>
            </a:r>
          </a:p>
          <a:p>
            <a:pPr lvl="1"/>
            <a:r>
              <a:rPr lang="en-US" dirty="0" smtClean="0"/>
              <a:t>Shutdown </a:t>
            </a:r>
            <a:r>
              <a:rPr lang="th-TH" dirty="0" smtClean="0"/>
              <a:t>เครื่อง </a:t>
            </a:r>
            <a:r>
              <a:rPr lang="en-US" dirty="0" smtClean="0"/>
              <a:t>server</a:t>
            </a:r>
          </a:p>
          <a:p>
            <a:pPr lvl="1"/>
            <a:r>
              <a:rPr lang="th-TH" dirty="0" smtClean="0"/>
              <a:t>เปิด</a:t>
            </a:r>
            <a:r>
              <a:rPr lang="en-US" dirty="0" smtClean="0"/>
              <a:t> case </a:t>
            </a:r>
            <a:r>
              <a:rPr lang="th-TH" dirty="0" smtClean="0"/>
              <a:t>เครื่อง </a:t>
            </a:r>
            <a:r>
              <a:rPr lang="en-US" dirty="0" smtClean="0"/>
              <a:t>server </a:t>
            </a:r>
            <a:r>
              <a:rPr lang="th-TH" dirty="0" smtClean="0"/>
              <a:t>ใส่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อีกตัวเพิ่มเข้าไป</a:t>
            </a:r>
          </a:p>
          <a:p>
            <a:pPr lvl="1"/>
            <a:r>
              <a:rPr lang="th-TH" dirty="0" smtClean="0"/>
              <a:t>ปิด </a:t>
            </a:r>
            <a:r>
              <a:rPr lang="en-US" dirty="0" smtClean="0"/>
              <a:t>case </a:t>
            </a:r>
          </a:p>
          <a:p>
            <a:pPr lvl="1"/>
            <a:r>
              <a:rPr lang="th-TH" dirty="0" smtClean="0"/>
              <a:t>เปิดเครื่อง </a:t>
            </a:r>
            <a:r>
              <a:rPr lang="en-US" dirty="0" smtClean="0"/>
              <a:t>server</a:t>
            </a:r>
          </a:p>
          <a:p>
            <a:r>
              <a:rPr lang="th-TH" dirty="0" smtClean="0"/>
              <a:t>ใน</a:t>
            </a:r>
            <a:r>
              <a:rPr lang="en-US" dirty="0" smtClean="0"/>
              <a:t>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th-TH" dirty="0" smtClean="0"/>
              <a:t>ถ้าต้องการเพิ่ม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อีกตัวให้กับ </a:t>
            </a:r>
            <a:r>
              <a:rPr lang="en-US" dirty="0" err="1" smtClean="0"/>
              <a:t>GuestOS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>
                <a:sym typeface="Wingdings" pitchFamily="2" charset="2"/>
              </a:rPr>
              <a:t> Virtual Media Manager  New</a:t>
            </a:r>
          </a:p>
          <a:p>
            <a:pPr lvl="1"/>
            <a:r>
              <a:rPr lang="th-TH" dirty="0" smtClean="0">
                <a:sym typeface="Wingdings" pitchFamily="2" charset="2"/>
              </a:rPr>
              <a:t>ให้ลองสร้าง </a:t>
            </a:r>
            <a:r>
              <a:rPr lang="en-US" dirty="0" err="1" smtClean="0">
                <a:sym typeface="Wingdings" pitchFamily="2" charset="2"/>
              </a:rPr>
              <a:t>harddisk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th-TH" dirty="0" smtClean="0">
                <a:sym typeface="Wingdings" pitchFamily="2" charset="2"/>
              </a:rPr>
              <a:t>ตัวใหม่ ขนาด 1 </a:t>
            </a:r>
            <a:r>
              <a:rPr lang="en-US" dirty="0" smtClean="0">
                <a:sym typeface="Wingdings" pitchFamily="2" charset="2"/>
              </a:rPr>
              <a:t>GB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endParaRPr lang="th-TH" dirty="0" smtClean="0"/>
          </a:p>
          <a:p>
            <a:pPr lvl="1"/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err="1" smtClean="0"/>
              <a:t>fdisk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เมื่อใส่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ตัวนั้นจะยังไม่มีการแบ่ง </a:t>
            </a:r>
            <a:r>
              <a:rPr lang="en-US" dirty="0" smtClean="0"/>
              <a:t>partition </a:t>
            </a:r>
            <a:r>
              <a:rPr lang="th-TH" dirty="0" smtClean="0"/>
              <a:t>และ </a:t>
            </a:r>
            <a:r>
              <a:rPr lang="en-US" dirty="0" smtClean="0"/>
              <a:t>format</a:t>
            </a:r>
          </a:p>
          <a:p>
            <a:r>
              <a:rPr lang="th-TH" dirty="0" smtClean="0"/>
              <a:t>คำสั่ง </a:t>
            </a:r>
            <a:r>
              <a:rPr lang="en-US" dirty="0" err="1" smtClean="0"/>
              <a:t>fdisk</a:t>
            </a:r>
            <a:r>
              <a:rPr lang="en-US" dirty="0" smtClean="0"/>
              <a:t> </a:t>
            </a:r>
            <a:r>
              <a:rPr lang="th-TH" dirty="0" smtClean="0"/>
              <a:t>จะเป็นตัวช่วยให้เรามองเห็น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ที่เพิ่งใส่เข้ามา</a:t>
            </a:r>
          </a:p>
          <a:p>
            <a:pPr lvl="1"/>
            <a:r>
              <a:rPr lang="en-US" dirty="0" err="1" smtClean="0"/>
              <a:t>fdisk</a:t>
            </a:r>
            <a:r>
              <a:rPr lang="en-US" dirty="0" smtClean="0"/>
              <a:t>   -l   </a:t>
            </a:r>
            <a:r>
              <a:rPr lang="th-TH" dirty="0" smtClean="0"/>
              <a:t> เพื่อดู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ที่ต่อเข้ากับเครื่อง </a:t>
            </a:r>
            <a:r>
              <a:rPr lang="en-US" dirty="0" smtClean="0"/>
              <a:t>server</a:t>
            </a:r>
            <a:endParaRPr lang="th-TH" dirty="0"/>
          </a:p>
        </p:txBody>
      </p:sp>
      <p:pic>
        <p:nvPicPr>
          <p:cNvPr id="4" name="Picture 3" descr="fdi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773" y="3501008"/>
            <a:ext cx="6671329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90112" y="3933056"/>
            <a:ext cx="42484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301160" y="5661248"/>
            <a:ext cx="424847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5"/>
          <p:cNvSpPr/>
          <p:nvPr/>
        </p:nvSpPr>
        <p:spPr>
          <a:xfrm>
            <a:off x="1257752" y="6525344"/>
            <a:ext cx="5509552" cy="2160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partition </a:t>
            </a:r>
            <a:r>
              <a:rPr lang="th-TH" dirty="0" smtClean="0"/>
              <a:t>ให้กับ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 smtClean="0"/>
              <a:t>การสร้าง </a:t>
            </a:r>
            <a:r>
              <a:rPr lang="en-US" dirty="0" smtClean="0"/>
              <a:t>partition </a:t>
            </a:r>
            <a:r>
              <a:rPr lang="th-TH" dirty="0" smtClean="0"/>
              <a:t>ให้กับ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 </a:t>
            </a:r>
            <a:r>
              <a:rPr lang="en-US" dirty="0" smtClean="0"/>
              <a:t>(/dev/</a:t>
            </a:r>
            <a:r>
              <a:rPr lang="en-US" dirty="0" err="1" smtClean="0"/>
              <a:t>sdb</a:t>
            </a:r>
            <a:r>
              <a:rPr lang="en-US" dirty="0" smtClean="0"/>
              <a:t>)</a:t>
            </a:r>
          </a:p>
          <a:p>
            <a:r>
              <a:rPr lang="th-TH" dirty="0" smtClean="0"/>
              <a:t>ใช้คำสั่ง</a:t>
            </a:r>
          </a:p>
          <a:p>
            <a:pPr algn="ctr">
              <a:buNone/>
            </a:pPr>
            <a:r>
              <a:rPr lang="en-US" sz="3600" dirty="0" err="1" smtClean="0"/>
              <a:t>fdisk</a:t>
            </a:r>
            <a:r>
              <a:rPr lang="en-US" sz="3600" dirty="0" smtClean="0"/>
              <a:t>    /dev/</a:t>
            </a:r>
            <a:r>
              <a:rPr lang="en-US" sz="3600" dirty="0" err="1" smtClean="0"/>
              <a:t>sdb</a:t>
            </a:r>
            <a:endParaRPr lang="en-US" sz="3600" dirty="0" smtClean="0"/>
          </a:p>
          <a:p>
            <a:r>
              <a:rPr lang="th-TH" dirty="0" smtClean="0"/>
              <a:t>กด </a:t>
            </a:r>
            <a:r>
              <a:rPr lang="en-US" dirty="0" smtClean="0"/>
              <a:t>m </a:t>
            </a:r>
            <a:r>
              <a:rPr lang="th-TH" dirty="0" smtClean="0"/>
              <a:t>เพื่อดู </a:t>
            </a:r>
            <a:r>
              <a:rPr lang="en-US" dirty="0" smtClean="0"/>
              <a:t>help</a:t>
            </a:r>
          </a:p>
          <a:p>
            <a:r>
              <a:rPr lang="th-TH" dirty="0" smtClean="0"/>
              <a:t>กด </a:t>
            </a:r>
            <a:r>
              <a:rPr lang="en-US" dirty="0" smtClean="0"/>
              <a:t>n </a:t>
            </a:r>
            <a:r>
              <a:rPr lang="th-TH" dirty="0" smtClean="0"/>
              <a:t>เพื่อสร้าง </a:t>
            </a:r>
            <a:r>
              <a:rPr lang="en-US" dirty="0" smtClean="0"/>
              <a:t>partition </a:t>
            </a:r>
            <a:r>
              <a:rPr lang="th-TH" dirty="0" smtClean="0"/>
              <a:t>ใหม่</a:t>
            </a:r>
          </a:p>
          <a:p>
            <a:pPr lvl="1"/>
            <a:r>
              <a:rPr lang="en-US" dirty="0" smtClean="0"/>
              <a:t>p  primary </a:t>
            </a:r>
            <a:r>
              <a:rPr lang="th-TH" dirty="0" smtClean="0"/>
              <a:t>มีได้ 4 อันใน 1 </a:t>
            </a:r>
            <a:r>
              <a:rPr lang="en-US" dirty="0" err="1" smtClean="0"/>
              <a:t>harddisk</a:t>
            </a:r>
            <a:endParaRPr lang="en-US" dirty="0" smtClean="0"/>
          </a:p>
          <a:p>
            <a:pPr lvl="1"/>
            <a:r>
              <a:rPr lang="en-US" dirty="0" smtClean="0"/>
              <a:t>e  extended</a:t>
            </a:r>
          </a:p>
          <a:p>
            <a:r>
              <a:rPr lang="en-US" dirty="0" smtClean="0"/>
              <a:t>p  </a:t>
            </a:r>
            <a:r>
              <a:rPr lang="th-TH" dirty="0" smtClean="0"/>
              <a:t>ดู </a:t>
            </a:r>
            <a:r>
              <a:rPr lang="en-US" dirty="0" err="1" smtClean="0"/>
              <a:t>parition</a:t>
            </a:r>
            <a:r>
              <a:rPr lang="en-US" dirty="0" smtClean="0"/>
              <a:t> </a:t>
            </a:r>
            <a:r>
              <a:rPr lang="th-TH" dirty="0" smtClean="0"/>
              <a:t>ที่ถูกแก้ไข</a:t>
            </a:r>
          </a:p>
          <a:p>
            <a:r>
              <a:rPr lang="en-US" dirty="0" smtClean="0"/>
              <a:t>w  </a:t>
            </a:r>
            <a:r>
              <a:rPr lang="th-TH" dirty="0" smtClean="0"/>
              <a:t>เขียน </a:t>
            </a:r>
            <a:r>
              <a:rPr lang="en-US" dirty="0" smtClean="0"/>
              <a:t>partition</a:t>
            </a:r>
          </a:p>
          <a:p>
            <a:r>
              <a:rPr lang="th-TH" dirty="0" smtClean="0"/>
              <a:t>ลองใช้คำสั่ง </a:t>
            </a:r>
            <a:r>
              <a:rPr lang="en-US" dirty="0" smtClean="0"/>
              <a:t>“</a:t>
            </a:r>
            <a:r>
              <a:rPr lang="en-US" dirty="0" err="1" smtClean="0"/>
              <a:t>fdisk</a:t>
            </a:r>
            <a:r>
              <a:rPr lang="en-US" dirty="0" smtClean="0"/>
              <a:t>  -l” </a:t>
            </a:r>
            <a:r>
              <a:rPr lang="th-TH" dirty="0" smtClean="0"/>
              <a:t>ใหม่เพื่อดู </a:t>
            </a:r>
            <a:r>
              <a:rPr lang="en-US" dirty="0" smtClean="0"/>
              <a:t>partition</a:t>
            </a:r>
            <a:endParaRPr lang="th-TH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Harddisk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เมื่อทำการแบ่ง </a:t>
            </a:r>
            <a:r>
              <a:rPr lang="en-US" dirty="0" smtClean="0"/>
              <a:t>partition </a:t>
            </a:r>
            <a:r>
              <a:rPr lang="th-TH" dirty="0" smtClean="0"/>
              <a:t>เสร็จเรียบร้อยแล้ว ก็จะต้อง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Linux </a:t>
            </a:r>
            <a:r>
              <a:rPr lang="th-TH" dirty="0" smtClean="0"/>
              <a:t>รองรับระบบแฟ้มข้อมูลหลายประเภท เช่น </a:t>
            </a:r>
            <a:endParaRPr lang="en-US" dirty="0" smtClean="0"/>
          </a:p>
          <a:p>
            <a:pPr lvl="1"/>
            <a:r>
              <a:rPr lang="en-US" dirty="0" smtClean="0"/>
              <a:t>ext2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ext3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r>
              <a:rPr lang="en-US" dirty="0" smtClean="0"/>
              <a:t>VFAT</a:t>
            </a:r>
          </a:p>
          <a:p>
            <a:r>
              <a:rPr lang="th-TH" dirty="0" smtClean="0"/>
              <a:t>คำสั่งที่ใช้ </a:t>
            </a:r>
            <a:r>
              <a:rPr lang="en-US" dirty="0" smtClean="0"/>
              <a:t>format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เป็น ระบบแฟ้มข้อมูลแบบ </a:t>
            </a:r>
            <a:r>
              <a:rPr lang="en-US" dirty="0" smtClean="0"/>
              <a:t>ext3</a:t>
            </a:r>
          </a:p>
          <a:p>
            <a:pPr algn="ctr">
              <a:buNone/>
            </a:pPr>
            <a:r>
              <a:rPr lang="en-US" sz="3600" dirty="0" smtClean="0"/>
              <a:t>mkfs.ext3   /dev/sdb1</a:t>
            </a:r>
            <a:endParaRPr lang="th-TH" sz="3600" dirty="0" smtClean="0"/>
          </a:p>
          <a:p>
            <a:pPr lvl="1"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การปรับแต่งเครื่องแม่ข่าย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ในการทำงานกับกับเครื่องแม่ข่าย มีสิ่งที่สามารถปรับแต่งได้ คือ</a:t>
            </a:r>
          </a:p>
          <a:p>
            <a:pPr lvl="1"/>
            <a:r>
              <a:rPr lang="en-US" dirty="0" smtClean="0"/>
              <a:t>Boot loader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Keyboard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 </a:t>
            </a:r>
            <a:r>
              <a:rPr lang="th-TH" dirty="0" smtClean="0">
                <a:solidFill>
                  <a:srgbClr val="FF0000"/>
                </a:solidFill>
              </a:rPr>
              <a:t>และ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Network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Printer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275856" y="3284984"/>
            <a:ext cx="432048" cy="20882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923928" y="400506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ตรงๆตัวในโหมด </a:t>
            </a:r>
            <a:r>
              <a:rPr lang="en-US" dirty="0" smtClean="0"/>
              <a:t>GUI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mount/</a:t>
            </a:r>
            <a:r>
              <a:rPr lang="en-US" dirty="0" err="1" smtClean="0"/>
              <a:t>umount</a:t>
            </a:r>
            <a:r>
              <a:rPr lang="en-US" dirty="0" smtClean="0"/>
              <a:t>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สมมุติเหตุการณ์ ต้องการเอา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 มาใช้ในการเก็บ </a:t>
            </a:r>
            <a:r>
              <a:rPr lang="en-US" dirty="0" smtClean="0"/>
              <a:t>web</a:t>
            </a:r>
          </a:p>
          <a:p>
            <a:r>
              <a:rPr lang="th-TH" dirty="0" smtClean="0"/>
              <a:t>แฟ้มข้อมูล </a:t>
            </a:r>
            <a:r>
              <a:rPr lang="en-US" dirty="0" smtClean="0"/>
              <a:t>Web </a:t>
            </a:r>
            <a:r>
              <a:rPr lang="th-TH" dirty="0" smtClean="0"/>
              <a:t>โดยปกติของ </a:t>
            </a:r>
            <a:r>
              <a:rPr lang="en-US" dirty="0" err="1" smtClean="0"/>
              <a:t>CentOS</a:t>
            </a:r>
            <a:r>
              <a:rPr lang="en-US" dirty="0" smtClean="0"/>
              <a:t> </a:t>
            </a:r>
            <a:r>
              <a:rPr lang="th-TH" dirty="0" smtClean="0"/>
              <a:t>จะมีที่ตั้งที่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/www</a:t>
            </a:r>
          </a:p>
          <a:p>
            <a:r>
              <a:rPr lang="th-TH" dirty="0" smtClean="0"/>
              <a:t>ถ้าต้องการให้ </a:t>
            </a: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/www </a:t>
            </a:r>
            <a:r>
              <a:rPr lang="th-TH" dirty="0" smtClean="0"/>
              <a:t>มาเก็บข้อมูลใน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ตัวใหม่ จะต้องใช้คำสั่ง </a:t>
            </a:r>
            <a:r>
              <a:rPr lang="en-US" dirty="0" smtClean="0"/>
              <a:t>“mount”</a:t>
            </a:r>
          </a:p>
          <a:p>
            <a:pPr algn="ctr">
              <a:buNone/>
            </a:pPr>
            <a:r>
              <a:rPr lang="en-US" sz="3600" dirty="0" smtClean="0"/>
              <a:t>mount    /dev/sdb1   /</a:t>
            </a:r>
            <a:r>
              <a:rPr lang="en-US" sz="3600" dirty="0" err="1" smtClean="0"/>
              <a:t>var</a:t>
            </a:r>
            <a:r>
              <a:rPr lang="en-US" sz="3600" dirty="0" smtClean="0"/>
              <a:t>/www</a:t>
            </a:r>
          </a:p>
          <a:p>
            <a:r>
              <a:rPr lang="th-TH" dirty="0" smtClean="0"/>
              <a:t>ลองใช้คำสั่ง </a:t>
            </a:r>
            <a:r>
              <a:rPr lang="en-US" dirty="0" smtClean="0"/>
              <a:t>“</a:t>
            </a:r>
            <a:r>
              <a:rPr lang="en-US" dirty="0" err="1" smtClean="0"/>
              <a:t>df</a:t>
            </a:r>
            <a:r>
              <a:rPr lang="en-US" dirty="0" smtClean="0"/>
              <a:t> –h” </a:t>
            </a:r>
            <a:r>
              <a:rPr lang="th-TH" dirty="0" smtClean="0"/>
              <a:t>เพื่อดูเนื้อที่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ในระบบ</a:t>
            </a:r>
          </a:p>
          <a:p>
            <a:r>
              <a:rPr lang="th-TH" dirty="0" smtClean="0"/>
              <a:t>ถ้าต้องการจะเอาการ </a:t>
            </a:r>
            <a:r>
              <a:rPr lang="en-US" dirty="0" smtClean="0"/>
              <a:t>mount </a:t>
            </a:r>
            <a:r>
              <a:rPr lang="th-TH" dirty="0" smtClean="0"/>
              <a:t>ออกใช้คำสั่ง </a:t>
            </a:r>
            <a:r>
              <a:rPr lang="en-US" dirty="0" err="1" smtClean="0"/>
              <a:t>umount</a:t>
            </a:r>
            <a:endParaRPr lang="en-US" dirty="0" smtClean="0"/>
          </a:p>
          <a:p>
            <a:pPr lvl="1"/>
            <a:r>
              <a:rPr lang="en-US" dirty="0" err="1" smtClean="0"/>
              <a:t>umount</a:t>
            </a:r>
            <a:r>
              <a:rPr lang="en-US" dirty="0" smtClean="0"/>
              <a:t>   /dev/sdb1   </a:t>
            </a:r>
            <a:r>
              <a:rPr lang="th-TH" dirty="0" smtClean="0"/>
              <a:t>หรือ</a:t>
            </a:r>
            <a:endParaRPr lang="en-US" dirty="0" smtClean="0"/>
          </a:p>
          <a:p>
            <a:pPr lvl="1"/>
            <a:r>
              <a:rPr lang="en-US" dirty="0" err="1" smtClean="0"/>
              <a:t>umount</a:t>
            </a:r>
            <a:r>
              <a:rPr lang="en-US" dirty="0" smtClean="0"/>
              <a:t>   /</a:t>
            </a:r>
            <a:r>
              <a:rPr lang="en-US" dirty="0" err="1" smtClean="0"/>
              <a:t>var</a:t>
            </a:r>
            <a:r>
              <a:rPr lang="en-US" dirty="0" smtClean="0"/>
              <a:t>/www</a:t>
            </a:r>
            <a:endParaRPr lang="th-T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fstab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/>
          <a:p>
            <a:r>
              <a:rPr lang="th-TH" sz="2800" dirty="0" smtClean="0"/>
              <a:t>การใช้คำสั่ง </a:t>
            </a:r>
            <a:r>
              <a:rPr lang="en-US" sz="2800" dirty="0" smtClean="0"/>
              <a:t>mount </a:t>
            </a:r>
            <a:r>
              <a:rPr lang="th-TH" sz="2800" dirty="0" smtClean="0"/>
              <a:t>จะทำงานเพียงแต่ในขณะนั้นเท่านั้น เมื่อ </a:t>
            </a:r>
            <a:r>
              <a:rPr lang="en-US" sz="2800" dirty="0" smtClean="0"/>
              <a:t>reboot </a:t>
            </a:r>
            <a:r>
              <a:rPr lang="th-TH" sz="2800" dirty="0" smtClean="0"/>
              <a:t>เครื่องใหม่ ระบบก็จะลืมการ </a:t>
            </a:r>
            <a:r>
              <a:rPr lang="en-US" sz="2800" dirty="0" smtClean="0"/>
              <a:t>mount </a:t>
            </a:r>
            <a:r>
              <a:rPr lang="th-TH" sz="2800" dirty="0" smtClean="0"/>
              <a:t>ต่างๆ ที่ทำไว้</a:t>
            </a:r>
          </a:p>
          <a:p>
            <a:r>
              <a:rPr lang="th-TH" sz="2800" dirty="0" smtClean="0"/>
              <a:t>ถ้าต้องการใช้การ </a:t>
            </a:r>
            <a:r>
              <a:rPr lang="en-US" sz="2800" dirty="0" smtClean="0"/>
              <a:t>mount </a:t>
            </a:r>
            <a:r>
              <a:rPr lang="th-TH" sz="2800" dirty="0" smtClean="0"/>
              <a:t>ถาวรต้องการแก้ไขแฟ้มข้อมูล </a:t>
            </a:r>
            <a:r>
              <a:rPr lang="en-US" sz="2800" dirty="0" smtClean="0"/>
              <a:t>/etc/</a:t>
            </a:r>
            <a:r>
              <a:rPr lang="en-US" sz="2800" dirty="0" err="1" smtClean="0"/>
              <a:t>fstab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th-TH" sz="100" dirty="0" smtClean="0"/>
          </a:p>
          <a:p>
            <a:r>
              <a:rPr lang="th-TH" sz="2800" dirty="0" smtClean="0"/>
              <a:t>รูปแบบของ </a:t>
            </a:r>
            <a:r>
              <a:rPr lang="en-US" sz="2800" dirty="0" smtClean="0"/>
              <a:t>/etc/</a:t>
            </a:r>
            <a:r>
              <a:rPr lang="en-US" sz="2800" dirty="0" err="1" smtClean="0"/>
              <a:t>fstab</a:t>
            </a:r>
            <a:endParaRPr lang="en-US" sz="28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device</a:t>
            </a:r>
            <a:r>
              <a:rPr lang="th-TH" sz="2400" dirty="0" smtClean="0"/>
              <a:t>   </a:t>
            </a:r>
            <a:r>
              <a:rPr lang="th-TH" sz="2400" dirty="0" smtClean="0">
                <a:solidFill>
                  <a:srgbClr val="FF0000"/>
                </a:solidFill>
              </a:rPr>
              <a:t>ตำแหน่งที่จะ</a:t>
            </a:r>
            <a:r>
              <a:rPr lang="en-US" sz="2400" dirty="0" smtClean="0">
                <a:solidFill>
                  <a:srgbClr val="FF0000"/>
                </a:solidFill>
              </a:rPr>
              <a:t>mount  </a:t>
            </a:r>
            <a:r>
              <a:rPr lang="th-TH" sz="2400" dirty="0" smtClean="0">
                <a:solidFill>
                  <a:srgbClr val="00B050"/>
                </a:solidFill>
              </a:rPr>
              <a:t>ระบบแฟ้มข้อมูล  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defaults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dump(0/1)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fsckOrder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/dev/sdb1 </a:t>
            </a:r>
            <a:r>
              <a:rPr lang="en-US" sz="2400" dirty="0" smtClean="0">
                <a:solidFill>
                  <a:srgbClr val="FF0000"/>
                </a:solidFill>
              </a:rPr>
              <a:t> /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/www     </a:t>
            </a:r>
            <a:r>
              <a:rPr lang="en-US" sz="2400" dirty="0" smtClean="0">
                <a:solidFill>
                  <a:srgbClr val="00B050"/>
                </a:solidFill>
              </a:rPr>
              <a:t>ext3        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defaults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0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4" name="รูปภาพ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996952"/>
            <a:ext cx="8280920" cy="1680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 smtClean="0"/>
              <a:t>หลักการของ </a:t>
            </a:r>
            <a:r>
              <a:rPr lang="en-US" dirty="0" smtClean="0"/>
              <a:t>RAID </a:t>
            </a:r>
            <a:r>
              <a:rPr lang="th-TH" dirty="0" smtClean="0"/>
              <a:t>จะมีการใช้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อย่างน้อย 2 ตัวขึ้นไป โดยช่วยกันอาจ </a:t>
            </a:r>
            <a:r>
              <a:rPr lang="en-US" dirty="0" err="1" smtClean="0"/>
              <a:t>harddisk</a:t>
            </a:r>
            <a:r>
              <a:rPr lang="en-US" dirty="0" smtClean="0"/>
              <a:t> 1 </a:t>
            </a:r>
            <a:r>
              <a:rPr lang="th-TH" dirty="0" smtClean="0"/>
              <a:t>ตัวเป็นอะไรไป ข้อมูลจะไม่สูญหาย</a:t>
            </a:r>
          </a:p>
          <a:p>
            <a:r>
              <a:rPr lang="th-TH" dirty="0" smtClean="0"/>
              <a:t>ชนิดของ </a:t>
            </a:r>
            <a:r>
              <a:rPr lang="en-US" dirty="0" smtClean="0"/>
              <a:t>RAID</a:t>
            </a:r>
          </a:p>
          <a:p>
            <a:pPr lvl="1"/>
            <a:r>
              <a:rPr lang="en-US" dirty="0" smtClean="0"/>
              <a:t>Hardware RAID</a:t>
            </a:r>
          </a:p>
          <a:p>
            <a:pPr lvl="2"/>
            <a:r>
              <a:rPr lang="th-TH" dirty="0" smtClean="0"/>
              <a:t>แพง แต่ดีที่สุด ใช้ </a:t>
            </a:r>
            <a:r>
              <a:rPr lang="en-US" dirty="0" smtClean="0"/>
              <a:t>hardware </a:t>
            </a:r>
            <a:r>
              <a:rPr lang="th-TH" dirty="0" smtClean="0"/>
              <a:t>เป็นตัวควบคุมการทำงานของ </a:t>
            </a:r>
            <a:r>
              <a:rPr lang="en-US" dirty="0" smtClean="0"/>
              <a:t>RAID </a:t>
            </a:r>
            <a:r>
              <a:rPr lang="th-TH" dirty="0" smtClean="0"/>
              <a:t>โดยตรง</a:t>
            </a:r>
          </a:p>
          <a:p>
            <a:pPr lvl="1"/>
            <a:r>
              <a:rPr lang="en-US" dirty="0" smtClean="0"/>
              <a:t>Software RAID</a:t>
            </a:r>
          </a:p>
          <a:p>
            <a:pPr lvl="2"/>
            <a:r>
              <a:rPr lang="th-TH" dirty="0" smtClean="0"/>
              <a:t>เป็นตัวที่ดีรองลงมาจาก </a:t>
            </a:r>
            <a:r>
              <a:rPr lang="en-US" dirty="0" smtClean="0"/>
              <a:t>hardware RAID </a:t>
            </a:r>
            <a:r>
              <a:rPr lang="th-TH" dirty="0" smtClean="0"/>
              <a:t>ซึ่ง </a:t>
            </a:r>
            <a:r>
              <a:rPr lang="en-US" dirty="0" err="1" smtClean="0"/>
              <a:t>CentOS</a:t>
            </a:r>
            <a:r>
              <a:rPr lang="en-US" dirty="0" smtClean="0"/>
              <a:t> </a:t>
            </a:r>
            <a:r>
              <a:rPr lang="th-TH" dirty="0" smtClean="0"/>
              <a:t>รองรับการใช้งานได้</a:t>
            </a:r>
          </a:p>
          <a:p>
            <a:pPr lvl="2"/>
            <a:r>
              <a:rPr lang="en-US" dirty="0" smtClean="0"/>
              <a:t>RAID0,  RAID1,  RAID5,  RAID6,  RAID10</a:t>
            </a:r>
            <a:endParaRPr lang="th-TH" dirty="0" smtClean="0"/>
          </a:p>
          <a:p>
            <a:pPr lvl="1"/>
            <a:r>
              <a:rPr lang="en-US" dirty="0" smtClean="0"/>
              <a:t>Fake RAID</a:t>
            </a:r>
          </a:p>
          <a:p>
            <a:pPr lvl="2"/>
            <a:r>
              <a:rPr lang="th-TH" dirty="0" smtClean="0"/>
              <a:t>เป็นการทำ </a:t>
            </a:r>
            <a:r>
              <a:rPr lang="en-US" dirty="0" smtClean="0"/>
              <a:t>RAID </a:t>
            </a:r>
            <a:r>
              <a:rPr lang="th-TH" dirty="0" smtClean="0"/>
              <a:t>ปลอม เนื่องจาก </a:t>
            </a:r>
            <a:r>
              <a:rPr lang="en-US" dirty="0" smtClean="0"/>
              <a:t>software </a:t>
            </a:r>
            <a:r>
              <a:rPr lang="th-TH" dirty="0" smtClean="0"/>
              <a:t>บางตัวจะรันเฉพาะเครื่องที่มี </a:t>
            </a:r>
            <a:r>
              <a:rPr lang="en-US" dirty="0" smtClean="0"/>
              <a:t>RAID </a:t>
            </a:r>
            <a:r>
              <a:rPr lang="th-TH" dirty="0" smtClean="0"/>
              <a:t>เท่านั้น ทำให้ในความเป็นจริงไม่ได้ช่วยอะไรระบบเลย</a:t>
            </a:r>
            <a:endParaRPr lang="th-T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5903568" cy="4709120"/>
          </a:xfrm>
        </p:spPr>
        <p:txBody>
          <a:bodyPr>
            <a:normAutofit/>
          </a:bodyPr>
          <a:lstStyle/>
          <a:p>
            <a:r>
              <a:rPr lang="th-TH" dirty="0" smtClean="0"/>
              <a:t>ระดับของ </a:t>
            </a:r>
            <a:r>
              <a:rPr lang="en-US" dirty="0" smtClean="0"/>
              <a:t>RAID </a:t>
            </a:r>
            <a:r>
              <a:rPr lang="th-TH" dirty="0" smtClean="0"/>
              <a:t>มีหลายระดับ จะกล่าวถึงระดับที่ </a:t>
            </a:r>
            <a:r>
              <a:rPr lang="en-US" dirty="0" err="1" smtClean="0"/>
              <a:t>CentOS</a:t>
            </a:r>
            <a:r>
              <a:rPr lang="en-US" dirty="0" smtClean="0"/>
              <a:t> </a:t>
            </a:r>
            <a:r>
              <a:rPr lang="th-TH" dirty="0" smtClean="0"/>
              <a:t>รองรับคือ </a:t>
            </a:r>
            <a:r>
              <a:rPr lang="en-US" dirty="0" smtClean="0"/>
              <a:t>0, 1, 5, 6, </a:t>
            </a:r>
            <a:r>
              <a:rPr lang="th-TH" dirty="0" smtClean="0"/>
              <a:t>และ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RAID0</a:t>
            </a:r>
          </a:p>
          <a:p>
            <a:pPr lvl="1"/>
            <a:r>
              <a:rPr lang="th-TH" dirty="0" smtClean="0"/>
              <a:t>จะต้องใช้ </a:t>
            </a:r>
            <a:r>
              <a:rPr lang="en-US" dirty="0" err="1" smtClean="0"/>
              <a:t>harddisk</a:t>
            </a:r>
            <a:r>
              <a:rPr lang="en-US" dirty="0" smtClean="0"/>
              <a:t> 2 </a:t>
            </a:r>
            <a:r>
              <a:rPr lang="th-TH" dirty="0" smtClean="0"/>
              <a:t>ตัวขึ้นไป</a:t>
            </a:r>
          </a:p>
          <a:p>
            <a:pPr lvl="1"/>
            <a:r>
              <a:rPr lang="th-TH" dirty="0" smtClean="0"/>
              <a:t>เป็นการทำ </a:t>
            </a:r>
            <a:r>
              <a:rPr lang="en-US" dirty="0" smtClean="0"/>
              <a:t>strip data </a:t>
            </a:r>
            <a:r>
              <a:rPr lang="th-TH" dirty="0" smtClean="0"/>
              <a:t>คือแบ่งข้อมูลไปกระจายตาม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ต่างๆ</a:t>
            </a:r>
          </a:p>
          <a:p>
            <a:pPr lvl="1"/>
            <a:r>
              <a:rPr lang="th-TH" dirty="0" smtClean="0">
                <a:solidFill>
                  <a:srgbClr val="FF0000"/>
                </a:solidFill>
              </a:rPr>
              <a:t>ไม่ได้เป็นการป้องกันการสูญหาย</a:t>
            </a:r>
            <a:r>
              <a:rPr lang="th-TH" dirty="0" smtClean="0"/>
              <a:t>ของข้อมูลเมื่อ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ตัวใดตัวหนึ่งพัง</a:t>
            </a:r>
          </a:p>
          <a:p>
            <a:pPr lvl="1"/>
            <a:r>
              <a:rPr lang="th-TH" dirty="0" smtClean="0"/>
              <a:t>เนื้อที่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ใช้ได้เท่าเดิม </a:t>
            </a:r>
            <a:r>
              <a:rPr lang="en-US" dirty="0" smtClean="0"/>
              <a:t>(1)</a:t>
            </a:r>
            <a:endParaRPr lang="th-TH" dirty="0" smtClean="0"/>
          </a:p>
          <a:p>
            <a:pPr lvl="1"/>
            <a:r>
              <a:rPr lang="th-TH" dirty="0" smtClean="0"/>
              <a:t>แต่จะทำให้การอ่าน </a:t>
            </a:r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)</a:t>
            </a:r>
            <a:r>
              <a:rPr lang="th-TH" dirty="0" smtClean="0"/>
              <a:t> และเขียนข้อมูลเร็วขึ้น </a:t>
            </a:r>
            <a:r>
              <a:rPr lang="en-US" dirty="0" smtClean="0"/>
              <a:t>(</a:t>
            </a:r>
            <a:r>
              <a:rPr lang="en-US" dirty="0" err="1" smtClean="0"/>
              <a:t>nX</a:t>
            </a:r>
            <a:r>
              <a:rPr lang="en-US" dirty="0" smtClean="0"/>
              <a:t>)</a:t>
            </a:r>
            <a:endParaRPr lang="th-TH" dirty="0" smtClean="0"/>
          </a:p>
        </p:txBody>
      </p:sp>
      <p:pic>
        <p:nvPicPr>
          <p:cNvPr id="6" name="รูปภาพ 5" descr="500px-RAID_0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2250374"/>
            <a:ext cx="2592288" cy="39869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RAID1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RAID1 </a:t>
            </a:r>
            <a:r>
              <a:rPr lang="th-TH" dirty="0" smtClean="0"/>
              <a:t>บางครั้งเรียกว่า </a:t>
            </a:r>
            <a:r>
              <a:rPr lang="en-US" dirty="0" smtClean="0"/>
              <a:t>Mirror </a:t>
            </a:r>
            <a:r>
              <a:rPr lang="th-TH" dirty="0" smtClean="0"/>
              <a:t>ก็การสำรองข้อมูลเหมือนกันลงใน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ทุกตัวที่ทำ </a:t>
            </a:r>
            <a:r>
              <a:rPr lang="en-US" dirty="0" smtClean="0"/>
              <a:t>RAID</a:t>
            </a:r>
          </a:p>
          <a:p>
            <a:r>
              <a:rPr lang="th-TH" dirty="0" smtClean="0"/>
              <a:t>จะต้องใช้ </a:t>
            </a:r>
            <a:r>
              <a:rPr lang="en-US" dirty="0" err="1" smtClean="0"/>
              <a:t>harddisk</a:t>
            </a:r>
            <a:r>
              <a:rPr lang="en-US" dirty="0" smtClean="0"/>
              <a:t> 2 </a:t>
            </a:r>
            <a:r>
              <a:rPr lang="th-TH" dirty="0" smtClean="0"/>
              <a:t>ตัวขึ้นไป</a:t>
            </a:r>
          </a:p>
          <a:p>
            <a:r>
              <a:rPr lang="th-TH" dirty="0" smtClean="0"/>
              <a:t>สามารถป้องกัน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ล้มเหลวได้ </a:t>
            </a:r>
            <a:r>
              <a:rPr lang="en-US" dirty="0" smtClean="0"/>
              <a:t>n-1 </a:t>
            </a:r>
            <a:r>
              <a:rPr lang="th-TH" dirty="0" smtClean="0"/>
              <a:t>ตัว</a:t>
            </a:r>
          </a:p>
          <a:p>
            <a:r>
              <a:rPr lang="th-TH" dirty="0" smtClean="0"/>
              <a:t>อัตราเนื้อที่ที่เก็บข้อมูลได้ </a:t>
            </a:r>
            <a:r>
              <a:rPr lang="en-US" dirty="0" smtClean="0"/>
              <a:t>1/n</a:t>
            </a:r>
          </a:p>
          <a:p>
            <a:r>
              <a:rPr lang="th-TH" dirty="0" smtClean="0"/>
              <a:t>ความเร็วในการอ่าน </a:t>
            </a:r>
            <a:r>
              <a:rPr lang="en-US" dirty="0" smtClean="0"/>
              <a:t>n </a:t>
            </a:r>
            <a:r>
              <a:rPr lang="th-TH" dirty="0" smtClean="0"/>
              <a:t>เท่า</a:t>
            </a:r>
          </a:p>
          <a:p>
            <a:r>
              <a:rPr lang="th-TH" dirty="0" smtClean="0"/>
              <a:t>ความเร็วในการเขียน 1 เท่า</a:t>
            </a:r>
          </a:p>
          <a:p>
            <a:endParaRPr lang="th-TH" dirty="0"/>
          </a:p>
        </p:txBody>
      </p:sp>
      <p:pic>
        <p:nvPicPr>
          <p:cNvPr id="4" name="รูปภาพ 3" descr="200px-RAID_1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204864"/>
            <a:ext cx="2664296" cy="41030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RAID5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07504" y="1484784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RAID5 </a:t>
            </a:r>
            <a:r>
              <a:rPr lang="th-TH" dirty="0" smtClean="0"/>
              <a:t>หรือ </a:t>
            </a:r>
            <a:r>
              <a:rPr lang="en-US" dirty="0" smtClean="0"/>
              <a:t>Block-level striping with distributed parity</a:t>
            </a:r>
          </a:p>
          <a:p>
            <a:r>
              <a:rPr lang="th-TH" dirty="0" smtClean="0"/>
              <a:t>เป็นการใช้ </a:t>
            </a:r>
            <a:r>
              <a:rPr lang="en-US" dirty="0" smtClean="0"/>
              <a:t>parity </a:t>
            </a:r>
            <a:r>
              <a:rPr lang="th-TH" dirty="0" smtClean="0"/>
              <a:t>เข้ามาช่วยในการกู้ข้อมูลจาก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ที่เสีย</a:t>
            </a:r>
          </a:p>
          <a:p>
            <a:r>
              <a:rPr lang="th-TH" dirty="0" smtClean="0"/>
              <a:t>ข้อมูลที่อยู่ใน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ที่เสียสามารถกู้คืนได้ด้วยการคำนวณจากข้อมูลที่เหลือจาก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ลูกอื่น เมื่อใส่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ใหม่ให้</a:t>
            </a:r>
          </a:p>
          <a:p>
            <a:r>
              <a:rPr lang="th-TH" dirty="0" smtClean="0"/>
              <a:t>ต้องใช้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อย่างน้อย 3 ตัว</a:t>
            </a:r>
          </a:p>
          <a:p>
            <a:r>
              <a:rPr lang="th-TH" dirty="0" smtClean="0"/>
              <a:t>อัตราเนื้อที่ที่ใช้เก็บข้อมูล </a:t>
            </a:r>
            <a:r>
              <a:rPr lang="en-US" dirty="0" smtClean="0"/>
              <a:t>1- (1 / n)</a:t>
            </a:r>
          </a:p>
          <a:p>
            <a:r>
              <a:rPr lang="th-TH" dirty="0" smtClean="0"/>
              <a:t>ทนต่อการล้มเหลวของ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ได้ 1 ตัว</a:t>
            </a:r>
          </a:p>
          <a:p>
            <a:endParaRPr lang="th-TH" dirty="0"/>
          </a:p>
        </p:txBody>
      </p:sp>
      <p:pic>
        <p:nvPicPr>
          <p:cNvPr id="5" name="รูปภาพ 4" descr="500px-RAID_5.svg.png"/>
          <p:cNvPicPr>
            <a:picLocks noChangeAspect="1"/>
          </p:cNvPicPr>
          <p:nvPr/>
        </p:nvPicPr>
        <p:blipFill>
          <a:blip r:embed="rId2" cstate="print"/>
          <a:srcRect l="2552" r="3419"/>
          <a:stretch>
            <a:fillRect/>
          </a:stretch>
        </p:blipFill>
        <p:spPr>
          <a:xfrm>
            <a:off x="5148064" y="3573016"/>
            <a:ext cx="3960440" cy="3116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RAID6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3196952"/>
          </a:xfrm>
        </p:spPr>
        <p:txBody>
          <a:bodyPr/>
          <a:lstStyle/>
          <a:p>
            <a:r>
              <a:rPr lang="en-US" dirty="0" smtClean="0"/>
              <a:t>RAID6 </a:t>
            </a:r>
            <a:r>
              <a:rPr lang="th-TH" dirty="0" smtClean="0"/>
              <a:t>หรือ </a:t>
            </a:r>
            <a:r>
              <a:rPr lang="en-US" dirty="0" smtClean="0"/>
              <a:t>Block-level striping with double distributed parity</a:t>
            </a:r>
          </a:p>
          <a:p>
            <a:r>
              <a:rPr lang="th-TH" dirty="0" smtClean="0"/>
              <a:t>การทำงานเหมือน </a:t>
            </a:r>
            <a:r>
              <a:rPr lang="en-US" dirty="0" smtClean="0"/>
              <a:t>RAID6 </a:t>
            </a:r>
            <a:r>
              <a:rPr lang="th-TH" dirty="0" smtClean="0"/>
              <a:t>แต่มีการเก็บ </a:t>
            </a:r>
            <a:r>
              <a:rPr lang="en-US" dirty="0" smtClean="0"/>
              <a:t>parity 2 </a:t>
            </a:r>
            <a:r>
              <a:rPr lang="th-TH" dirty="0" smtClean="0"/>
              <a:t>ที่ ทำให้กันการเสียหายของ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ได้ 2 ตัวในเวลาเดียวกัน</a:t>
            </a:r>
          </a:p>
        </p:txBody>
      </p:sp>
      <p:pic>
        <p:nvPicPr>
          <p:cNvPr id="4" name="รูปภาพ 3" descr="500px-RAID_6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488334"/>
            <a:ext cx="5616624" cy="33025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RAID10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RAID </a:t>
            </a:r>
            <a:r>
              <a:rPr lang="th-TH" dirty="0" smtClean="0"/>
              <a:t>จริงๆ แล้วในตอนนี้มากสุดคือ ระดับ </a:t>
            </a:r>
            <a:r>
              <a:rPr lang="en-US" dirty="0" smtClean="0"/>
              <a:t>6</a:t>
            </a:r>
          </a:p>
          <a:p>
            <a:r>
              <a:rPr lang="en-US" dirty="0" smtClean="0"/>
              <a:t>RAID10 </a:t>
            </a:r>
            <a:r>
              <a:rPr lang="th-TH" dirty="0" smtClean="0"/>
              <a:t>มาจาก </a:t>
            </a:r>
            <a:r>
              <a:rPr lang="en-US" dirty="0" smtClean="0"/>
              <a:t>RAID1+0 </a:t>
            </a:r>
            <a:r>
              <a:rPr lang="th-TH" dirty="0" smtClean="0"/>
              <a:t>คือการทำ </a:t>
            </a:r>
            <a:r>
              <a:rPr lang="en-US" dirty="0" smtClean="0"/>
              <a:t>RAID1 (mirror) </a:t>
            </a:r>
            <a:r>
              <a:rPr lang="th-TH" dirty="0" smtClean="0"/>
              <a:t>แล้ว </a:t>
            </a:r>
            <a:r>
              <a:rPr lang="en-US" dirty="0" smtClean="0"/>
              <a:t>RAID0 (strip)</a:t>
            </a:r>
            <a:endParaRPr lang="th-TH" dirty="0"/>
          </a:p>
        </p:txBody>
      </p:sp>
      <p:pic>
        <p:nvPicPr>
          <p:cNvPr id="5" name="รูปภาพ 4" descr="raid-10-diagram.png"/>
          <p:cNvPicPr>
            <a:picLocks noChangeAspect="1"/>
          </p:cNvPicPr>
          <p:nvPr/>
        </p:nvPicPr>
        <p:blipFill>
          <a:blip r:embed="rId2" cstate="print"/>
          <a:srcRect l="5520" t="5597" r="4320" b="3433"/>
          <a:stretch>
            <a:fillRect/>
          </a:stretch>
        </p:blipFill>
        <p:spPr>
          <a:xfrm>
            <a:off x="2987824" y="2780928"/>
            <a:ext cx="3672408" cy="39721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เตรียมตัวทำ </a:t>
            </a:r>
            <a:r>
              <a:rPr lang="en-US" dirty="0" smtClean="0"/>
              <a:t>RAID </a:t>
            </a:r>
            <a:r>
              <a:rPr lang="th-TH" dirty="0" smtClean="0"/>
              <a:t>ใน </a:t>
            </a:r>
            <a:r>
              <a:rPr lang="en-US" dirty="0" err="1" smtClean="0"/>
              <a:t>CentOS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2000" dirty="0" smtClean="0"/>
              <a:t>เราจะทดลองการทำ </a:t>
            </a:r>
            <a:r>
              <a:rPr lang="en-US" sz="2000" dirty="0" smtClean="0"/>
              <a:t>RAID1 (mirror)</a:t>
            </a:r>
          </a:p>
          <a:p>
            <a:r>
              <a:rPr lang="th-TH" sz="2000" dirty="0" smtClean="0"/>
              <a:t>สร้าง </a:t>
            </a:r>
            <a:r>
              <a:rPr lang="en-US" sz="2000" dirty="0" err="1" smtClean="0"/>
              <a:t>harddisk</a:t>
            </a:r>
            <a:r>
              <a:rPr lang="en-US" sz="2000" dirty="0" smtClean="0"/>
              <a:t> </a:t>
            </a:r>
            <a:r>
              <a:rPr lang="th-TH" sz="2000" dirty="0" smtClean="0"/>
              <a:t>ใหม่อีก 1 ตัว </a:t>
            </a:r>
            <a:r>
              <a:rPr lang="en-US" sz="2000" dirty="0" smtClean="0"/>
              <a:t>(</a:t>
            </a:r>
            <a:r>
              <a:rPr lang="th-TH" sz="2000" dirty="0" smtClean="0"/>
              <a:t>ตอนนี้จะมีทั้งหมด 3 </a:t>
            </a:r>
            <a:r>
              <a:rPr lang="en-US" sz="2000" dirty="0" err="1" smtClean="0"/>
              <a:t>harddisks</a:t>
            </a:r>
            <a:r>
              <a:rPr lang="en-US" sz="2000" dirty="0" smtClean="0"/>
              <a:t>)</a:t>
            </a:r>
          </a:p>
          <a:p>
            <a:r>
              <a:rPr lang="th-TH" sz="2000" dirty="0" smtClean="0"/>
              <a:t>ใช้คำสั่ง </a:t>
            </a:r>
            <a:r>
              <a:rPr lang="en-US" sz="2000" dirty="0" err="1" smtClean="0"/>
              <a:t>fdisk</a:t>
            </a:r>
            <a:r>
              <a:rPr lang="en-US" sz="2000" dirty="0" smtClean="0"/>
              <a:t> </a:t>
            </a:r>
            <a:r>
              <a:rPr lang="th-TH" sz="2000" dirty="0" smtClean="0"/>
              <a:t>ลบ</a:t>
            </a:r>
            <a:r>
              <a:rPr lang="en-US" sz="2000" dirty="0" smtClean="0"/>
              <a:t> partition </a:t>
            </a:r>
            <a:r>
              <a:rPr lang="th-TH" sz="2000" dirty="0" smtClean="0"/>
              <a:t>ของ </a:t>
            </a:r>
            <a:r>
              <a:rPr lang="en-US" sz="2000" dirty="0" smtClean="0"/>
              <a:t>/dev/</a:t>
            </a:r>
            <a:r>
              <a:rPr lang="en-US" sz="2000" dirty="0" err="1" smtClean="0"/>
              <a:t>sdb</a:t>
            </a:r>
            <a:r>
              <a:rPr lang="en-US" sz="2000" dirty="0" smtClean="0"/>
              <a:t> </a:t>
            </a:r>
            <a:r>
              <a:rPr lang="th-TH" sz="2000" dirty="0" smtClean="0"/>
              <a:t>ออกก่อน</a:t>
            </a:r>
          </a:p>
          <a:p>
            <a:r>
              <a:rPr lang="th-TH" sz="2000" dirty="0" smtClean="0"/>
              <a:t>เมื่อ </a:t>
            </a:r>
            <a:r>
              <a:rPr lang="en-US" sz="2000" dirty="0" err="1" smtClean="0"/>
              <a:t>fdisk</a:t>
            </a:r>
            <a:r>
              <a:rPr lang="en-US" sz="2000" dirty="0" smtClean="0"/>
              <a:t> –l </a:t>
            </a:r>
            <a:r>
              <a:rPr lang="th-TH" sz="2000" dirty="0" smtClean="0"/>
              <a:t>จะเห็นประมาณนี้</a:t>
            </a:r>
            <a:endParaRPr lang="th-TH" sz="2000" dirty="0"/>
          </a:p>
        </p:txBody>
      </p:sp>
      <p:pic>
        <p:nvPicPr>
          <p:cNvPr id="4" name="รูปภาพ 3" descr="Untitle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35696" y="3140968"/>
            <a:ext cx="5328592" cy="3660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สี่เหลี่ยมผืนผ้า 4"/>
          <p:cNvSpPr/>
          <p:nvPr/>
        </p:nvSpPr>
        <p:spPr>
          <a:xfrm>
            <a:off x="1835696" y="4869160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35696" y="5877272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RAID1 </a:t>
            </a:r>
            <a:r>
              <a:rPr lang="th-TH" dirty="0" smtClean="0"/>
              <a:t>ใน </a:t>
            </a:r>
            <a:r>
              <a:rPr lang="en-US" dirty="0" err="1" smtClean="0"/>
              <a:t>CentOS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primary partition </a:t>
            </a:r>
            <a:r>
              <a:rPr lang="th-TH" dirty="0" smtClean="0"/>
              <a:t>ใน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ใหม่ทั้ง 2 ตัว </a:t>
            </a:r>
          </a:p>
          <a:p>
            <a:pPr lvl="1"/>
            <a:r>
              <a:rPr lang="en-US" dirty="0" smtClean="0"/>
              <a:t>/dev/</a:t>
            </a:r>
            <a:r>
              <a:rPr lang="en-US" dirty="0" err="1" smtClean="0"/>
              <a:t>sdb</a:t>
            </a:r>
            <a:endParaRPr lang="en-US" dirty="0" smtClean="0"/>
          </a:p>
          <a:p>
            <a:pPr lvl="1"/>
            <a:r>
              <a:rPr lang="en-US" dirty="0" smtClean="0"/>
              <a:t>/dev/</a:t>
            </a:r>
            <a:r>
              <a:rPr lang="en-US" dirty="0" err="1" smtClean="0"/>
              <a:t>sdc</a:t>
            </a:r>
            <a:endParaRPr lang="en-US" dirty="0" smtClean="0"/>
          </a:p>
          <a:p>
            <a:r>
              <a:rPr lang="th-TH" dirty="0" smtClean="0"/>
              <a:t>เราจะสร้าง </a:t>
            </a:r>
            <a:r>
              <a:rPr lang="en-US" dirty="0" smtClean="0"/>
              <a:t>device </a:t>
            </a:r>
            <a:r>
              <a:rPr lang="th-TH" dirty="0" smtClean="0"/>
              <a:t>ชื่อว่า </a:t>
            </a:r>
            <a:r>
              <a:rPr lang="en-US" dirty="0" smtClean="0"/>
              <a:t>/dev/md0 </a:t>
            </a:r>
            <a:r>
              <a:rPr lang="th-TH" dirty="0" smtClean="0"/>
              <a:t>ที่เป็น </a:t>
            </a:r>
            <a:r>
              <a:rPr lang="en-US" dirty="0" smtClean="0"/>
              <a:t>RAID1</a:t>
            </a:r>
          </a:p>
          <a:p>
            <a:pPr lvl="1"/>
            <a:r>
              <a:rPr lang="en-US" dirty="0" err="1" smtClean="0"/>
              <a:t>mdadm</a:t>
            </a:r>
            <a:r>
              <a:rPr lang="en-US" dirty="0" smtClean="0"/>
              <a:t> --create --verbose  /dev/md0  --level=1         --raid-devices=2  /dev/</a:t>
            </a:r>
            <a:r>
              <a:rPr lang="en-US" dirty="0" err="1" smtClean="0"/>
              <a:t>sdb</a:t>
            </a:r>
            <a:r>
              <a:rPr lang="en-US" dirty="0" smtClean="0"/>
              <a:t>  /dev/</a:t>
            </a:r>
            <a:r>
              <a:rPr lang="en-US" dirty="0" err="1" smtClean="0"/>
              <a:t>sdc</a:t>
            </a:r>
            <a:r>
              <a:rPr lang="en-US" dirty="0" smtClean="0"/>
              <a:t> </a:t>
            </a:r>
          </a:p>
          <a:p>
            <a:r>
              <a:rPr lang="th-TH" dirty="0" smtClean="0"/>
              <a:t>ตรวจสอบความถูกต้อง</a:t>
            </a:r>
          </a:p>
          <a:p>
            <a:pPr lvl="1"/>
            <a:r>
              <a:rPr lang="en-US" dirty="0" smtClean="0"/>
              <a:t>cat   /proc/</a:t>
            </a:r>
            <a:r>
              <a:rPr lang="en-US" dirty="0" err="1" smtClean="0"/>
              <a:t>mdstat</a:t>
            </a:r>
            <a:r>
              <a:rPr lang="en-US" dirty="0" smtClean="0"/>
              <a:t>   </a:t>
            </a:r>
            <a:r>
              <a:rPr lang="th-TH" dirty="0" smtClean="0"/>
              <a:t>ถ้าเห็น </a:t>
            </a:r>
            <a:r>
              <a:rPr lang="en-US" dirty="0" smtClean="0"/>
              <a:t>md0: active raid1 </a:t>
            </a:r>
            <a:r>
              <a:rPr lang="th-TH" dirty="0" smtClean="0"/>
              <a:t>แสดงว่า </a:t>
            </a:r>
            <a:r>
              <a:rPr lang="en-US" dirty="0" smtClean="0"/>
              <a:t>ok</a:t>
            </a: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Process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Boot process </a:t>
            </a:r>
            <a:r>
              <a:rPr lang="th-TH" dirty="0" smtClean="0"/>
              <a:t>คือกระบวนการเป็นขั้นตอนของระบบตั้งแต่เปิดเครื่องจนถึงหน้าจอ </a:t>
            </a:r>
            <a:r>
              <a:rPr lang="en-US" dirty="0" smtClean="0"/>
              <a:t>login</a:t>
            </a:r>
          </a:p>
          <a:p>
            <a:r>
              <a:rPr lang="th-TH" dirty="0" smtClean="0"/>
              <a:t>การ </a:t>
            </a:r>
            <a:r>
              <a:rPr lang="en-US" dirty="0" smtClean="0"/>
              <a:t>boot </a:t>
            </a:r>
            <a:r>
              <a:rPr lang="th-TH" dirty="0" smtClean="0"/>
              <a:t>บางครั้งอาจจะเกิดปัญหาขึ้น เช่น </a:t>
            </a:r>
            <a:endParaRPr lang="en-US" dirty="0" smtClean="0"/>
          </a:p>
          <a:p>
            <a:pPr lvl="1"/>
            <a:r>
              <a:rPr lang="en-US" dirty="0" smtClean="0"/>
              <a:t>driver </a:t>
            </a:r>
            <a:r>
              <a:rPr lang="th-TH" dirty="0" smtClean="0"/>
              <a:t>การ์ดจอมีปัญหาทำให้ไม่สามารถเข้าสู่ </a:t>
            </a:r>
            <a:r>
              <a:rPr lang="en-US" dirty="0" smtClean="0"/>
              <a:t>X windows </a:t>
            </a:r>
            <a:r>
              <a:rPr lang="th-TH" dirty="0" smtClean="0"/>
              <a:t>ได้</a:t>
            </a:r>
          </a:p>
          <a:p>
            <a:pPr lvl="1"/>
            <a:r>
              <a:rPr lang="th-TH" dirty="0" smtClean="0"/>
              <a:t>ลืมรหัสผ่านของผู้ดูแลระบบ</a:t>
            </a:r>
          </a:p>
          <a:p>
            <a:r>
              <a:rPr lang="th-TH" dirty="0" smtClean="0"/>
              <a:t>ตัวจัดการ </a:t>
            </a:r>
            <a:r>
              <a:rPr lang="en-US" dirty="0" smtClean="0"/>
              <a:t>Boot Process </a:t>
            </a:r>
            <a:r>
              <a:rPr lang="th-TH" dirty="0" smtClean="0"/>
              <a:t>เรียกว่า </a:t>
            </a:r>
            <a:r>
              <a:rPr lang="en-US" dirty="0" smtClean="0"/>
              <a:t>Boot Loader</a:t>
            </a:r>
          </a:p>
          <a:p>
            <a:r>
              <a:rPr lang="th-TH" dirty="0" smtClean="0"/>
              <a:t>ใน </a:t>
            </a:r>
            <a:r>
              <a:rPr lang="en-US" dirty="0" err="1" smtClean="0"/>
              <a:t>CentOS</a:t>
            </a:r>
            <a:r>
              <a:rPr lang="en-US" dirty="0" smtClean="0"/>
              <a:t> </a:t>
            </a:r>
            <a:r>
              <a:rPr lang="th-TH" dirty="0" smtClean="0"/>
              <a:t>โดยปกติแล้ว </a:t>
            </a:r>
            <a:r>
              <a:rPr lang="en-US" dirty="0" smtClean="0"/>
              <a:t>boot loader </a:t>
            </a:r>
            <a:r>
              <a:rPr lang="th-TH" dirty="0" smtClean="0"/>
              <a:t>จะใช้โปรแกรมที่ชื่อว่า </a:t>
            </a:r>
            <a:r>
              <a:rPr lang="en-US" dirty="0" smtClean="0"/>
              <a:t>GRUB (</a:t>
            </a:r>
            <a:r>
              <a:rPr lang="en-US" dirty="0" err="1" smtClean="0">
                <a:solidFill>
                  <a:srgbClr val="FF0000"/>
                </a:solidFill>
              </a:rPr>
              <a:t>GR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nified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oot loader)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</a:t>
            </a:r>
            <a:r>
              <a:rPr lang="en-US" dirty="0" smtClean="0"/>
              <a:t> RAID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การ </a:t>
            </a:r>
            <a:r>
              <a:rPr lang="en-US" dirty="0" smtClean="0"/>
              <a:t>format RAID </a:t>
            </a:r>
            <a:r>
              <a:rPr lang="th-TH" dirty="0" smtClean="0"/>
              <a:t>ก็เหมือนกับการ </a:t>
            </a:r>
            <a:r>
              <a:rPr lang="en-US" dirty="0" smtClean="0"/>
              <a:t>format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ปกติ</a:t>
            </a:r>
          </a:p>
          <a:p>
            <a:pPr lvl="1"/>
            <a:r>
              <a:rPr lang="en-US" dirty="0" smtClean="0"/>
              <a:t>mkfs.ext3   /dev/md0</a:t>
            </a:r>
          </a:p>
          <a:p>
            <a:r>
              <a:rPr lang="th-TH" dirty="0" smtClean="0"/>
              <a:t>ทำให้ระบบรู้จัก </a:t>
            </a:r>
            <a:r>
              <a:rPr lang="en-US" dirty="0" smtClean="0"/>
              <a:t>raid </a:t>
            </a:r>
            <a:r>
              <a:rPr lang="th-TH" dirty="0" smtClean="0"/>
              <a:t>ทุกครั้งที่ </a:t>
            </a:r>
            <a:r>
              <a:rPr lang="en-US" dirty="0" smtClean="0"/>
              <a:t>boot</a:t>
            </a:r>
          </a:p>
          <a:p>
            <a:pPr lvl="1"/>
            <a:r>
              <a:rPr lang="en-US" dirty="0" err="1" smtClean="0"/>
              <a:t>mdadm</a:t>
            </a:r>
            <a:r>
              <a:rPr lang="en-US" dirty="0" smtClean="0"/>
              <a:t>  --detail  --scan  --verbose &gt; /etc/</a:t>
            </a:r>
            <a:r>
              <a:rPr lang="en-US" dirty="0" err="1" smtClean="0"/>
              <a:t>mdadm.conf</a:t>
            </a:r>
            <a:endParaRPr lang="en-US" dirty="0" smtClean="0"/>
          </a:p>
          <a:p>
            <a:r>
              <a:rPr lang="th-TH" dirty="0" smtClean="0"/>
              <a:t>จากนั้นก็นำไป </a:t>
            </a:r>
            <a:r>
              <a:rPr lang="en-US" dirty="0" smtClean="0"/>
              <a:t>mount </a:t>
            </a:r>
            <a:r>
              <a:rPr lang="th-TH" dirty="0" smtClean="0"/>
              <a:t>ใช้งานได้ตามปกติ</a:t>
            </a:r>
          </a:p>
          <a:p>
            <a:r>
              <a:rPr lang="th-TH" dirty="0" smtClean="0"/>
              <a:t>ในการใช้งานจริงๆ เราอาจจะมี </a:t>
            </a:r>
            <a:r>
              <a:rPr lang="en-US" dirty="0" smtClean="0"/>
              <a:t>spare disk </a:t>
            </a:r>
            <a:r>
              <a:rPr lang="th-TH" dirty="0" smtClean="0"/>
              <a:t>ไว้อีก 1 ตัว สามารถสร้างโดยใช้คำสั่งเดิม แต่เพิ่ม </a:t>
            </a:r>
            <a:r>
              <a:rPr lang="en-US" dirty="0" smtClean="0"/>
              <a:t>spare-devices </a:t>
            </a:r>
            <a:r>
              <a:rPr lang="th-TH" dirty="0" smtClean="0"/>
              <a:t>เข้าไป</a:t>
            </a:r>
            <a:endParaRPr lang="en-US" dirty="0" smtClean="0"/>
          </a:p>
          <a:p>
            <a:pPr lvl="1"/>
            <a:r>
              <a:rPr lang="en-US" dirty="0" err="1" smtClean="0"/>
              <a:t>mdadm</a:t>
            </a:r>
            <a:r>
              <a:rPr lang="en-US" dirty="0" smtClean="0"/>
              <a:t> --create --verbose  /dev/md0  --level=1                   --raid-devices=2  /dev/</a:t>
            </a:r>
            <a:r>
              <a:rPr lang="en-US" dirty="0" err="1" smtClean="0"/>
              <a:t>sdb</a:t>
            </a:r>
            <a:r>
              <a:rPr lang="en-US" dirty="0" smtClean="0"/>
              <a:t>  /dev/</a:t>
            </a:r>
            <a:r>
              <a:rPr lang="en-US" dirty="0" err="1" smtClean="0"/>
              <a:t>sdc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FF0000"/>
                </a:solidFill>
              </a:rPr>
              <a:t>--spare-devices=1 /dev/</a:t>
            </a:r>
            <a:r>
              <a:rPr lang="en-US" dirty="0" err="1" smtClean="0">
                <a:solidFill>
                  <a:srgbClr val="FF0000"/>
                </a:solidFill>
              </a:rPr>
              <a:t>sdd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กรณีที่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ที่ทำ </a:t>
            </a:r>
            <a:r>
              <a:rPr lang="en-US" dirty="0" smtClean="0"/>
              <a:t>RAID </a:t>
            </a:r>
            <a:r>
              <a:rPr lang="th-TH" dirty="0" smtClean="0"/>
              <a:t>มีปัญหา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ในกรณีที่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smtClean="0"/>
              <a:t>RAID </a:t>
            </a:r>
            <a:r>
              <a:rPr lang="th-TH" dirty="0" smtClean="0"/>
              <a:t>มีปัญหาจะมี การแก้ไข 3 ขั้นตอน </a:t>
            </a:r>
            <a:r>
              <a:rPr lang="en-US" dirty="0" smtClean="0"/>
              <a:t>(</a:t>
            </a:r>
            <a:r>
              <a:rPr lang="th-TH" dirty="0" smtClean="0"/>
              <a:t>สมมุติ </a:t>
            </a:r>
            <a:r>
              <a:rPr lang="en-US" dirty="0" smtClean="0"/>
              <a:t>/dev/</a:t>
            </a:r>
            <a:r>
              <a:rPr lang="en-US" dirty="0" err="1" smtClean="0"/>
              <a:t>sdc</a:t>
            </a:r>
            <a:r>
              <a:rPr lang="en-US" dirty="0" smtClean="0"/>
              <a:t> </a:t>
            </a:r>
            <a:r>
              <a:rPr lang="th-TH" dirty="0" smtClean="0"/>
              <a:t>มีปัญหา</a:t>
            </a:r>
            <a:r>
              <a:rPr lang="en-US" dirty="0" smtClean="0"/>
              <a:t>)</a:t>
            </a:r>
          </a:p>
          <a:p>
            <a:pPr lvl="1"/>
            <a:r>
              <a:rPr lang="th-TH" dirty="0" smtClean="0"/>
              <a:t>บอก </a:t>
            </a:r>
            <a:r>
              <a:rPr lang="en-US" dirty="0" smtClean="0"/>
              <a:t>RAID </a:t>
            </a:r>
            <a:r>
              <a:rPr lang="th-TH" dirty="0" smtClean="0"/>
              <a:t>ว่า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ตัวนี้ </a:t>
            </a:r>
            <a:r>
              <a:rPr lang="en-US" dirty="0" smtClean="0"/>
              <a:t>fail</a:t>
            </a:r>
          </a:p>
          <a:p>
            <a:pPr lvl="2"/>
            <a:r>
              <a:rPr lang="en-US" dirty="0" err="1" smtClean="0"/>
              <a:t>mdadm</a:t>
            </a:r>
            <a:r>
              <a:rPr lang="en-US" dirty="0" smtClean="0"/>
              <a:t>  --manage  /dev/md0  </a:t>
            </a:r>
            <a:r>
              <a:rPr lang="en-US" dirty="0" smtClean="0">
                <a:solidFill>
                  <a:srgbClr val="FF0000"/>
                </a:solidFill>
              </a:rPr>
              <a:t>--fail  </a:t>
            </a:r>
            <a:r>
              <a:rPr lang="en-US" dirty="0" smtClean="0"/>
              <a:t>/dev/</a:t>
            </a:r>
            <a:r>
              <a:rPr lang="en-US" dirty="0" err="1" smtClean="0"/>
              <a:t>sdc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ที่มีปัญหาออกจาก </a:t>
            </a:r>
            <a:r>
              <a:rPr lang="en-US" dirty="0" smtClean="0"/>
              <a:t>RAID</a:t>
            </a:r>
          </a:p>
          <a:p>
            <a:pPr lvl="2"/>
            <a:r>
              <a:rPr lang="en-US" dirty="0" err="1" smtClean="0"/>
              <a:t>mdadm</a:t>
            </a:r>
            <a:r>
              <a:rPr lang="en-US" dirty="0" smtClean="0"/>
              <a:t>  --manage  /dev/md0  </a:t>
            </a:r>
            <a:r>
              <a:rPr lang="en-US" dirty="0" smtClean="0">
                <a:solidFill>
                  <a:srgbClr val="FF0000"/>
                </a:solidFill>
              </a:rPr>
              <a:t>--remove  </a:t>
            </a:r>
            <a:r>
              <a:rPr lang="en-US" dirty="0" smtClean="0"/>
              <a:t>/dev/</a:t>
            </a:r>
            <a:r>
              <a:rPr lang="en-US" dirty="0" err="1" smtClean="0"/>
              <a:t>sdc</a:t>
            </a:r>
            <a:endParaRPr lang="en-US" dirty="0" smtClean="0"/>
          </a:p>
          <a:p>
            <a:pPr lvl="2"/>
            <a:r>
              <a:rPr lang="th-TH" dirty="0" smtClean="0"/>
              <a:t>จากนั้น </a:t>
            </a:r>
            <a:r>
              <a:rPr lang="en-US" dirty="0" smtClean="0"/>
              <a:t>reboot </a:t>
            </a:r>
            <a:r>
              <a:rPr lang="th-TH" dirty="0" smtClean="0"/>
              <a:t>เครื่อง </a:t>
            </a:r>
            <a:r>
              <a:rPr lang="en-US" dirty="0" smtClean="0"/>
              <a:t>(</a:t>
            </a:r>
            <a:r>
              <a:rPr lang="th-TH" dirty="0" smtClean="0"/>
              <a:t>ใน </a:t>
            </a:r>
            <a:r>
              <a:rPr lang="en-US" dirty="0" smtClean="0"/>
              <a:t>console :  </a:t>
            </a:r>
            <a:r>
              <a:rPr lang="th-TH" dirty="0" smtClean="0"/>
              <a:t>พิมพ์ </a:t>
            </a:r>
            <a:r>
              <a:rPr lang="en-US" dirty="0" smtClean="0"/>
              <a:t> shutdown –h now)</a:t>
            </a:r>
          </a:p>
          <a:p>
            <a:pPr lvl="2"/>
            <a:r>
              <a:rPr lang="th-TH" dirty="0" smtClean="0"/>
              <a:t>ถอด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เก่า แล้วใส่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เข้าไป</a:t>
            </a:r>
          </a:p>
          <a:p>
            <a:pPr lvl="1"/>
            <a:r>
              <a:rPr lang="th-TH" dirty="0" smtClean="0"/>
              <a:t>เพิ่ม </a:t>
            </a:r>
            <a:r>
              <a:rPr lang="en-US" dirty="0" err="1" smtClean="0"/>
              <a:t>harddisk</a:t>
            </a:r>
            <a:r>
              <a:rPr lang="en-US" dirty="0" smtClean="0"/>
              <a:t> </a:t>
            </a:r>
            <a:r>
              <a:rPr lang="th-TH" dirty="0" smtClean="0"/>
              <a:t>ใหม่เข้าไปใน </a:t>
            </a:r>
            <a:r>
              <a:rPr lang="en-US" dirty="0" smtClean="0"/>
              <a:t>RAID</a:t>
            </a:r>
          </a:p>
          <a:p>
            <a:pPr lvl="2"/>
            <a:r>
              <a:rPr lang="en-US" dirty="0" err="1" smtClean="0"/>
              <a:t>mdadm</a:t>
            </a:r>
            <a:r>
              <a:rPr lang="en-US" dirty="0" smtClean="0"/>
              <a:t>  --manage /dev/md0   </a:t>
            </a:r>
            <a:r>
              <a:rPr lang="en-US" dirty="0" smtClean="0">
                <a:solidFill>
                  <a:srgbClr val="FF0000"/>
                </a:solidFill>
              </a:rPr>
              <a:t>--add  </a:t>
            </a:r>
            <a:r>
              <a:rPr lang="en-US" dirty="0" smtClean="0"/>
              <a:t>/dev/</a:t>
            </a:r>
            <a:r>
              <a:rPr lang="en-US" dirty="0" err="1" smtClean="0"/>
              <a:t>sdc</a:t>
            </a:r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</a:t>
            </a:r>
            <a:endParaRPr lang="th-TH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597496"/>
            <a:ext cx="5096483" cy="384772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292080" y="1600200"/>
            <a:ext cx="3473968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การอัพเดต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th-TH" sz="2900" noProof="0" dirty="0" smtClean="0"/>
              <a:t>ใช้รู้จัก </a:t>
            </a:r>
            <a:r>
              <a:rPr lang="en-US" sz="2900" noProof="0" dirty="0" smtClean="0"/>
              <a:t>hardware </a:t>
            </a:r>
            <a:r>
              <a:rPr lang="th-TH" sz="2900" noProof="0" dirty="0" smtClean="0"/>
              <a:t>มากขึ้น หรือ มีแก้ </a:t>
            </a:r>
            <a:r>
              <a:rPr lang="en-US" sz="2900" noProof="0" dirty="0" smtClean="0"/>
              <a:t>bug </a:t>
            </a:r>
            <a:r>
              <a:rPr lang="th-TH" sz="2900" noProof="0" dirty="0" smtClean="0"/>
              <a:t>จะเรียกว่ากับ </a:t>
            </a:r>
            <a:r>
              <a:rPr lang="en-US" sz="2900" noProof="0" dirty="0" smtClean="0"/>
              <a:t>update kernel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th-TH" sz="29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ในบางครั้งการใช้</a:t>
            </a:r>
            <a:r>
              <a:rPr kumimoji="0" lang="th-TH" sz="29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900" dirty="0" smtClean="0"/>
              <a:t>kernel </a:t>
            </a:r>
            <a:r>
              <a:rPr lang="th-TH" sz="2900" dirty="0" smtClean="0"/>
              <a:t>ใหม่อาจจะทำให้เกิดปัญหา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GRUB </a:t>
            </a:r>
            <a:r>
              <a:rPr lang="th-TH" sz="2900" dirty="0" smtClean="0"/>
              <a:t>จึงสามารถเลือกได้ว่าจะ </a:t>
            </a:r>
            <a:r>
              <a:rPr lang="en-US" sz="2900" dirty="0" smtClean="0"/>
              <a:t>boot </a:t>
            </a:r>
            <a:r>
              <a:rPr lang="th-TH" sz="2900" dirty="0" smtClean="0"/>
              <a:t>เข้าระบบด้วย </a:t>
            </a:r>
            <a:r>
              <a:rPr lang="en-US" sz="2900" dirty="0" smtClean="0"/>
              <a:t>kernel </a:t>
            </a:r>
            <a:r>
              <a:rPr lang="th-TH" sz="2900" dirty="0" smtClean="0"/>
              <a:t>เก่า หรือใหม่</a:t>
            </a:r>
            <a:endParaRPr kumimoji="0" lang="th-TH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การแก้ไข </a:t>
            </a:r>
            <a:r>
              <a:rPr lang="en-US" dirty="0" smtClean="0"/>
              <a:t>parameter </a:t>
            </a:r>
            <a:r>
              <a:rPr lang="th-TH" dirty="0" smtClean="0"/>
              <a:t>ใน</a:t>
            </a:r>
            <a:r>
              <a:rPr lang="en-US" dirty="0" smtClean="0"/>
              <a:t> GRUB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sz="2400" dirty="0" smtClean="0"/>
              <a:t>เมื่ออยู่ที่หน้าเมนูหลักของ </a:t>
            </a:r>
            <a:r>
              <a:rPr lang="en-US" sz="2400" dirty="0" smtClean="0"/>
              <a:t>GRUB </a:t>
            </a:r>
            <a:r>
              <a:rPr lang="th-TH" sz="2400" dirty="0" smtClean="0"/>
              <a:t>กด </a:t>
            </a:r>
            <a:r>
              <a:rPr lang="en-US" sz="2400" dirty="0" smtClean="0"/>
              <a:t>‘e’ </a:t>
            </a:r>
            <a:r>
              <a:rPr lang="th-TH" sz="2400" dirty="0" smtClean="0"/>
              <a:t>จะเป็นแก้ไขค่า </a:t>
            </a:r>
            <a:r>
              <a:rPr lang="en-US" sz="2400" dirty="0" smtClean="0"/>
              <a:t>parameter </a:t>
            </a:r>
            <a:r>
              <a:rPr lang="th-TH" sz="2400" dirty="0" smtClean="0"/>
              <a:t>ในการ </a:t>
            </a:r>
            <a:r>
              <a:rPr lang="en-US" sz="2400" dirty="0" smtClean="0"/>
              <a:t>boot </a:t>
            </a:r>
          </a:p>
          <a:p>
            <a:pPr>
              <a:buNone/>
            </a:pPr>
            <a:endParaRPr lang="th-TH" dirty="0"/>
          </a:p>
        </p:txBody>
      </p:sp>
      <p:pic>
        <p:nvPicPr>
          <p:cNvPr id="4" name="Picture 3" descr="gru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6336704" cy="478485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04248" y="2749624"/>
            <a:ext cx="2016224" cy="2479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 (hd0,0)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smtClean="0"/>
              <a:t>kernel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 err="1" smtClean="0"/>
              <a:t>ro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noProof="0" dirty="0" err="1" smtClean="0"/>
              <a:t>rhgb</a:t>
            </a:r>
            <a:endParaRPr lang="en-US" sz="2400" noProof="0" dirty="0" smtClean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quiet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h-TH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</a:t>
            </a:r>
            <a:r>
              <a:rPr lang="th-TH" dirty="0" smtClean="0"/>
              <a:t>ของ </a:t>
            </a:r>
            <a:r>
              <a:rPr lang="en-US" dirty="0" smtClean="0"/>
              <a:t>kernel</a:t>
            </a:r>
            <a:endParaRPr lang="th-TH" dirty="0"/>
          </a:p>
        </p:txBody>
      </p:sp>
      <p:pic>
        <p:nvPicPr>
          <p:cNvPr id="4" name="Content Placeholder 3" descr="grub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28801"/>
            <a:ext cx="8280920" cy="115212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2852936"/>
            <a:ext cx="8153400" cy="3243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th-TH" sz="2400" dirty="0" smtClean="0"/>
              <a:t>เราสามารถเพิ่มเติม </a:t>
            </a:r>
            <a:r>
              <a:rPr lang="en-US" sz="2400" dirty="0" smtClean="0"/>
              <a:t>parameter </a:t>
            </a:r>
            <a:r>
              <a:rPr lang="th-TH" sz="2400" dirty="0" smtClean="0"/>
              <a:t>ต่างๆ ของ </a:t>
            </a:r>
            <a:r>
              <a:rPr lang="en-US" sz="2400" dirty="0" smtClean="0"/>
              <a:t>kernel </a:t>
            </a:r>
            <a:r>
              <a:rPr lang="th-TH" sz="2400" dirty="0" smtClean="0"/>
              <a:t>เข้าไปได้อีก ตัวอย่างเช่น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th-T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เป็น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text, </a:t>
            </a:r>
            <a:r>
              <a:rPr lang="th-TH" sz="2400" noProof="0" dirty="0" smtClean="0"/>
              <a:t>ไม่มี</a:t>
            </a:r>
            <a:r>
              <a:rPr lang="en-US" sz="2400" noProof="0" dirty="0" smtClean="0"/>
              <a:t> network, </a:t>
            </a:r>
            <a:r>
              <a:rPr lang="th-TH" sz="2400" noProof="0" dirty="0" smtClean="0"/>
              <a:t>เข้าเป็น </a:t>
            </a:r>
            <a:r>
              <a:rPr lang="en-US" sz="2400" noProof="0" dirty="0" smtClean="0"/>
              <a:t>root </a:t>
            </a:r>
            <a:r>
              <a:rPr lang="th-TH" sz="2400" noProof="0" dirty="0" smtClean="0"/>
              <a:t>เลย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</a:t>
            </a:r>
            <a:r>
              <a:rPr kumimoji="0" lang="th-T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เหมือนกับ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3	text mode + network </a:t>
            </a:r>
            <a:r>
              <a:rPr lang="th-TH" sz="2400" dirty="0" smtClean="0"/>
              <a:t>แต่ไม่มี </a:t>
            </a:r>
            <a:r>
              <a:rPr lang="en-US" sz="2400" dirty="0" smtClean="0"/>
              <a:t>X windows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5	</a:t>
            </a:r>
            <a:r>
              <a:rPr lang="th-TH" sz="2400" dirty="0" smtClean="0"/>
              <a:t>เข้า </a:t>
            </a:r>
            <a:r>
              <a:rPr lang="en-US" sz="2400" dirty="0" smtClean="0"/>
              <a:t>X windows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th-TH" sz="2400" dirty="0" smtClean="0"/>
              <a:t>ทดลองพิมพ์ </a:t>
            </a:r>
            <a:r>
              <a:rPr lang="en-US" sz="2400" dirty="0" smtClean="0">
                <a:solidFill>
                  <a:srgbClr val="0070C0"/>
                </a:solidFill>
              </a:rPr>
              <a:t>single </a:t>
            </a:r>
            <a:r>
              <a:rPr lang="th-TH" sz="2400" dirty="0" smtClean="0"/>
              <a:t>ต่อท้าย </a:t>
            </a:r>
            <a:r>
              <a:rPr lang="en-US" sz="2400" dirty="0" smtClean="0"/>
              <a:t>quiet </a:t>
            </a:r>
            <a:r>
              <a:rPr lang="th-TH" sz="2400" dirty="0" smtClean="0"/>
              <a:t>ในส่วนของ </a:t>
            </a:r>
            <a:r>
              <a:rPr lang="en-US" sz="2400" dirty="0" smtClean="0"/>
              <a:t>kernel </a:t>
            </a:r>
            <a:r>
              <a:rPr lang="th-TH" sz="2400" dirty="0" smtClean="0"/>
              <a:t>แล้ว กด </a:t>
            </a:r>
            <a:r>
              <a:rPr lang="en-US" sz="2400" dirty="0" smtClean="0"/>
              <a:t>‘b’ </a:t>
            </a:r>
            <a:r>
              <a:rPr lang="th-TH" sz="2400" dirty="0" smtClean="0"/>
              <a:t>เพื่อ </a:t>
            </a:r>
            <a:r>
              <a:rPr lang="en-US" sz="2400" dirty="0" smtClean="0"/>
              <a:t>boot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th-T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คำสั่ง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passwd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h-TH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ใช้สำหรับเปลี่ยน</a:t>
            </a:r>
            <a:r>
              <a:rPr lang="th-TH" sz="2400" dirty="0" smtClean="0"/>
              <a:t>รหัสผ่าน </a:t>
            </a:r>
            <a:r>
              <a:rPr lang="en-US" sz="2400" dirty="0" smtClean="0"/>
              <a:t>(password)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kumimoji="0" lang="th-TH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แฟ้มข้อมูล </a:t>
            </a:r>
            <a:r>
              <a:rPr lang="en-US" dirty="0" err="1" smtClean="0"/>
              <a:t>grub.conf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495800"/>
          </a:xfrm>
        </p:spPr>
        <p:txBody>
          <a:bodyPr/>
          <a:lstStyle/>
          <a:p>
            <a:r>
              <a:rPr lang="th-TH" dirty="0" smtClean="0"/>
              <a:t>การเปลี่ยน </a:t>
            </a:r>
            <a:r>
              <a:rPr lang="en-US" dirty="0" smtClean="0"/>
              <a:t>parameter </a:t>
            </a:r>
            <a:r>
              <a:rPr lang="th-TH" dirty="0" smtClean="0"/>
              <a:t>ในการ </a:t>
            </a:r>
            <a:r>
              <a:rPr lang="en-US" dirty="0" smtClean="0"/>
              <a:t>boot </a:t>
            </a:r>
            <a:r>
              <a:rPr lang="th-TH" dirty="0" smtClean="0"/>
              <a:t>ของ </a:t>
            </a:r>
            <a:r>
              <a:rPr lang="en-US" dirty="0" smtClean="0"/>
              <a:t>GRUB </a:t>
            </a:r>
            <a:r>
              <a:rPr lang="th-TH" dirty="0" smtClean="0"/>
              <a:t>จะเป็นการเปลี่ยนชั่วคราว เมื่อ </a:t>
            </a:r>
            <a:r>
              <a:rPr lang="en-US" dirty="0" smtClean="0"/>
              <a:t>boot </a:t>
            </a:r>
            <a:r>
              <a:rPr lang="th-TH" dirty="0" smtClean="0"/>
              <a:t>เครื่องขึ้นมาใหม่สิ่งที่แก้จะหายไป</a:t>
            </a:r>
          </a:p>
          <a:p>
            <a:r>
              <a:rPr lang="th-TH" dirty="0" smtClean="0"/>
              <a:t>ถ้าอยากให้การแก้ไขอยู่ถาวรจะต้องไปแก้ไขใน </a:t>
            </a:r>
            <a:r>
              <a:rPr lang="en-US" dirty="0" smtClean="0"/>
              <a:t>/boot/grub/</a:t>
            </a:r>
            <a:r>
              <a:rPr lang="en-US" dirty="0" err="1" smtClean="0"/>
              <a:t>grub.conf</a:t>
            </a:r>
            <a:endParaRPr lang="th-TH" dirty="0" smtClean="0"/>
          </a:p>
          <a:p>
            <a:endParaRPr lang="th-TH" dirty="0"/>
          </a:p>
        </p:txBody>
      </p:sp>
      <p:pic>
        <p:nvPicPr>
          <p:cNvPr id="4" name="รูปภาพ 3" descr="grubcon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046630"/>
            <a:ext cx="7263573" cy="37670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การเพิ่มรหัสผ่านให้กับ </a:t>
            </a:r>
            <a:r>
              <a:rPr lang="en-US" dirty="0" smtClean="0"/>
              <a:t>GRUB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การใช้งาน </a:t>
            </a:r>
            <a:r>
              <a:rPr lang="en-US" dirty="0" smtClean="0"/>
              <a:t>GRUB </a:t>
            </a:r>
            <a:r>
              <a:rPr lang="th-TH" dirty="0" smtClean="0"/>
              <a:t>โดยไม่มีรหัสผ่านจะอันตรายถ้าเครื่องแม่ข่ายอยู่ในที่ที่คนภายนอกสามารถเข้าถึงได้</a:t>
            </a:r>
          </a:p>
          <a:p>
            <a:r>
              <a:rPr lang="th-TH" dirty="0" smtClean="0"/>
              <a:t>เราสามารถเพิ่มความปลอดภัยในส่วนนี้ให้กับ </a:t>
            </a:r>
            <a:r>
              <a:rPr lang="en-US" dirty="0" smtClean="0"/>
              <a:t>GRUB </a:t>
            </a:r>
            <a:r>
              <a:rPr lang="th-TH" dirty="0" smtClean="0"/>
              <a:t>ได้โดยการตั้งรหัสผ่าน</a:t>
            </a:r>
          </a:p>
          <a:p>
            <a:r>
              <a:rPr lang="en-US" dirty="0" smtClean="0"/>
              <a:t>grub-md5-crypt </a:t>
            </a:r>
            <a:r>
              <a:rPr lang="th-TH" dirty="0" smtClean="0"/>
              <a:t>เป็นคำสั่งเพื่อเข้ารหัสของรหัสผ่านแบบ </a:t>
            </a:r>
            <a:r>
              <a:rPr lang="en-US" dirty="0" smtClean="0"/>
              <a:t>md5</a:t>
            </a:r>
            <a:endParaRPr lang="th-TH" dirty="0"/>
          </a:p>
        </p:txBody>
      </p:sp>
      <p:pic>
        <p:nvPicPr>
          <p:cNvPr id="4" name="รูปภาพ 3" descr="grubcon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5" y="4030892"/>
            <a:ext cx="5760640" cy="2652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วิธีการเพิ่มรหัสผ่านให้กับ </a:t>
            </a:r>
            <a:r>
              <a:rPr lang="en-US" dirty="0" smtClean="0"/>
              <a:t>GRUB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หลังจากที่ได้เข้ารหัส รหัสผ่าน ด้วย </a:t>
            </a:r>
            <a:r>
              <a:rPr lang="en-US" dirty="0" smtClean="0"/>
              <a:t>grub-md5-crypt </a:t>
            </a:r>
            <a:r>
              <a:rPr lang="th-TH" dirty="0" smtClean="0"/>
              <a:t>แล้ว ให้นำรหัสนั้นไปเพิ่มใน </a:t>
            </a:r>
            <a:r>
              <a:rPr lang="en-US" dirty="0" smtClean="0"/>
              <a:t>/boot/grub/</a:t>
            </a:r>
            <a:r>
              <a:rPr lang="en-US" dirty="0" err="1" smtClean="0"/>
              <a:t>grub.conf</a:t>
            </a:r>
            <a:endParaRPr lang="th-TH" dirty="0"/>
          </a:p>
        </p:txBody>
      </p:sp>
      <p:pic>
        <p:nvPicPr>
          <p:cNvPr id="4" name="Picture 3" descr="grubp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240" y="2474304"/>
            <a:ext cx="7848872" cy="42575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1560" y="5517232"/>
            <a:ext cx="43204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4648</TotalTime>
  <Words>1720</Words>
  <Application>Microsoft Office PowerPoint</Application>
  <PresentationFormat>On-screen Show (4:3)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FreesiaUPC</vt:lpstr>
      <vt:lpstr>Tw Cen MT</vt:lpstr>
      <vt:lpstr>Wingdings</vt:lpstr>
      <vt:lpstr>Wingdings 2</vt:lpstr>
      <vt:lpstr>Median</vt:lpstr>
      <vt:lpstr>Host configuration &amp;  Data Storage Management</vt:lpstr>
      <vt:lpstr>การปรับแต่งเครื่องแม่ข่าย</vt:lpstr>
      <vt:lpstr>Boot Process</vt:lpstr>
      <vt:lpstr>GRUB</vt:lpstr>
      <vt:lpstr>การแก้ไข parameter ใน GRUB</vt:lpstr>
      <vt:lpstr>Parameter ของ kernel</vt:lpstr>
      <vt:lpstr>แฟ้มข้อมูล grub.conf</vt:lpstr>
      <vt:lpstr>การเพิ่มรหัสผ่านให้กับ GRUB</vt:lpstr>
      <vt:lpstr>วิธีการเพิ่มรหัสผ่านให้กับ GRUB</vt:lpstr>
      <vt:lpstr>หลังจากที่มีการเพิ่มรหัสผ่านให้ GRUB</vt:lpstr>
      <vt:lpstr>Kernel, Init</vt:lpstr>
      <vt:lpstr>/etc/inittab และ runlevel</vt:lpstr>
      <vt:lpstr>หมายเลข RunLevel</vt:lpstr>
      <vt:lpstr>Services</vt:lpstr>
      <vt:lpstr>Data Storage Management</vt:lpstr>
      <vt:lpstr>การเพิ่มเติม Harddisk ให้กับ server</vt:lpstr>
      <vt:lpstr>คำสั่ง fdisk</vt:lpstr>
      <vt:lpstr>สร้าง partition ให้กับ harddisk ใหม่</vt:lpstr>
      <vt:lpstr>Format Harddisk</vt:lpstr>
      <vt:lpstr>mount/umount harddisk ใหม่</vt:lpstr>
      <vt:lpstr>/etc/fstab</vt:lpstr>
      <vt:lpstr>RAID</vt:lpstr>
      <vt:lpstr>RAID0</vt:lpstr>
      <vt:lpstr>RAID1</vt:lpstr>
      <vt:lpstr>RAID5</vt:lpstr>
      <vt:lpstr>RAID6</vt:lpstr>
      <vt:lpstr>RAID10</vt:lpstr>
      <vt:lpstr>เตรียมตัวทำ RAID ใน CentOS</vt:lpstr>
      <vt:lpstr>สร้าง RAID1 ใน CentOS</vt:lpstr>
      <vt:lpstr>การใช้งาน RAID</vt:lpstr>
      <vt:lpstr>กรณีที่ harddisk ที่ทำ RAID มีปัญหา</vt:lpstr>
    </vt:vector>
  </TitlesOfParts>
  <Company>Kmutnb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admin</dc:creator>
  <cp:lastModifiedBy>Choopan Rattanapoka</cp:lastModifiedBy>
  <cp:revision>444</cp:revision>
  <dcterms:created xsi:type="dcterms:W3CDTF">2010-09-29T03:45:09Z</dcterms:created>
  <dcterms:modified xsi:type="dcterms:W3CDTF">2015-01-12T01:47:16Z</dcterms:modified>
</cp:coreProperties>
</file>