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00" r:id="rId2"/>
    <p:sldId id="622" r:id="rId3"/>
    <p:sldId id="631" r:id="rId4"/>
    <p:sldId id="676" r:id="rId5"/>
    <p:sldId id="644" r:id="rId6"/>
    <p:sldId id="659" r:id="rId7"/>
    <p:sldId id="634" r:id="rId8"/>
    <p:sldId id="653" r:id="rId9"/>
    <p:sldId id="654" r:id="rId10"/>
    <p:sldId id="680" r:id="rId11"/>
    <p:sldId id="681" r:id="rId12"/>
    <p:sldId id="674" r:id="rId13"/>
    <p:sldId id="675" r:id="rId14"/>
    <p:sldId id="677" r:id="rId15"/>
    <p:sldId id="679" r:id="rId16"/>
    <p:sldId id="678" r:id="rId17"/>
    <p:sldId id="682" r:id="rId18"/>
    <p:sldId id="685" r:id="rId19"/>
    <p:sldId id="686" r:id="rId20"/>
    <p:sldId id="687" r:id="rId21"/>
    <p:sldId id="688" r:id="rId22"/>
    <p:sldId id="689" r:id="rId23"/>
    <p:sldId id="640" r:id="rId24"/>
    <p:sldId id="642" r:id="rId25"/>
    <p:sldId id="643" r:id="rId26"/>
  </p:sldIdLst>
  <p:sldSz cx="9144000" cy="6858000" type="screen4x3"/>
  <p:notesSz cx="6724650" cy="9866313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3"/>
    <a:srgbClr val="CC6600"/>
    <a:srgbClr val="FFDCB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576" autoAdjust="0"/>
  </p:normalViewPr>
  <p:slideViewPr>
    <p:cSldViewPr>
      <p:cViewPr varScale="1">
        <p:scale>
          <a:sx n="78" d="100"/>
          <a:sy n="78" d="100"/>
        </p:scale>
        <p:origin x="12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"/>
    </p:cViewPr>
  </p:sorterViewPr>
  <p:notesViewPr>
    <p:cSldViewPr>
      <p:cViewPr varScale="1">
        <p:scale>
          <a:sx n="59" d="100"/>
          <a:sy n="59" d="100"/>
        </p:scale>
        <p:origin x="-1146" y="-90"/>
      </p:cViewPr>
      <p:guideLst>
        <p:guide orient="horz" pos="3108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8A62B153-7FB5-4B0E-BEBB-495DDA71B74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45708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74B10B-735B-4F50-A819-E14B8146B288}" type="datetimeFigureOut">
              <a:rPr lang="cs-CZ"/>
              <a:pPr>
                <a:defRPr/>
              </a:pPr>
              <a:t>19.12.2015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78450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46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08413" y="9371013"/>
            <a:ext cx="29146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968026-7D3E-4238-8CDA-5E2AF6FD48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824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17412" name="Zástupný symbol pro záhlaví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 b="1" smtClean="0"/>
              <a:t>Fyzikální zákony šíření tepla – vedení, proudění, sálání</a:t>
            </a:r>
          </a:p>
        </p:txBody>
      </p:sp>
    </p:spTree>
    <p:extLst>
      <p:ext uri="{BB962C8B-B14F-4D97-AF65-F5344CB8AC3E}">
        <p14:creationId xmlns:p14="http://schemas.microsoft.com/office/powerpoint/2010/main" val="127569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0233F-94B8-4A55-8485-14C152E14C1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8378720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BC5C0-5654-407A-B9C8-7E637AB67A4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62268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EEB3-7D4B-4ECF-AAD4-721018EA2A7D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0786620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3797-029D-4791-911B-558EA90409C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4578981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E3BE9-4795-4727-AB33-4DE26597C07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5203176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2E8F-C22E-4D09-AF0E-79104C90BA4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9757375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7454-8AED-4BBA-BA13-A0F493CF900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2493642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91B8-323F-405A-AE83-6306E2F372F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4486205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17FB-4C1E-4372-9578-B55FB36869C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0023873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7FB45-6285-442D-AD10-D08B2A048D0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5561915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531E-E2A0-4358-A523-A45D294A229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8157510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A2BE-846B-4C71-97D3-5D5A6D12023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4093874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FFE9D3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E25A108B-524C-4723-97BF-83EA1F61824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684213" y="2060575"/>
            <a:ext cx="77724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cs-CZ" altLang="cs-CZ" sz="4000" b="1" dirty="0">
                <a:solidFill>
                  <a:schemeClr val="tx2"/>
                </a:solidFill>
              </a:rPr>
              <a:t>KEE/ZETP - ZÁKLADY ELEKTROTEPELNÝCH </a:t>
            </a:r>
            <a:r>
              <a:rPr lang="cs-CZ" altLang="cs-CZ" sz="4000" b="1" dirty="0" smtClean="0">
                <a:solidFill>
                  <a:schemeClr val="tx2"/>
                </a:solidFill>
              </a:rPr>
              <a:t>PROCESŮ</a:t>
            </a:r>
            <a:endParaRPr lang="cs-CZ" altLang="cs-CZ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-153795"/>
            <a:ext cx="9144000" cy="111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 </a:t>
            </a:r>
            <a:r>
              <a:rPr lang="cs-CZ" baseline="0" dirty="0" smtClean="0" bmk="">
                <a:cs typeface="Arial" pitchFamily="34" charset="0"/>
              </a:rPr>
              <a:t>– č. odpor a impedance jedné poloviny stěny – průběhy v závislosti na argumentu </a:t>
            </a:r>
            <a:r>
              <a:rPr lang="cs-CZ" b="1" baseline="0" dirty="0" smtClean="0" bmk="">
                <a:cs typeface="Arial" pitchFamily="34" charset="0"/>
              </a:rPr>
              <a:t>d/a</a:t>
            </a:r>
            <a:endParaRPr lang="cs-CZ" b="1" baseline="0" dirty="0" bmk="">
              <a:cs typeface="Arial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" y="1161533"/>
            <a:ext cx="7316867" cy="45349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6" y="5805264"/>
            <a:ext cx="3226535" cy="62244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237003"/>
            <a:ext cx="787579" cy="533522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725144"/>
            <a:ext cx="952717" cy="533522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848" y="1268760"/>
            <a:ext cx="2870854" cy="685956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4571343"/>
            <a:ext cx="2870854" cy="685956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>
          <a:xfrm>
            <a:off x="1763688" y="2199938"/>
            <a:ext cx="357181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Funkční minimum {0.917152</a:t>
            </a:r>
            <a:r>
              <a:rPr lang="cs-CZ" dirty="0"/>
              <a:t>, {x -&gt; 3.14159}}</a:t>
            </a:r>
          </a:p>
        </p:txBody>
      </p:sp>
    </p:spTree>
    <p:extLst>
      <p:ext uri="{BB962C8B-B14F-4D97-AF65-F5344CB8AC3E}">
        <p14:creationId xmlns:p14="http://schemas.microsoft.com/office/powerpoint/2010/main" val="1996110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-153795"/>
            <a:ext cx="9144000" cy="111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 </a:t>
            </a:r>
            <a:r>
              <a:rPr lang="cs-CZ" baseline="0" dirty="0" smtClean="0" bmk="">
                <a:cs typeface="Arial" pitchFamily="34" charset="0"/>
              </a:rPr>
              <a:t>– optimální </a:t>
            </a:r>
            <a:r>
              <a:rPr lang="cs-CZ" baseline="0" dirty="0" bmk="">
                <a:cs typeface="Arial" pitchFamily="34" charset="0"/>
              </a:rPr>
              <a:t>tloušťka </a:t>
            </a:r>
            <a:r>
              <a:rPr lang="cs-CZ" baseline="0" dirty="0" smtClean="0" bmk="">
                <a:cs typeface="Arial" pitchFamily="34" charset="0"/>
              </a:rPr>
              <a:t>stěny u pásového vedení </a:t>
            </a:r>
            <a:r>
              <a:rPr lang="cs-CZ" baseline="0" dirty="0" bmk="">
                <a:cs typeface="Arial" pitchFamily="34" charset="0"/>
              </a:rPr>
              <a:t>– průběhy v závislosti na argumentu </a:t>
            </a:r>
            <a:r>
              <a:rPr lang="cs-CZ" b="1" baseline="0" dirty="0" smtClean="0" bmk="">
                <a:cs typeface="Arial" pitchFamily="34" charset="0"/>
              </a:rPr>
              <a:t>2d/a</a:t>
            </a:r>
            <a:endParaRPr lang="cs-CZ" b="1" baseline="0" dirty="0" bmk="">
              <a:cs typeface="Arial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" y="1161533"/>
            <a:ext cx="7316867" cy="4534933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1907704" y="2276872"/>
            <a:ext cx="3334567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Funkční minimu {0.917152</a:t>
            </a:r>
            <a:r>
              <a:rPr lang="cs-CZ" dirty="0"/>
              <a:t>, {x -&gt; 1.5708}}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445224"/>
            <a:ext cx="266761" cy="5843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288988"/>
            <a:ext cx="3353564" cy="68595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92" y="4581128"/>
            <a:ext cx="3353564" cy="6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8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4213" y="2636838"/>
            <a:ext cx="77724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4000" b="1" baseline="0" dirty="0" smtClean="0">
                <a:solidFill>
                  <a:schemeClr val="tx2"/>
                </a:solidFill>
              </a:rPr>
              <a:t>Válcové vlnění</a:t>
            </a:r>
            <a:endParaRPr lang="cs-CZ" altLang="cs-CZ" sz="4000" b="1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7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461664"/>
            <a:ext cx="9144000" cy="5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smtClean="0" bmk="_Toc229770882">
                <a:cs typeface="Arial" pitchFamily="34" charset="0"/>
              </a:rPr>
              <a:t>Vlnová rovnice - </a:t>
            </a: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Válcové vlnění</a:t>
            </a:r>
            <a:endParaRPr lang="cs-CZ" baseline="0" dirty="0">
              <a:cs typeface="Arial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77072"/>
            <a:ext cx="3008136" cy="72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97032"/>
            <a:ext cx="3190344" cy="72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48" y="1844824"/>
            <a:ext cx="4097560" cy="720000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1187624" y="1916832"/>
            <a:ext cx="24913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aseline="0" dirty="0" smtClean="0"/>
              <a:t>Ve válcovém</a:t>
            </a:r>
          </a:p>
          <a:p>
            <a:r>
              <a:rPr lang="cs-CZ" baseline="0" dirty="0" smtClean="0"/>
              <a:t>souřadném systému</a:t>
            </a:r>
          </a:p>
          <a:p>
            <a:endParaRPr lang="cs-CZ" baseline="0" dirty="0"/>
          </a:p>
          <a:p>
            <a:endParaRPr lang="cs-CZ" baseline="0" dirty="0" smtClean="0"/>
          </a:p>
          <a:p>
            <a:r>
              <a:rPr lang="cs-CZ" baseline="0" dirty="0" smtClean="0"/>
              <a:t>1D: válcová vsázka</a:t>
            </a:r>
          </a:p>
          <a:p>
            <a:endParaRPr lang="cs-CZ" baseline="0" dirty="0"/>
          </a:p>
          <a:p>
            <a:endParaRPr lang="cs-CZ" baseline="0" dirty="0" smtClean="0"/>
          </a:p>
          <a:p>
            <a:endParaRPr lang="cs-CZ" baseline="0" dirty="0"/>
          </a:p>
          <a:p>
            <a:r>
              <a:rPr lang="cs-CZ" baseline="0" dirty="0" smtClean="0"/>
              <a:t>1D</a:t>
            </a:r>
            <a:r>
              <a:rPr lang="cs-CZ" baseline="0" dirty="0"/>
              <a:t>: </a:t>
            </a:r>
            <a:r>
              <a:rPr lang="cs-CZ" baseline="0" dirty="0" smtClean="0"/>
              <a:t>válcový vodič</a:t>
            </a:r>
            <a:endParaRPr lang="cs-CZ" baseline="0" dirty="0"/>
          </a:p>
        </p:txBody>
      </p:sp>
    </p:spTree>
    <p:extLst>
      <p:ext uri="{BB962C8B-B14F-4D97-AF65-F5344CB8AC3E}">
        <p14:creationId xmlns:p14="http://schemas.microsoft.com/office/powerpoint/2010/main" val="2807541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461664"/>
            <a:ext cx="9144000" cy="5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bmk="_Toc229770882">
                <a:cs typeface="Arial" pitchFamily="34" charset="0"/>
              </a:rPr>
              <a:t>Vlnová rovnice - </a:t>
            </a:r>
            <a:r>
              <a:rPr lang="cs-CZ" baseline="0" dirty="0">
                <a:ea typeface="Times New Roman" pitchFamily="18" charset="0"/>
                <a:cs typeface="Arial" pitchFamily="34" charset="0"/>
              </a:rPr>
              <a:t>Válcové vlnění</a:t>
            </a:r>
            <a:endParaRPr lang="cs-CZ" baseline="0" dirty="0">
              <a:cs typeface="Arial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03461"/>
              </p:ext>
            </p:extLst>
          </p:nvPr>
        </p:nvGraphicFramePr>
        <p:xfrm>
          <a:off x="755576" y="1563304"/>
          <a:ext cx="3289189" cy="66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4" name="Rovnice" r:id="rId3" imgW="2197100" imgH="444500" progId="Equation.3">
                  <p:embed/>
                </p:oleObj>
              </mc:Choice>
              <mc:Fallback>
                <p:oleObj name="Rovnice" r:id="rId3" imgW="2197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63304"/>
                        <a:ext cx="3289189" cy="669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6784"/>
              </p:ext>
            </p:extLst>
          </p:nvPr>
        </p:nvGraphicFramePr>
        <p:xfrm>
          <a:off x="683568" y="2535685"/>
          <a:ext cx="2676915" cy="62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5" name="Rovnice" r:id="rId5" imgW="1790700" imgH="419100" progId="Equation.3">
                  <p:embed/>
                </p:oleObj>
              </mc:Choice>
              <mc:Fallback>
                <p:oleObj name="Rovnice" r:id="rId5" imgW="1790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35685"/>
                        <a:ext cx="2676915" cy="626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79820"/>
              </p:ext>
            </p:extLst>
          </p:nvPr>
        </p:nvGraphicFramePr>
        <p:xfrm>
          <a:off x="655896" y="3623867"/>
          <a:ext cx="2619960" cy="66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6" name="Rovnice" r:id="rId7" imgW="1752600" imgH="444500" progId="Equation.3">
                  <p:embed/>
                </p:oleObj>
              </mc:Choice>
              <mc:Fallback>
                <p:oleObj name="Rovnice" r:id="rId7" imgW="1752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96" y="3623867"/>
                        <a:ext cx="2619960" cy="669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92531"/>
              </p:ext>
            </p:extLst>
          </p:nvPr>
        </p:nvGraphicFramePr>
        <p:xfrm>
          <a:off x="667694" y="4743450"/>
          <a:ext cx="2392138" cy="34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7" name="Rovnice" r:id="rId9" imgW="1600200" imgH="228600" progId="Equation.3">
                  <p:embed/>
                </p:oleObj>
              </mc:Choice>
              <mc:Fallback>
                <p:oleObj name="Rovnice" r:id="rId9" imgW="1600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94" y="4743450"/>
                        <a:ext cx="2392138" cy="341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191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307776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smtClean="0" bmk="_Toc229770882">
                <a:cs typeface="Arial" pitchFamily="34" charset="0"/>
              </a:rPr>
              <a:t>Vlnová rovnice</a:t>
            </a:r>
            <a:r>
              <a:rPr lang="cs-CZ" b="1" baseline="0" dirty="0" smtClean="0">
                <a:cs typeface="Arial" pitchFamily="34" charset="0"/>
              </a:rPr>
              <a:t> </a:t>
            </a:r>
            <a:endParaRPr lang="cs-CZ" b="1" baseline="0" dirty="0"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cs-CZ" baseline="0" dirty="0">
                <a:ea typeface="Times New Roman" pitchFamily="18" charset="0"/>
                <a:cs typeface="Arial" pitchFamily="34" charset="0"/>
              </a:rPr>
              <a:t>Válcové vlnění – indukčně ohřívaná </a:t>
            </a: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vsázka</a:t>
            </a:r>
            <a:endParaRPr lang="cs-CZ" baseline="0" dirty="0"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33" y="1209780"/>
            <a:ext cx="3482134" cy="56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307776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bmk="_Toc229770882">
                <a:cs typeface="Arial" pitchFamily="34" charset="0"/>
              </a:rPr>
              <a:t>Vlnová rovnice</a:t>
            </a:r>
            <a:r>
              <a:rPr lang="cs-CZ" b="1" baseline="0" dirty="0">
                <a:cs typeface="Arial" pitchFamily="34" charset="0"/>
              </a:rPr>
              <a:t> </a:t>
            </a:r>
            <a:r>
              <a:rPr lang="cs-CZ" b="1" baseline="0" dirty="0" smtClean="0">
                <a:cs typeface="Arial" pitchFamily="34" charset="0"/>
              </a:rPr>
              <a:t> </a:t>
            </a:r>
            <a:endParaRPr lang="cs-CZ" b="1" baseline="0" dirty="0"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Válcové vlnění – vodič protékaný proudem</a:t>
            </a:r>
            <a:endParaRPr lang="cs-CZ" baseline="0" dirty="0"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80" y="1185163"/>
            <a:ext cx="3458943" cy="56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46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056" tIns="152352" bIns="38088" anchor="ctr">
                <a:spAutoFit/>
              </a:bodyPr>
              <a:lstStyle/>
              <a:p>
                <a:pPr lvl="1" eaLnBrk="1" hangingPunct="1">
                  <a:defRPr/>
                </a:pPr>
                <a:r>
                  <a:rPr lang="cs-CZ" b="1" baseline="0" dirty="0" bmk="_Toc229770882">
                    <a:cs typeface="Arial" pitchFamily="34" charset="0"/>
                  </a:rPr>
                  <a:t>Vlnová rovnice</a:t>
                </a:r>
                <a:r>
                  <a:rPr lang="cs-CZ" b="1" baseline="0" dirty="0">
                    <a:cs typeface="Arial" pitchFamily="34" charset="0"/>
                  </a:rPr>
                  <a:t> </a:t>
                </a:r>
                <a:r>
                  <a:rPr lang="cs-CZ" b="1" baseline="0" dirty="0" smtClean="0">
                    <a:cs typeface="Arial" pitchFamily="34" charset="0"/>
                  </a:rPr>
                  <a:t> </a:t>
                </a:r>
                <a:endParaRPr lang="cs-CZ" b="1" baseline="0" dirty="0">
                  <a:cs typeface="Arial" pitchFamily="34" charset="0"/>
                </a:endParaRPr>
              </a:p>
              <a:p>
                <a:pPr lvl="1" eaLnBrk="1" hangingPunct="1">
                  <a:defRPr/>
                </a:pPr>
                <a:r>
                  <a:rPr lang="cs-CZ" baseline="0" dirty="0" smtClean="0">
                    <a:ea typeface="Times New Roman" pitchFamily="18" charset="0"/>
                    <a:cs typeface="Arial" pitchFamily="34" charset="0"/>
                  </a:rPr>
                  <a:t>Válcové vlnění – průběhy H/H2 v závislosti na argumentu X2=(r2/a) </a:t>
                </a:r>
                <a14:m>
                  <m:oMath xmlns:m="http://schemas.openxmlformats.org/officeDocument/2006/math">
                    <m:r>
                      <a:rPr lang="cs-CZ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  <m:r>
                      <a:rPr lang="cs-CZ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endParaRPr lang="cs-CZ" baseline="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blipFill rotWithShape="0">
                <a:blip r:embed="rId2"/>
                <a:stretch>
                  <a:fillRect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54170"/>
            <a:ext cx="5487650" cy="3442484"/>
          </a:xfrm>
          <a:prstGeom prst="rect">
            <a:avLst/>
          </a:prstGeom>
        </p:spPr>
      </p:pic>
      <p:sp>
        <p:nvSpPr>
          <p:cNvPr id="3" name="Obdélník 2"/>
          <p:cNvSpPr/>
          <p:nvPr/>
        </p:nvSpPr>
        <p:spPr>
          <a:xfrm>
            <a:off x="6948264" y="1844154"/>
            <a:ext cx="180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aseline="0" dirty="0" smtClean="0"/>
              <a:t>44 modra</a:t>
            </a:r>
            <a:endParaRPr lang="cs-CZ" baseline="0" dirty="0" smtClean="0"/>
          </a:p>
          <a:p>
            <a:r>
              <a:rPr lang="it-IT" baseline="0" dirty="0" smtClean="0"/>
              <a:t>22</a:t>
            </a:r>
            <a:r>
              <a:rPr lang="cs-CZ" baseline="0" dirty="0" smtClean="0"/>
              <a:t> </a:t>
            </a:r>
            <a:r>
              <a:rPr lang="it-IT" baseline="0" dirty="0" smtClean="0"/>
              <a:t>oranz</a:t>
            </a:r>
            <a:r>
              <a:rPr lang="cs-CZ" baseline="0" dirty="0" smtClean="0"/>
              <a:t>ova</a:t>
            </a:r>
          </a:p>
          <a:p>
            <a:r>
              <a:rPr lang="it-IT" baseline="0" dirty="0" smtClean="0"/>
              <a:t>5</a:t>
            </a:r>
            <a:r>
              <a:rPr lang="cs-CZ" baseline="0" dirty="0" smtClean="0"/>
              <a:t>,6</a:t>
            </a:r>
            <a:r>
              <a:rPr lang="it-IT" baseline="0" dirty="0" smtClean="0"/>
              <a:t> zelena</a:t>
            </a:r>
            <a:endParaRPr lang="cs-CZ" baseline="0" dirty="0" smtClean="0"/>
          </a:p>
          <a:p>
            <a:r>
              <a:rPr lang="it-IT" baseline="0" dirty="0" smtClean="0"/>
              <a:t>2</a:t>
            </a:r>
            <a:r>
              <a:rPr lang="cs-CZ" baseline="0" dirty="0" smtClean="0"/>
              <a:t>,8</a:t>
            </a:r>
            <a:r>
              <a:rPr lang="it-IT" baseline="0" dirty="0" smtClean="0"/>
              <a:t> cervena</a:t>
            </a:r>
            <a:endParaRPr lang="cs-CZ" baseline="0" dirty="0" smtClean="0"/>
          </a:p>
          <a:p>
            <a:r>
              <a:rPr lang="cs-CZ" baseline="0" dirty="0" smtClean="0"/>
              <a:t>1,4</a:t>
            </a:r>
            <a:r>
              <a:rPr lang="it-IT" baseline="0" dirty="0" smtClean="0"/>
              <a:t> fialova</a:t>
            </a:r>
            <a:endParaRPr lang="cs-CZ" baseline="0" dirty="0" smtClean="0"/>
          </a:p>
          <a:p>
            <a:r>
              <a:rPr lang="cs-CZ" baseline="0" dirty="0" smtClean="0"/>
              <a:t>0,7</a:t>
            </a:r>
            <a:r>
              <a:rPr lang="it-IT" baseline="0" dirty="0" smtClean="0"/>
              <a:t> </a:t>
            </a:r>
            <a:r>
              <a:rPr lang="it-IT" baseline="0" dirty="0"/>
              <a:t>hneda</a:t>
            </a:r>
            <a:endParaRPr lang="cs-CZ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aseline="0" dirty="0"/>
                  <a:t>Hodnota argumentu</a:t>
                </a:r>
                <a:r>
                  <a:rPr lang="cs-CZ" baseline="0" dirty="0">
                    <a:ea typeface="Times New Roman" pitchFamily="18" charset="0"/>
                    <a:cs typeface="Arial" pitchFamily="34" charset="0"/>
                  </a:rPr>
                  <a:t> =(r2/a)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cs-CZ" baseline="0" dirty="0"/>
                  <a:t> </a:t>
                </a:r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  <a:blipFill rotWithShape="0">
                <a:blip r:embed="rId4"/>
                <a:stretch>
                  <a:fillRect l="-1797" t="-1408" b="-239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65" y="1857064"/>
            <a:ext cx="330275" cy="431898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015" y="5320433"/>
            <a:ext cx="330275" cy="40649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483891"/>
            <a:ext cx="3201129" cy="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01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056" tIns="152352" bIns="38088" anchor="ctr">
                <a:spAutoFit/>
              </a:bodyPr>
              <a:lstStyle/>
              <a:p>
                <a:pPr lvl="1" eaLnBrk="1" hangingPunct="1">
                  <a:defRPr/>
                </a:pPr>
                <a:r>
                  <a:rPr lang="cs-CZ" b="1" baseline="0" dirty="0" bmk="_Toc229770882">
                    <a:cs typeface="Arial" pitchFamily="34" charset="0"/>
                  </a:rPr>
                  <a:t>Vlnová rovnice</a:t>
                </a:r>
                <a:r>
                  <a:rPr lang="cs-CZ" b="1" baseline="0" dirty="0">
                    <a:cs typeface="Arial" pitchFamily="34" charset="0"/>
                  </a:rPr>
                  <a:t> </a:t>
                </a:r>
              </a:p>
              <a:p>
                <a:pPr lvl="1" eaLnBrk="1" hangingPunct="1">
                  <a:defRPr/>
                </a:pPr>
                <a:r>
                  <a:rPr lang="cs-CZ" baseline="0" dirty="0" smtClean="0">
                    <a:ea typeface="Times New Roman" pitchFamily="18" charset="0"/>
                    <a:cs typeface="Arial" pitchFamily="34" charset="0"/>
                  </a:rPr>
                  <a:t>Válcové vlnění – průběhy J/J2 v závislosti na argumentu X2=(r2/a) </a:t>
                </a:r>
                <a14:m>
                  <m:oMath xmlns:m="http://schemas.openxmlformats.org/officeDocument/2006/math">
                    <m:r>
                      <a:rPr lang="cs-CZ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  <m:r>
                      <a:rPr lang="cs-CZ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endParaRPr lang="cs-CZ" baseline="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blipFill rotWithShape="0">
                <a:blip r:embed="rId2"/>
                <a:stretch>
                  <a:fillRect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948264" y="1844154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aseline="0" dirty="0" smtClean="0"/>
              <a:t>44 modra</a:t>
            </a:r>
            <a:endParaRPr lang="cs-CZ" baseline="0" dirty="0" smtClean="0"/>
          </a:p>
          <a:p>
            <a:r>
              <a:rPr lang="it-IT" baseline="0" dirty="0" smtClean="0"/>
              <a:t>22</a:t>
            </a:r>
            <a:r>
              <a:rPr lang="cs-CZ" baseline="0" dirty="0" smtClean="0"/>
              <a:t> </a:t>
            </a:r>
            <a:r>
              <a:rPr lang="it-IT" baseline="0" dirty="0" smtClean="0"/>
              <a:t>oranz</a:t>
            </a:r>
            <a:r>
              <a:rPr lang="cs-CZ" baseline="0" dirty="0" smtClean="0"/>
              <a:t>ova</a:t>
            </a:r>
          </a:p>
          <a:p>
            <a:r>
              <a:rPr lang="it-IT" baseline="0" dirty="0" smtClean="0"/>
              <a:t>5</a:t>
            </a:r>
            <a:r>
              <a:rPr lang="cs-CZ" baseline="0" dirty="0" smtClean="0"/>
              <a:t>,6</a:t>
            </a:r>
            <a:r>
              <a:rPr lang="it-IT" baseline="0" dirty="0" smtClean="0"/>
              <a:t> zelena</a:t>
            </a:r>
            <a:endParaRPr lang="cs-CZ" baseline="0" dirty="0" smtClean="0"/>
          </a:p>
          <a:p>
            <a:r>
              <a:rPr lang="it-IT" baseline="0" dirty="0" smtClean="0"/>
              <a:t>2</a:t>
            </a:r>
            <a:r>
              <a:rPr lang="cs-CZ" baseline="0" dirty="0" smtClean="0"/>
              <a:t>,8</a:t>
            </a:r>
            <a:r>
              <a:rPr lang="it-IT" baseline="0" dirty="0" smtClean="0"/>
              <a:t> cervena</a:t>
            </a:r>
            <a:endParaRPr lang="cs-CZ" baseline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aseline="0" dirty="0"/>
                  <a:t>Hodnota argumentu</a:t>
                </a:r>
                <a:r>
                  <a:rPr lang="cs-CZ" baseline="0" dirty="0">
                    <a:ea typeface="Times New Roman" pitchFamily="18" charset="0"/>
                    <a:cs typeface="Arial" pitchFamily="34" charset="0"/>
                  </a:rPr>
                  <a:t> =(r2/a)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cs-CZ" baseline="0" dirty="0"/>
                  <a:t> </a:t>
                </a:r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  <a:blipFill rotWithShape="0">
                <a:blip r:embed="rId3"/>
                <a:stretch>
                  <a:fillRect l="-1797" t="-1408" b="-239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15" y="5320433"/>
            <a:ext cx="330275" cy="406493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77949"/>
            <a:ext cx="5487650" cy="3442484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65" y="1877949"/>
            <a:ext cx="330275" cy="431898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64" y="2430428"/>
            <a:ext cx="330275" cy="431898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39" y="5443141"/>
            <a:ext cx="4407904" cy="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6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056" tIns="152352" bIns="38088" anchor="ctr">
                <a:spAutoFit/>
              </a:bodyPr>
              <a:lstStyle/>
              <a:p>
                <a:pPr lvl="1" eaLnBrk="1" hangingPunct="1">
                  <a:defRPr/>
                </a:pPr>
                <a:r>
                  <a:rPr lang="cs-CZ" b="1" baseline="0" dirty="0" bmk="_Toc229770882">
                    <a:cs typeface="Arial" pitchFamily="34" charset="0"/>
                  </a:rPr>
                  <a:t>Vlnová rovnice</a:t>
                </a:r>
                <a:r>
                  <a:rPr lang="cs-CZ" b="1" baseline="0" dirty="0">
                    <a:cs typeface="Arial" pitchFamily="34" charset="0"/>
                  </a:rPr>
                  <a:t> </a:t>
                </a:r>
              </a:p>
              <a:p>
                <a:pPr lvl="1" eaLnBrk="1" hangingPunct="1">
                  <a:defRPr/>
                </a:pPr>
                <a:r>
                  <a:rPr lang="cs-CZ" baseline="0" dirty="0" smtClean="0">
                    <a:ea typeface="Times New Roman" pitchFamily="18" charset="0"/>
                    <a:cs typeface="Arial" pitchFamily="34" charset="0"/>
                  </a:rPr>
                  <a:t>Válcové vlnění – průběhy J/J2 v závislosti na argumentu X2=(r2/a) </a:t>
                </a:r>
                <a14:m>
                  <m:oMath xmlns:m="http://schemas.openxmlformats.org/officeDocument/2006/math">
                    <m:r>
                      <a:rPr lang="cs-CZ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  <m:r>
                      <a:rPr lang="cs-CZ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endParaRPr lang="cs-CZ" baseline="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blipFill rotWithShape="0">
                <a:blip r:embed="rId2"/>
                <a:stretch>
                  <a:fillRect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948264" y="1844154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aseline="0" dirty="0" smtClean="0"/>
              <a:t>44 modra</a:t>
            </a:r>
            <a:endParaRPr lang="cs-CZ" baseline="0" dirty="0" smtClean="0"/>
          </a:p>
          <a:p>
            <a:r>
              <a:rPr lang="it-IT" baseline="0" dirty="0" smtClean="0"/>
              <a:t>22</a:t>
            </a:r>
            <a:r>
              <a:rPr lang="cs-CZ" baseline="0" dirty="0" smtClean="0"/>
              <a:t> </a:t>
            </a:r>
            <a:r>
              <a:rPr lang="it-IT" baseline="0" dirty="0" smtClean="0"/>
              <a:t>oranz</a:t>
            </a:r>
            <a:r>
              <a:rPr lang="cs-CZ" baseline="0" dirty="0" smtClean="0"/>
              <a:t>ova</a:t>
            </a:r>
          </a:p>
          <a:p>
            <a:r>
              <a:rPr lang="it-IT" baseline="0" dirty="0" smtClean="0"/>
              <a:t>5</a:t>
            </a:r>
            <a:r>
              <a:rPr lang="cs-CZ" baseline="0" dirty="0" smtClean="0"/>
              <a:t>,6</a:t>
            </a:r>
            <a:r>
              <a:rPr lang="it-IT" baseline="0" dirty="0" smtClean="0"/>
              <a:t> zelena</a:t>
            </a:r>
            <a:endParaRPr lang="cs-CZ" baseline="0" dirty="0" smtClean="0"/>
          </a:p>
          <a:p>
            <a:r>
              <a:rPr lang="it-IT" baseline="0" dirty="0" smtClean="0"/>
              <a:t>2</a:t>
            </a:r>
            <a:r>
              <a:rPr lang="cs-CZ" baseline="0" dirty="0" smtClean="0"/>
              <a:t>,8</a:t>
            </a:r>
            <a:r>
              <a:rPr lang="it-IT" baseline="0" dirty="0" smtClean="0"/>
              <a:t> cervena</a:t>
            </a:r>
            <a:endParaRPr lang="cs-CZ" baseline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aseline="0" dirty="0"/>
                  <a:t>Hodnota argumentu</a:t>
                </a:r>
                <a:r>
                  <a:rPr lang="cs-CZ" baseline="0" dirty="0">
                    <a:ea typeface="Times New Roman" pitchFamily="18" charset="0"/>
                    <a:cs typeface="Arial" pitchFamily="34" charset="0"/>
                  </a:rPr>
                  <a:t> =(r2/a)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cs-CZ" baseline="0" dirty="0"/>
                  <a:t> </a:t>
                </a:r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  <a:blipFill rotWithShape="0">
                <a:blip r:embed="rId3"/>
                <a:stretch>
                  <a:fillRect l="-1797" t="-1408" b="-239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15" y="5320433"/>
            <a:ext cx="330275" cy="40649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77949"/>
            <a:ext cx="5487650" cy="344248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1" y="1877949"/>
            <a:ext cx="1270289" cy="457304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445224"/>
            <a:ext cx="4763585" cy="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4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4213" y="2636838"/>
            <a:ext cx="77724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4000" b="1" baseline="0" dirty="0" smtClean="0">
                <a:solidFill>
                  <a:schemeClr val="tx2"/>
                </a:solidFill>
              </a:rPr>
              <a:t>Rekapitulace – rovinné vlnění</a:t>
            </a:r>
            <a:endParaRPr lang="cs-CZ" altLang="cs-CZ" sz="4000" b="1" baseline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056" tIns="152352" bIns="38088" anchor="ctr">
                <a:spAutoFit/>
              </a:bodyPr>
              <a:lstStyle/>
              <a:p>
                <a:pPr lvl="1" eaLnBrk="1" hangingPunct="1">
                  <a:defRPr/>
                </a:pPr>
                <a:r>
                  <a:rPr lang="cs-CZ" b="1" baseline="0" dirty="0" bmk="_Toc229770882">
                    <a:cs typeface="Arial" pitchFamily="34" charset="0"/>
                  </a:rPr>
                  <a:t>Vlnová rovnice</a:t>
                </a:r>
                <a:r>
                  <a:rPr lang="cs-CZ" b="1" baseline="0" dirty="0">
                    <a:cs typeface="Arial" pitchFamily="34" charset="0"/>
                  </a:rPr>
                  <a:t> </a:t>
                </a:r>
              </a:p>
              <a:p>
                <a:pPr lvl="1" eaLnBrk="1" hangingPunct="1">
                  <a:defRPr/>
                </a:pPr>
                <a:r>
                  <a:rPr lang="cs-CZ" baseline="0" dirty="0" smtClean="0">
                    <a:ea typeface="Times New Roman" pitchFamily="18" charset="0"/>
                    <a:cs typeface="Arial" pitchFamily="34" charset="0"/>
                  </a:rPr>
                  <a:t>Válcové vlnění – průběhy J/J2 v závislosti na argumentu X2=(r2/a) </a:t>
                </a:r>
                <a14:m>
                  <m:oMath xmlns:m="http://schemas.openxmlformats.org/officeDocument/2006/math">
                    <m:r>
                      <a:rPr lang="cs-CZ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  <m:r>
                      <a:rPr lang="cs-CZ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endParaRPr lang="cs-CZ" baseline="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6266"/>
                <a:ext cx="9144000" cy="830873"/>
              </a:xfrm>
              <a:prstGeom prst="rect">
                <a:avLst/>
              </a:prstGeom>
              <a:blipFill rotWithShape="0">
                <a:blip r:embed="rId2"/>
                <a:stretch>
                  <a:fillRect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948264" y="1844154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aseline="0" dirty="0" smtClean="0"/>
              <a:t>44 modra</a:t>
            </a:r>
            <a:endParaRPr lang="cs-CZ" baseline="0" dirty="0" smtClean="0"/>
          </a:p>
          <a:p>
            <a:r>
              <a:rPr lang="it-IT" baseline="0" dirty="0" smtClean="0"/>
              <a:t>22</a:t>
            </a:r>
            <a:r>
              <a:rPr lang="cs-CZ" baseline="0" dirty="0" smtClean="0"/>
              <a:t> </a:t>
            </a:r>
            <a:r>
              <a:rPr lang="it-IT" baseline="0" dirty="0" smtClean="0"/>
              <a:t>oranz</a:t>
            </a:r>
            <a:r>
              <a:rPr lang="cs-CZ" baseline="0" dirty="0" smtClean="0"/>
              <a:t>ova</a:t>
            </a:r>
          </a:p>
          <a:p>
            <a:r>
              <a:rPr lang="it-IT" baseline="0" dirty="0" smtClean="0"/>
              <a:t>5</a:t>
            </a:r>
            <a:r>
              <a:rPr lang="cs-CZ" baseline="0" dirty="0" smtClean="0"/>
              <a:t>,6</a:t>
            </a:r>
            <a:r>
              <a:rPr lang="it-IT" baseline="0" dirty="0" smtClean="0"/>
              <a:t> zelena</a:t>
            </a:r>
            <a:endParaRPr lang="cs-CZ" baseline="0" dirty="0" smtClean="0"/>
          </a:p>
          <a:p>
            <a:r>
              <a:rPr lang="it-IT" baseline="0" dirty="0" smtClean="0"/>
              <a:t>2</a:t>
            </a:r>
            <a:r>
              <a:rPr lang="cs-CZ" baseline="0" dirty="0" smtClean="0"/>
              <a:t>,8</a:t>
            </a:r>
            <a:r>
              <a:rPr lang="it-IT" baseline="0" dirty="0" smtClean="0"/>
              <a:t> cervena</a:t>
            </a:r>
            <a:endParaRPr lang="cs-CZ" baseline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aseline="0" dirty="0"/>
                  <a:t>Hodnota argumentu</a:t>
                </a:r>
                <a:r>
                  <a:rPr lang="cs-CZ" baseline="0" dirty="0">
                    <a:ea typeface="Times New Roman" pitchFamily="18" charset="0"/>
                    <a:cs typeface="Arial" pitchFamily="34" charset="0"/>
                  </a:rPr>
                  <a:t> =(r2/a)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cs-CZ" i="1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cs-CZ" baseline="0" dirty="0"/>
                  <a:t> </a:t>
                </a:r>
                <a:endParaRPr lang="cs-CZ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11" y="1438366"/>
                <a:ext cx="3732240" cy="430118"/>
              </a:xfrm>
              <a:prstGeom prst="rect">
                <a:avLst/>
              </a:prstGeom>
              <a:blipFill rotWithShape="0">
                <a:blip r:embed="rId3"/>
                <a:stretch>
                  <a:fillRect l="-1797" t="-1408" b="-239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15" y="5320433"/>
            <a:ext cx="330275" cy="40649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77949"/>
            <a:ext cx="5487650" cy="344248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1" y="1877949"/>
            <a:ext cx="1270289" cy="457304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445224"/>
            <a:ext cx="4763585" cy="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6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307776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bmk="_Toc229770882">
                <a:cs typeface="Arial" pitchFamily="34" charset="0"/>
              </a:rPr>
              <a:t>Vlnová rovnice</a:t>
            </a:r>
            <a:r>
              <a:rPr lang="cs-CZ" b="1" baseline="0" dirty="0">
                <a:cs typeface="Arial" pitchFamily="34" charset="0"/>
              </a:rPr>
              <a:t> </a:t>
            </a:r>
          </a:p>
          <a:p>
            <a:pPr lvl="1" eaLnBrk="1" hangingPunct="1">
              <a:defRPr/>
            </a:pP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Principy stínění EMP – vodivou </a:t>
            </a:r>
            <a:r>
              <a:rPr lang="cs-CZ" baseline="0" dirty="0">
                <a:ea typeface="Times New Roman" pitchFamily="18" charset="0"/>
                <a:cs typeface="Arial" pitchFamily="34" charset="0"/>
              </a:rPr>
              <a:t>stěnou (f=100, f=10 000</a:t>
            </a: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)</a:t>
            </a:r>
            <a:endParaRPr lang="cs-CZ" baseline="0" dirty="0"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6818"/>
              </p:ext>
            </p:extLst>
          </p:nvPr>
        </p:nvGraphicFramePr>
        <p:xfrm>
          <a:off x="755576" y="1458000"/>
          <a:ext cx="3440334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6" r:id="rId3" imgW="3876120" imgH="6085440" progId="">
                  <p:embed/>
                </p:oleObj>
              </mc:Choice>
              <mc:Fallback>
                <p:oleObj r:id="rId3" imgW="3876120" imgH="6085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458000"/>
                        <a:ext cx="3440334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61768"/>
              </p:ext>
            </p:extLst>
          </p:nvPr>
        </p:nvGraphicFramePr>
        <p:xfrm>
          <a:off x="4411934" y="1458000"/>
          <a:ext cx="3440334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7" r:id="rId5" imgW="3876120" imgH="6085440" progId="">
                  <p:embed/>
                </p:oleObj>
              </mc:Choice>
              <mc:Fallback>
                <p:oleObj r:id="rId5" imgW="3876120" imgH="6085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1934" y="1458000"/>
                        <a:ext cx="3440334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534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0" y="296266"/>
            <a:ext cx="9144000" cy="83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bmk="_Toc229770882">
                <a:cs typeface="Arial" pitchFamily="34" charset="0"/>
              </a:rPr>
              <a:t>Vlnová rovnice</a:t>
            </a:r>
            <a:r>
              <a:rPr lang="cs-CZ" b="1" baseline="0" dirty="0">
                <a:cs typeface="Arial" pitchFamily="34" charset="0"/>
              </a:rPr>
              <a:t> </a:t>
            </a:r>
          </a:p>
          <a:p>
            <a:pPr lvl="1" eaLnBrk="1" hangingPunct="1">
              <a:defRPr/>
            </a:pP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Principy stínění EMP – </a:t>
            </a:r>
            <a:r>
              <a:rPr lang="cs-CZ" baseline="0" dirty="0" err="1" smtClean="0">
                <a:ea typeface="Times New Roman" pitchFamily="18" charset="0"/>
                <a:cs typeface="Arial" pitchFamily="34" charset="0"/>
              </a:rPr>
              <a:t>trafoplechy</a:t>
            </a:r>
            <a:r>
              <a:rPr lang="cs-CZ" baseline="0" dirty="0" smtClean="0">
                <a:ea typeface="Times New Roman" pitchFamily="18" charset="0"/>
                <a:cs typeface="Arial" pitchFamily="34" charset="0"/>
              </a:rPr>
              <a:t>, ferity (f=100, f=10 000)</a:t>
            </a:r>
            <a:endParaRPr lang="cs-CZ" baseline="0" dirty="0"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2179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28919"/>
              </p:ext>
            </p:extLst>
          </p:nvPr>
        </p:nvGraphicFramePr>
        <p:xfrm>
          <a:off x="762818" y="1453214"/>
          <a:ext cx="3418078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r:id="rId3" imgW="3857040" imgH="6095160" progId="">
                  <p:embed/>
                </p:oleObj>
              </mc:Choice>
              <mc:Fallback>
                <p:oleObj r:id="rId3" imgW="3857040" imgH="6095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818" y="1453214"/>
                        <a:ext cx="3418078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50714"/>
              </p:ext>
            </p:extLst>
          </p:nvPr>
        </p:nvGraphicFramePr>
        <p:xfrm>
          <a:off x="4427984" y="1458000"/>
          <a:ext cx="3418078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r:id="rId5" imgW="3857040" imgH="6095160" progId="">
                  <p:embed/>
                </p:oleObj>
              </mc:Choice>
              <mc:Fallback>
                <p:oleObj r:id="rId5" imgW="3857040" imgH="6095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1458000"/>
                        <a:ext cx="3418078" cy="54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33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Zástupný symbol pro obsah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97450"/>
          </a:xfrm>
        </p:spPr>
        <p:txBody>
          <a:bodyPr/>
          <a:lstStyle/>
          <a:p>
            <a:r>
              <a:rPr lang="cs-CZ" altLang="cs-CZ" dirty="0" smtClean="0"/>
              <a:t>Použitá literatura:</a:t>
            </a:r>
          </a:p>
          <a:p>
            <a:pPr lvl="1"/>
            <a:r>
              <a:rPr lang="en-US" sz="2400" dirty="0"/>
              <a:t>Halliday, D., Resnick, R., Walker, J.: </a:t>
            </a:r>
            <a:r>
              <a:rPr lang="en-US" sz="2400" dirty="0" err="1" smtClean="0"/>
              <a:t>Fyzika</a:t>
            </a:r>
            <a:endParaRPr lang="cs-CZ" sz="2400" dirty="0" smtClean="0"/>
          </a:p>
          <a:p>
            <a:pPr lvl="1"/>
            <a:r>
              <a:rPr lang="cs-CZ" sz="2400" dirty="0" smtClean="0"/>
              <a:t>Langer E.: Teorie indukčního a dielektrického tepla</a:t>
            </a:r>
          </a:p>
          <a:p>
            <a:pPr lvl="1"/>
            <a:r>
              <a:rPr lang="cs-CZ" altLang="cs-CZ" sz="2400" dirty="0" smtClean="0"/>
              <a:t>ANSYS Maxwell 2015.2</a:t>
            </a:r>
          </a:p>
          <a:p>
            <a:pPr lvl="1"/>
            <a:r>
              <a:rPr lang="cs-CZ" altLang="cs-CZ" sz="2400" dirty="0" err="1" smtClean="0"/>
              <a:t>Mathematica</a:t>
            </a:r>
            <a:r>
              <a:rPr lang="cs-CZ" altLang="cs-CZ" sz="2400" dirty="0" smtClean="0"/>
              <a:t> 10</a:t>
            </a:r>
          </a:p>
          <a:p>
            <a:pPr lvl="1"/>
            <a:r>
              <a:rPr lang="cs-CZ" altLang="cs-CZ" sz="2400" dirty="0" smtClean="0"/>
              <a:t>ANSYS FEA</a:t>
            </a:r>
          </a:p>
          <a:p>
            <a:pPr lvl="1"/>
            <a:r>
              <a:rPr lang="en-US" altLang="cs-CZ" sz="2400" dirty="0" smtClean="0"/>
              <a:t>Mayer</a:t>
            </a:r>
            <a:r>
              <a:rPr lang="cs-CZ" altLang="cs-CZ" sz="2400" dirty="0" smtClean="0"/>
              <a:t>,</a:t>
            </a:r>
            <a:r>
              <a:rPr lang="en-US" altLang="cs-CZ" sz="2400" dirty="0" smtClean="0"/>
              <a:t> </a:t>
            </a:r>
            <a:r>
              <a:rPr lang="en-US" altLang="cs-CZ" sz="2400" dirty="0"/>
              <a:t>D.</a:t>
            </a:r>
            <a:r>
              <a:rPr lang="cs-CZ" altLang="cs-CZ" sz="2400" dirty="0"/>
              <a:t>: Teorie elektromagnetického </a:t>
            </a:r>
            <a:r>
              <a:rPr lang="cs-CZ" altLang="cs-CZ" sz="2400" dirty="0" smtClean="0"/>
              <a:t>pole</a:t>
            </a:r>
          </a:p>
          <a:p>
            <a:pPr lvl="1"/>
            <a:r>
              <a:rPr lang="cs-CZ" altLang="cs-CZ" sz="2400" dirty="0" smtClean="0"/>
              <a:t>Benešová, Z.: Příklady z elektromagnetického pole (upřesnit)</a:t>
            </a:r>
          </a:p>
          <a:p>
            <a:pPr lvl="1"/>
            <a:endParaRPr lang="cs-CZ" altLang="cs-CZ" sz="2400" dirty="0" smtClean="0"/>
          </a:p>
          <a:p>
            <a:pPr lvl="1"/>
            <a:endParaRPr lang="cs-CZ" altLang="cs-CZ" sz="2400" dirty="0" smtClean="0"/>
          </a:p>
          <a:p>
            <a:endParaRPr lang="cs-CZ" altLang="cs-CZ" sz="2800" dirty="0" smtClean="0"/>
          </a:p>
        </p:txBody>
      </p:sp>
      <p:sp>
        <p:nvSpPr>
          <p:cNvPr id="137219" name="Nadpis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cs-CZ" altLang="cs-CZ" dirty="0" smtClean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0569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138899"/>
            <a:ext cx="9144000" cy="5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smtClean="0" bmk="_Toc229770882">
                <a:cs typeface="Arial" pitchFamily="34" charset="0"/>
              </a:rPr>
              <a:t>Doplňující materiály</a:t>
            </a:r>
            <a:endParaRPr lang="cs-CZ" baseline="0" dirty="0" bmk="_Toc229770882">
              <a:cs typeface="Arial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8" y="692696"/>
            <a:ext cx="4301983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1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138899"/>
            <a:ext cx="9144000" cy="5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 eaLnBrk="1" hangingPunct="1">
              <a:defRPr/>
            </a:pPr>
            <a:r>
              <a:rPr lang="cs-CZ" b="1" baseline="0" dirty="0" smtClean="0" bmk="_Toc229770882">
                <a:cs typeface="Arial" pitchFamily="34" charset="0"/>
              </a:rPr>
              <a:t>Doplňující materiály</a:t>
            </a:r>
            <a:endParaRPr lang="cs-CZ" baseline="0" dirty="0" bmk="_Toc229770882">
              <a:cs typeface="Arial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" y="908720"/>
            <a:ext cx="9111909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9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graphicFrame>
        <p:nvGraphicFramePr>
          <p:cNvPr id="286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41082"/>
              </p:ext>
            </p:extLst>
          </p:nvPr>
        </p:nvGraphicFramePr>
        <p:xfrm>
          <a:off x="2987824" y="971522"/>
          <a:ext cx="2795146" cy="67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19" name="Rovnice" r:id="rId3" imgW="1714500" imgH="419100" progId="Equation.3">
                  <p:embed/>
                </p:oleObj>
              </mc:Choice>
              <mc:Fallback>
                <p:oleObj name="Rovnice" r:id="rId3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71522"/>
                        <a:ext cx="2795146" cy="671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– v závislosti na prostředí</a:t>
            </a:r>
            <a:endParaRPr lang="cs-CZ" baseline="0" dirty="0" bmk="">
              <a:latin typeface="+mj-lt"/>
              <a:cs typeface="Arial" pitchFamily="34" charset="0"/>
            </a:endParaRPr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26106"/>
              </p:ext>
            </p:extLst>
          </p:nvPr>
        </p:nvGraphicFramePr>
        <p:xfrm>
          <a:off x="802276" y="2555421"/>
          <a:ext cx="3073055" cy="44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0" name="Rovnice" r:id="rId5" imgW="1663700" imgH="228600" progId="Equation.3">
                  <p:embed/>
                </p:oleObj>
              </mc:Choice>
              <mc:Fallback>
                <p:oleObj name="Rovnice" r:id="rId5" imgW="1663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76" y="2555421"/>
                        <a:ext cx="3073055" cy="441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6017"/>
              </p:ext>
            </p:extLst>
          </p:nvPr>
        </p:nvGraphicFramePr>
        <p:xfrm>
          <a:off x="4379215" y="2526909"/>
          <a:ext cx="2137010" cy="44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1" name="Rovnice" r:id="rId7" imgW="1143000" imgH="228600" progId="Equation.3">
                  <p:embed/>
                </p:oleObj>
              </mc:Choice>
              <mc:Fallback>
                <p:oleObj name="Rovnice" r:id="rId7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215" y="2526909"/>
                        <a:ext cx="2137010" cy="441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12467"/>
              </p:ext>
            </p:extLst>
          </p:nvPr>
        </p:nvGraphicFramePr>
        <p:xfrm>
          <a:off x="7020109" y="2563631"/>
          <a:ext cx="1660156" cy="40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2" name="Rovnice" r:id="rId9" imgW="901309" imgH="203112" progId="Equation.3">
                  <p:embed/>
                </p:oleObj>
              </mc:Choice>
              <mc:Fallback>
                <p:oleObj name="Rovnice" r:id="rId9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109" y="2563631"/>
                        <a:ext cx="1660156" cy="406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ovéPole 2"/>
          <p:cNvSpPr txBox="1"/>
          <p:nvPr/>
        </p:nvSpPr>
        <p:spPr>
          <a:xfrm>
            <a:off x="755576" y="1806700"/>
            <a:ext cx="780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cs-CZ" sz="1800" baseline="0" dirty="0" smtClean="0"/>
              <a:t>Uvažujeme-li, že válcové, kulové či rovinné vlnění má harmonický průběh, </a:t>
            </a:r>
          </a:p>
          <a:p>
            <a:pPr lvl="0"/>
            <a:r>
              <a:rPr lang="cs-CZ" sz="1800" baseline="0" dirty="0" smtClean="0"/>
              <a:t>je výhodné převést vektory na </a:t>
            </a:r>
            <a:r>
              <a:rPr lang="cs-CZ" sz="1800" baseline="0" dirty="0" err="1" smtClean="0"/>
              <a:t>fázory</a:t>
            </a:r>
            <a:r>
              <a:rPr lang="cs-CZ" sz="1800" baseline="0" dirty="0" smtClean="0"/>
              <a:t> vektorů.</a:t>
            </a:r>
          </a:p>
          <a:p>
            <a:endParaRPr lang="cs-CZ" sz="1800" dirty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10408"/>
              </p:ext>
            </p:extLst>
          </p:nvPr>
        </p:nvGraphicFramePr>
        <p:xfrm>
          <a:off x="611560" y="5301208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3" name="Rovnice" r:id="rId11" imgW="1752480" imgH="355320" progId="Equation.3">
                  <p:embed/>
                </p:oleObj>
              </mc:Choice>
              <mc:Fallback>
                <p:oleObj name="Rovnice" r:id="rId11" imgW="17524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01208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71833"/>
              </p:ext>
            </p:extLst>
          </p:nvPr>
        </p:nvGraphicFramePr>
        <p:xfrm>
          <a:off x="589335" y="6076627"/>
          <a:ext cx="29003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4" name="Rovnice" r:id="rId13" imgW="1777680" imgH="419040" progId="Equation.3">
                  <p:embed/>
                </p:oleObj>
              </mc:Choice>
              <mc:Fallback>
                <p:oleObj name="Rovnice" r:id="rId13" imgW="1777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35" y="6076627"/>
                        <a:ext cx="29003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30938"/>
              </p:ext>
            </p:extLst>
          </p:nvPr>
        </p:nvGraphicFramePr>
        <p:xfrm>
          <a:off x="1835696" y="3116130"/>
          <a:ext cx="650444" cy="38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5" name="Rovnice" r:id="rId15" imgW="368140" imgH="203112" progId="Equation.3">
                  <p:embed/>
                </p:oleObj>
              </mc:Choice>
              <mc:Fallback>
                <p:oleObj name="Rovnice" r:id="rId15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16130"/>
                        <a:ext cx="650444" cy="38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62354"/>
              </p:ext>
            </p:extLst>
          </p:nvPr>
        </p:nvGraphicFramePr>
        <p:xfrm>
          <a:off x="788181" y="3595448"/>
          <a:ext cx="1527965" cy="4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6" name="Rovnice" r:id="rId17" imgW="875920" imgH="266584" progId="Equation.3">
                  <p:embed/>
                </p:oleObj>
              </mc:Choice>
              <mc:Fallback>
                <p:oleObj name="Rovnice" r:id="rId17" imgW="87592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81" y="3595448"/>
                        <a:ext cx="1527965" cy="4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06410"/>
              </p:ext>
            </p:extLst>
          </p:nvPr>
        </p:nvGraphicFramePr>
        <p:xfrm>
          <a:off x="2987824" y="3503291"/>
          <a:ext cx="717798" cy="71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7" name="Rovnice" r:id="rId19" imgW="419040" imgH="419040" progId="Equation.3">
                  <p:embed/>
                </p:oleObj>
              </mc:Choice>
              <mc:Fallback>
                <p:oleObj name="Rovnice" r:id="rId19" imgW="41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3291"/>
                        <a:ext cx="717798" cy="717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21872"/>
              </p:ext>
            </p:extLst>
          </p:nvPr>
        </p:nvGraphicFramePr>
        <p:xfrm>
          <a:off x="1228725" y="4511675"/>
          <a:ext cx="1993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8" name="Rovnice" r:id="rId21" imgW="1079280" imgH="228600" progId="Equation.3">
                  <p:embed/>
                </p:oleObj>
              </mc:Choice>
              <mc:Fallback>
                <p:oleObj name="Rovnice" r:id="rId21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511675"/>
                        <a:ext cx="1993900" cy="441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85822"/>
              </p:ext>
            </p:extLst>
          </p:nvPr>
        </p:nvGraphicFramePr>
        <p:xfrm>
          <a:off x="6139152" y="3116130"/>
          <a:ext cx="645760" cy="38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29" name="Rovnice" r:id="rId23" imgW="368140" imgH="203112" progId="Equation.3">
                  <p:embed/>
                </p:oleObj>
              </mc:Choice>
              <mc:Fallback>
                <p:oleObj name="Rovnice" r:id="rId23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152" y="3116130"/>
                        <a:ext cx="645760" cy="382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07748"/>
              </p:ext>
            </p:extLst>
          </p:nvPr>
        </p:nvGraphicFramePr>
        <p:xfrm>
          <a:off x="6114588" y="3766954"/>
          <a:ext cx="977692" cy="29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0" name="Rovnice" r:id="rId25" imgW="558558" imgH="165028" progId="Equation.3">
                  <p:embed/>
                </p:oleObj>
              </mc:Choice>
              <mc:Fallback>
                <p:oleObj name="Rovnice" r:id="rId25" imgW="558558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588" y="3766954"/>
                        <a:ext cx="977692" cy="29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55981"/>
              </p:ext>
            </p:extLst>
          </p:nvPr>
        </p:nvGraphicFramePr>
        <p:xfrm>
          <a:off x="4572000" y="3654983"/>
          <a:ext cx="1359916" cy="4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1" name="Rovnice" r:id="rId27" imgW="774364" imgH="228501" progId="Equation.3">
                  <p:embed/>
                </p:oleObj>
              </mc:Choice>
              <mc:Fallback>
                <p:oleObj name="Rovnice" r:id="rId27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4983"/>
                        <a:ext cx="1359916" cy="4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110264"/>
              </p:ext>
            </p:extLst>
          </p:nvPr>
        </p:nvGraphicFramePr>
        <p:xfrm>
          <a:off x="7461250" y="3394628"/>
          <a:ext cx="1294581" cy="9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2" name="Rovnice" r:id="rId29" imgW="685800" imgH="469900" progId="Equation.3">
                  <p:embed/>
                </p:oleObj>
              </mc:Choice>
              <mc:Fallback>
                <p:oleObj name="Rovnice" r:id="rId29" imgW="685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394628"/>
                        <a:ext cx="1294581" cy="9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43422"/>
              </p:ext>
            </p:extLst>
          </p:nvPr>
        </p:nvGraphicFramePr>
        <p:xfrm>
          <a:off x="5096396" y="5301208"/>
          <a:ext cx="31480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3" name="Rovnice" r:id="rId31" imgW="1930320" imgH="355320" progId="Equation.3">
                  <p:embed/>
                </p:oleObj>
              </mc:Choice>
              <mc:Fallback>
                <p:oleObj name="Rovnice" r:id="rId31" imgW="1930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396" y="5301208"/>
                        <a:ext cx="31480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74387"/>
              </p:ext>
            </p:extLst>
          </p:nvPr>
        </p:nvGraphicFramePr>
        <p:xfrm>
          <a:off x="5687963" y="4537480"/>
          <a:ext cx="18208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4" name="Rovnice" r:id="rId33" imgW="1117440" imgH="241200" progId="Equation.3">
                  <p:embed/>
                </p:oleObj>
              </mc:Choice>
              <mc:Fallback>
                <p:oleObj name="Rovnice" r:id="rId33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963" y="4537480"/>
                        <a:ext cx="18208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76863"/>
              </p:ext>
            </p:extLst>
          </p:nvPr>
        </p:nvGraphicFramePr>
        <p:xfrm>
          <a:off x="5076056" y="6021288"/>
          <a:ext cx="29003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35" name="Rovnice" r:id="rId35" imgW="1777680" imgH="419040" progId="Equation.3">
                  <p:embed/>
                </p:oleObj>
              </mc:Choice>
              <mc:Fallback>
                <p:oleObj name="Rovnice" r:id="rId35" imgW="1777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6021288"/>
                        <a:ext cx="29003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073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84" y="985425"/>
            <a:ext cx="6056916" cy="5872575"/>
          </a:xfrm>
          <a:prstGeom prst="rect">
            <a:avLst/>
          </a:prstGeom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- v závislosti na souřadném systému</a:t>
            </a:r>
            <a:endParaRPr lang="cs-CZ" baseline="0" dirty="0" bmk="">
              <a:latin typeface="+mj-lt"/>
              <a:cs typeface="Arial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1445" y="990652"/>
            <a:ext cx="2491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aseline="0" dirty="0" smtClean="0"/>
              <a:t>V kartézském </a:t>
            </a:r>
          </a:p>
          <a:p>
            <a:r>
              <a:rPr lang="cs-CZ" baseline="0" dirty="0" smtClean="0"/>
              <a:t>souřadném systému</a:t>
            </a:r>
          </a:p>
          <a:p>
            <a:endParaRPr lang="cs-CZ" baseline="0" dirty="0"/>
          </a:p>
          <a:p>
            <a:r>
              <a:rPr lang="cs-CZ" baseline="0" dirty="0" smtClean="0"/>
              <a:t>1D varianta</a:t>
            </a:r>
            <a:endParaRPr lang="cs-CZ" baseline="0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5696" y="3212976"/>
            <a:ext cx="2491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aseline="0" dirty="0" smtClean="0"/>
              <a:t>Ve válcovém</a:t>
            </a:r>
          </a:p>
          <a:p>
            <a:r>
              <a:rPr lang="cs-CZ" baseline="0" dirty="0" smtClean="0"/>
              <a:t>souřadném systému</a:t>
            </a:r>
          </a:p>
          <a:p>
            <a:endParaRPr lang="cs-CZ" baseline="0" dirty="0"/>
          </a:p>
          <a:p>
            <a:r>
              <a:rPr lang="cs-CZ" baseline="0" dirty="0" smtClean="0"/>
              <a:t>1D: válcová vsázka</a:t>
            </a:r>
          </a:p>
          <a:p>
            <a:endParaRPr lang="cs-CZ" baseline="0" dirty="0"/>
          </a:p>
          <a:p>
            <a:r>
              <a:rPr lang="cs-CZ" baseline="0" dirty="0"/>
              <a:t>1D: </a:t>
            </a:r>
            <a:r>
              <a:rPr lang="cs-CZ" baseline="0" dirty="0" smtClean="0"/>
              <a:t>válcový vodič</a:t>
            </a:r>
            <a:endParaRPr lang="cs-CZ" baseline="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95696" y="5805264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aseline="0" dirty="0" smtClean="0"/>
              <a:t>V kulovém</a:t>
            </a:r>
          </a:p>
          <a:p>
            <a:r>
              <a:rPr lang="cs-CZ" baseline="0" dirty="0" smtClean="0"/>
              <a:t>souřadném systému</a:t>
            </a:r>
          </a:p>
        </p:txBody>
      </p:sp>
    </p:spTree>
    <p:extLst>
      <p:ext uri="{BB962C8B-B14F-4D97-AF65-F5344CB8AC3E}">
        <p14:creationId xmlns:p14="http://schemas.microsoft.com/office/powerpoint/2010/main" val="3896875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nevodivém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</a:t>
            </a:r>
            <a:endParaRPr lang="cs-CZ" baseline="0" dirty="0" bmk="">
              <a:latin typeface="+mj-lt"/>
              <a:cs typeface="Arial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2276872"/>
            <a:ext cx="9180000" cy="3060000"/>
          </a:xfrm>
          <a:prstGeom prst="rect">
            <a:avLst/>
          </a:prstGeom>
        </p:spPr>
      </p:pic>
      <p:sp>
        <p:nvSpPr>
          <p:cNvPr id="4" name="Obdélník 3"/>
          <p:cNvSpPr/>
          <p:nvPr/>
        </p:nvSpPr>
        <p:spPr>
          <a:xfrm>
            <a:off x="0" y="5589240"/>
            <a:ext cx="91440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https://www.geogebra.org/material/simple/id/1038329#material/7594</a:t>
            </a:r>
          </a:p>
        </p:txBody>
      </p:sp>
      <p:sp>
        <p:nvSpPr>
          <p:cNvPr id="5" name="Obdélník 4"/>
          <p:cNvSpPr/>
          <p:nvPr/>
        </p:nvSpPr>
        <p:spPr>
          <a:xfrm>
            <a:off x="-18000" y="6021288"/>
            <a:ext cx="91620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https://www.geogebra.org/material/simple/id/71846#material/7122</a:t>
            </a:r>
          </a:p>
        </p:txBody>
      </p:sp>
    </p:spTree>
    <p:extLst>
      <p:ext uri="{BB962C8B-B14F-4D97-AF65-F5344CB8AC3E}">
        <p14:creationId xmlns:p14="http://schemas.microsoft.com/office/powerpoint/2010/main" val="2607981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nevodivém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</a:t>
            </a:r>
            <a:endParaRPr lang="cs-CZ" baseline="0" dirty="0" bmk="">
              <a:latin typeface="+mj-lt"/>
              <a:cs typeface="Arial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" y="1196752"/>
            <a:ext cx="9144000" cy="5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7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968"/>
            <a:ext cx="9144000" cy="5807031"/>
          </a:xfrm>
          <a:prstGeom prst="rect">
            <a:avLst/>
          </a:prstGeom>
        </p:spPr>
      </p:pic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 – průběh pro stěnu V.T.</a:t>
            </a:r>
            <a:endParaRPr lang="cs-CZ" baseline="0" dirty="0" bmk="">
              <a:latin typeface="+mj-lt"/>
              <a:cs typeface="Arial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968"/>
            <a:ext cx="6228184" cy="158771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88" y="4005064"/>
            <a:ext cx="2083511" cy="28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96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 </a:t>
            </a:r>
            <a:r>
              <a:rPr lang="cs-CZ" baseline="0" dirty="0" smtClean="0" bmk="">
                <a:cs typeface="Arial" pitchFamily="34" charset="0"/>
              </a:rPr>
              <a:t>– </a:t>
            </a:r>
            <a:r>
              <a:rPr lang="cs-CZ" baseline="0" dirty="0" bmk="">
                <a:cs typeface="Arial" pitchFamily="34" charset="0"/>
              </a:rPr>
              <a:t>průběh pro stěnu V.T</a:t>
            </a:r>
            <a:r>
              <a:rPr lang="cs-CZ" baseline="0" dirty="0" smtClean="0" bmk="">
                <a:cs typeface="Arial" pitchFamily="34" charset="0"/>
              </a:rPr>
              <a:t>.</a:t>
            </a:r>
            <a:endParaRPr lang="cs-CZ" baseline="0" dirty="0" bmk="">
              <a:cs typeface="Arial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9" y="1556792"/>
            <a:ext cx="9144000" cy="50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4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000"/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93"/>
            <a:ext cx="9144000" cy="80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056" tIns="152352" bIns="38088" anchor="ctr">
            <a:spAutoFit/>
          </a:bodyPr>
          <a:lstStyle/>
          <a:p>
            <a:pPr lvl="1">
              <a:defRPr/>
            </a:pPr>
            <a:r>
              <a:rPr lang="cs-CZ" b="1" baseline="0" dirty="0" smtClean="0" bmk="">
                <a:latin typeface="+mj-lt"/>
                <a:cs typeface="Arial" pitchFamily="34" charset="0"/>
              </a:rPr>
              <a:t>Odvození vlnové rovnice z Maxwell. rovnic </a:t>
            </a:r>
            <a:r>
              <a:rPr lang="cs-CZ" b="1" baseline="0" dirty="0" bmk="">
                <a:latin typeface="+mj-lt"/>
                <a:cs typeface="Arial" pitchFamily="34" charset="0"/>
              </a:rPr>
              <a:t>v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diferenciálním tvaru</a:t>
            </a:r>
            <a:endParaRPr lang="cs-CZ" b="1" baseline="0" dirty="0" bmk="">
              <a:latin typeface="+mj-lt"/>
              <a:cs typeface="Arial" pitchFamily="34" charset="0"/>
            </a:endParaRPr>
          </a:p>
          <a:p>
            <a:pPr lvl="1">
              <a:defRPr/>
            </a:pPr>
            <a:r>
              <a:rPr lang="cs-CZ" baseline="0" dirty="0" smtClean="0" bmk="">
                <a:latin typeface="+mj-lt"/>
                <a:cs typeface="Arial" pitchFamily="34" charset="0"/>
              </a:rPr>
              <a:t>Vlnová rovnice v elektricky </a:t>
            </a:r>
            <a:r>
              <a:rPr lang="cs-CZ" b="1" baseline="0" dirty="0" smtClean="0" bmk="">
                <a:latin typeface="+mj-lt"/>
                <a:cs typeface="Arial" pitchFamily="34" charset="0"/>
              </a:rPr>
              <a:t>vodivém</a:t>
            </a:r>
            <a:r>
              <a:rPr lang="cs-CZ" baseline="0" dirty="0" smtClean="0" bmk="">
                <a:latin typeface="+mj-lt"/>
                <a:cs typeface="Arial" pitchFamily="34" charset="0"/>
              </a:rPr>
              <a:t> prostředí </a:t>
            </a:r>
            <a:r>
              <a:rPr lang="cs-CZ" baseline="0" dirty="0" smtClean="0" bmk="">
                <a:cs typeface="Arial" pitchFamily="34" charset="0"/>
              </a:rPr>
              <a:t>– </a:t>
            </a:r>
            <a:r>
              <a:rPr lang="cs-CZ" baseline="0" dirty="0" bmk="">
                <a:cs typeface="Arial" pitchFamily="34" charset="0"/>
              </a:rPr>
              <a:t>průběh pro stěnu </a:t>
            </a:r>
            <a:r>
              <a:rPr lang="cs-CZ" baseline="0" dirty="0" smtClean="0" bmk="">
                <a:cs typeface="Arial" pitchFamily="34" charset="0"/>
              </a:rPr>
              <a:t>M.T.</a:t>
            </a:r>
            <a:endParaRPr lang="cs-CZ" baseline="0" dirty="0" bmk="">
              <a:cs typeface="Arial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23" y="765440"/>
            <a:ext cx="6258953" cy="609256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10" y="4293096"/>
            <a:ext cx="1789290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1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cs-CZ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cs-CZ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14032</TotalTime>
  <Words>545</Words>
  <Application>Microsoft Office PowerPoint</Application>
  <PresentationFormat>Předvádění na obrazovce (4:3)</PresentationFormat>
  <Paragraphs>101</Paragraphs>
  <Slides>25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Výchozí návrh</vt:lpstr>
      <vt:lpstr>Rovnice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Děkuji za pozornost</vt:lpstr>
      <vt:lpstr>Prezentace aplikace PowerPoint</vt:lpstr>
      <vt:lpstr>Prezentace aplikace PowerPoint</vt:lpstr>
    </vt:vector>
  </TitlesOfParts>
  <Company>VŠB-TUO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ELEKTROTEPELNÁ TECHNIKA</dc:title>
  <dc:creator>Michal Osladil</dc:creator>
  <cp:lastModifiedBy>David Rot</cp:lastModifiedBy>
  <cp:revision>397</cp:revision>
  <dcterms:created xsi:type="dcterms:W3CDTF">2002-12-09T08:32:34Z</dcterms:created>
  <dcterms:modified xsi:type="dcterms:W3CDTF">2015-12-19T10:16:06Z</dcterms:modified>
</cp:coreProperties>
</file>