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2" r:id="rId9"/>
    <p:sldId id="263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CA7B-8D20-4BD3-B400-7B6A5FF1F7C5}" type="datetimeFigureOut">
              <a:rPr lang="cs-CZ" smtClean="0"/>
              <a:t>7. 6. 2015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9518-4902-4A81-99BA-12B49F915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3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9518-4902-4A81-99BA-12B49F915F4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0292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1463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538"/>
            <a:ext cx="9144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subtitle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7. června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90" y="441483"/>
            <a:ext cx="749810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cs-CZ" dirty="0" smtClean="0"/>
          </a:p>
          <a:p>
            <a:pPr lvl="0"/>
            <a:r>
              <a:rPr lang="en-US" dirty="0" smtClean="0"/>
              <a:t>Click </a:t>
            </a:r>
            <a:r>
              <a:rPr lang="en-US" dirty="0" smtClean="0"/>
              <a:t>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EA6-3834-45E6-91EB-028063508867}" type="datetime4">
              <a:rPr lang="cs-CZ" smtClean="0"/>
              <a:t>7. června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90" y="441483"/>
            <a:ext cx="749810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3068"/>
            <a:ext cx="9144000" cy="9318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7. června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90" y="441483"/>
            <a:ext cx="749810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8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7. června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6429-FE37-48F4-BB59-6D717BADDCB5}" type="datetime4">
              <a:rPr lang="cs-CZ" smtClean="0"/>
              <a:t>7. června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110" y="1122362"/>
            <a:ext cx="9521780" cy="2612511"/>
          </a:xfrm>
        </p:spPr>
        <p:txBody>
          <a:bodyPr>
            <a:noAutofit/>
          </a:bodyPr>
          <a:lstStyle/>
          <a:p>
            <a:r>
              <a:rPr lang="cs-CZ" dirty="0" smtClean="0"/>
              <a:t>Návrh a realizace </a:t>
            </a:r>
            <a:r>
              <a:rPr lang="cs-CZ" dirty="0" err="1" smtClean="0"/>
              <a:t>real-time</a:t>
            </a:r>
            <a:r>
              <a:rPr lang="cs-CZ" dirty="0" smtClean="0"/>
              <a:t> komunikace pro senzorickou síť</a:t>
            </a:r>
            <a:br>
              <a:rPr lang="cs-CZ" dirty="0" smtClean="0"/>
            </a:br>
            <a:r>
              <a:rPr lang="cs-CZ" dirty="0" smtClean="0"/>
              <a:t>s webovou řídící aplikací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8671"/>
            <a:ext cx="4572000" cy="1352280"/>
          </a:xfrm>
        </p:spPr>
        <p:txBody>
          <a:bodyPr>
            <a:normAutofit/>
          </a:bodyPr>
          <a:lstStyle/>
          <a:p>
            <a:pPr algn="l"/>
            <a:r>
              <a:rPr lang="cs-CZ" dirty="0" smtClean="0"/>
              <a:t>Martin </a:t>
            </a:r>
            <a:r>
              <a:rPr lang="cs-CZ" dirty="0" smtClean="0"/>
              <a:t>Zlámal</a:t>
            </a:r>
          </a:p>
          <a:p>
            <a:pPr algn="l"/>
            <a:r>
              <a:rPr lang="cs-CZ" sz="1600" dirty="0" smtClean="0"/>
              <a:t>2015</a:t>
            </a:r>
            <a:endParaRPr lang="cs-CZ" sz="16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5999" y="5138670"/>
            <a:ext cx="5057105" cy="1352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dirty="0" smtClean="0"/>
              <a:t>ZÁPADOČESKÁ UNIVERZITA V PLZNI</a:t>
            </a:r>
          </a:p>
          <a:p>
            <a:pPr algn="r"/>
            <a:r>
              <a:rPr lang="cs-CZ" sz="1600" dirty="0" smtClean="0"/>
              <a:t>FAKULTA ELEKTROTECHNICKÁ</a:t>
            </a:r>
          </a:p>
          <a:p>
            <a:pPr algn="r"/>
            <a:r>
              <a:rPr lang="cs-CZ" sz="1600" dirty="0" smtClean="0"/>
              <a:t>KATEDRA ELEKTROENERGETIKY A EKOLOGIE</a:t>
            </a:r>
            <a:endParaRPr lang="cs-CZ" sz="1000" dirty="0" smtClean="0"/>
          </a:p>
        </p:txBody>
      </p:sp>
    </p:spTree>
    <p:extLst>
      <p:ext uri="{BB962C8B-B14F-4D97-AF65-F5344CB8AC3E}">
        <p14:creationId xmlns:p14="http://schemas.microsoft.com/office/powerpoint/2010/main" val="413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40275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77777" cy="1325563"/>
          </a:xfrm>
        </p:spPr>
        <p:txBody>
          <a:bodyPr>
            <a:noAutofit/>
          </a:bodyPr>
          <a:lstStyle/>
          <a:p>
            <a:r>
              <a:rPr lang="cs-CZ" sz="3600" dirty="0" smtClean="0"/>
              <a:t>Jaká je výhoda RESP formátu oproti zmiňovanému protokolu </a:t>
            </a:r>
            <a:r>
              <a:rPr lang="cs-CZ" sz="3600" dirty="0" err="1" smtClean="0"/>
              <a:t>Weave</a:t>
            </a:r>
            <a:r>
              <a:rPr lang="cs-CZ" sz="3600" dirty="0" smtClean="0"/>
              <a:t>?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	*3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\r\n</a:t>
            </a:r>
            <a:r>
              <a:rPr lang="cs-CZ" dirty="0" smtClean="0"/>
              <a:t>$3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cs-CZ" dirty="0" err="1" smtClean="0"/>
              <a:t>SET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\r\n</a:t>
            </a:r>
            <a:r>
              <a:rPr lang="cs-CZ" dirty="0" smtClean="0"/>
              <a:t>$3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cs-CZ" dirty="0" err="1" smtClean="0"/>
              <a:t>key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\r\n</a:t>
            </a:r>
            <a:r>
              <a:rPr lang="cs-CZ" dirty="0" smtClean="0"/>
              <a:t>$5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</a:t>
            </a:r>
            <a:r>
              <a:rPr lang="cs-CZ" dirty="0" err="1" smtClean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cs-CZ" dirty="0" err="1" smtClean="0"/>
              <a:t>xxxxx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\r\n</a:t>
            </a:r>
          </a:p>
          <a:p>
            <a:pPr marL="0" indent="0">
              <a:buNone/>
            </a:pPr>
            <a:endParaRPr lang="cs-CZ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cs-CZ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 smtClean="0"/>
              <a:t>*</a:t>
            </a:r>
            <a:r>
              <a:rPr lang="cs-CZ" dirty="0"/>
              <a:t>2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\r\n</a:t>
            </a:r>
            <a:r>
              <a:rPr lang="cs-CZ" dirty="0"/>
              <a:t>$3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\r\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cs-CZ" dirty="0" err="1"/>
              <a:t>GET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\r\n</a:t>
            </a:r>
            <a:r>
              <a:rPr lang="cs-CZ" dirty="0"/>
              <a:t>$3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\r\</a:t>
            </a:r>
            <a:r>
              <a:rPr lang="cs-CZ" dirty="0" err="1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cs-CZ" dirty="0" err="1"/>
              <a:t>key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\r\n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56079" y="3325969"/>
            <a:ext cx="19962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2305" y="3325969"/>
            <a:ext cx="199622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48531" y="3325969"/>
            <a:ext cx="226668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9571" y="3429000"/>
            <a:ext cx="77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</a:t>
            </a:r>
            <a:endParaRPr lang="cs-CZ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51" y="3429000"/>
            <a:ext cx="77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</a:t>
            </a:r>
            <a:endParaRPr lang="cs-CZ" sz="2800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8531" y="3429000"/>
            <a:ext cx="108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xxxxx</a:t>
            </a:r>
            <a:endParaRPr lang="cs-CZ" sz="2800" b="1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56079" y="5383369"/>
            <a:ext cx="2099256" cy="1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5335" y="5384442"/>
            <a:ext cx="199622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9572" y="5383369"/>
            <a:ext cx="87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</a:t>
            </a:r>
            <a:endParaRPr lang="cs-CZ" sz="2800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51" y="5383369"/>
            <a:ext cx="77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 smtClean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</a:t>
            </a:r>
            <a:endParaRPr lang="cs-CZ" sz="2800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854558" y="3325969"/>
            <a:ext cx="901521" cy="0"/>
          </a:xfrm>
          <a:prstGeom prst="line">
            <a:avLst/>
          </a:prstGeom>
          <a:ln w="5715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54558" y="5383369"/>
            <a:ext cx="901521" cy="0"/>
          </a:xfrm>
          <a:prstGeom prst="line">
            <a:avLst/>
          </a:prstGeom>
          <a:ln w="5715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 smtClean="0"/>
              <a:t>Něco o ovládání pomocí přenosu informace</a:t>
            </a:r>
            <a:endParaRPr lang="cs-C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X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20" y="2339421"/>
            <a:ext cx="564911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1288" cy="4351338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Základní </a:t>
            </a:r>
            <a:r>
              <a:rPr lang="cs-CZ" dirty="0" smtClean="0"/>
              <a:t>myšlenka a cíle práce</a:t>
            </a:r>
          </a:p>
          <a:p>
            <a:r>
              <a:rPr lang="cs-CZ" dirty="0" smtClean="0"/>
              <a:t>Výběr vhodné technologie</a:t>
            </a:r>
          </a:p>
          <a:p>
            <a:r>
              <a:rPr lang="cs-CZ" dirty="0"/>
              <a:t>Konkrétní technické </a:t>
            </a:r>
            <a:r>
              <a:rPr lang="cs-CZ" dirty="0" smtClean="0"/>
              <a:t>řešení</a:t>
            </a:r>
            <a:endParaRPr lang="cs-CZ" dirty="0"/>
          </a:p>
          <a:p>
            <a:r>
              <a:rPr lang="cs-CZ" dirty="0" smtClean="0"/>
              <a:t>Budoucí záměr a rozvoj sítě</a:t>
            </a:r>
          </a:p>
          <a:p>
            <a:r>
              <a:rPr lang="cs-CZ" dirty="0" smtClean="0"/>
              <a:t>Závěr</a:t>
            </a:r>
            <a:endParaRPr lang="cs-CZ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70" y="1906007"/>
            <a:ext cx="5666135" cy="4270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4111" y="6176963"/>
            <a:ext cx="30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Stavový diagram TCP</a:t>
            </a:r>
            <a:endParaRPr lang="cs-CZ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zdroj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http://bit.ly/1KNNfym</a:t>
            </a:r>
            <a:endParaRPr lang="cs-CZ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Základní myšlenka a cíle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Snadná ovladatelnost sítě a co největší </a:t>
            </a:r>
            <a:r>
              <a:rPr lang="cs-CZ" b="1" dirty="0" smtClean="0"/>
              <a:t>flexibilita</a:t>
            </a:r>
            <a:r>
              <a:rPr lang="cs-CZ" dirty="0" smtClean="0"/>
              <a:t> sítě</a:t>
            </a:r>
          </a:p>
          <a:p>
            <a:r>
              <a:rPr lang="cs-CZ" dirty="0" smtClean="0"/>
              <a:t>Vysoká </a:t>
            </a:r>
            <a:r>
              <a:rPr lang="cs-CZ" b="1" dirty="0" smtClean="0"/>
              <a:t>rychlost</a:t>
            </a:r>
            <a:r>
              <a:rPr lang="cs-CZ" dirty="0" smtClean="0"/>
              <a:t> a spolehlivost</a:t>
            </a:r>
          </a:p>
          <a:p>
            <a:r>
              <a:rPr lang="cs-CZ" dirty="0" smtClean="0"/>
              <a:t>Jednoduchá </a:t>
            </a:r>
            <a:r>
              <a:rPr lang="cs-CZ" b="1" dirty="0" smtClean="0"/>
              <a:t>rozšiřitelnost</a:t>
            </a:r>
            <a:r>
              <a:rPr lang="cs-CZ" dirty="0" smtClean="0"/>
              <a:t> sítě</a:t>
            </a:r>
          </a:p>
          <a:p>
            <a:r>
              <a:rPr lang="cs-CZ" dirty="0" smtClean="0"/>
              <a:t>Síť si musí být založena na přenosu </a:t>
            </a:r>
            <a:r>
              <a:rPr lang="cs-CZ" b="1" dirty="0" smtClean="0"/>
              <a:t>informací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Při elektroinstalaci je možné využít všech výhod LAN sítí, protože se přenáší informace, nikoliv energie!</a:t>
            </a:r>
          </a:p>
        </p:txBody>
      </p:sp>
    </p:spTree>
    <p:extLst>
      <p:ext uri="{BB962C8B-B14F-4D97-AF65-F5344CB8AC3E}">
        <p14:creationId xmlns:p14="http://schemas.microsoft.com/office/powerpoint/2010/main" val="9856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vhodné technologie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23101" y="2494070"/>
            <a:ext cx="4193613" cy="317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3821" y="6208015"/>
            <a:ext cx="30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Použitá vývojová deska MB786 </a:t>
            </a:r>
            <a:r>
              <a:rPr lang="cs-CZ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rev.B</a:t>
            </a:r>
            <a:endParaRPr lang="cs-CZ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zdroj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http://bit.ly/1Kor8OH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068" cy="4351338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Mikrokontroléry</a:t>
            </a:r>
            <a:r>
              <a:rPr lang="cs-CZ" dirty="0" smtClean="0"/>
              <a:t> </a:t>
            </a:r>
            <a:r>
              <a:rPr lang="cs-CZ" dirty="0" smtClean="0"/>
              <a:t>od </a:t>
            </a:r>
            <a:r>
              <a:rPr lang="cs-CZ" dirty="0" err="1" smtClean="0"/>
              <a:t>STMicroelecronics</a:t>
            </a:r>
            <a:endParaRPr lang="cs-CZ" dirty="0" smtClean="0"/>
          </a:p>
          <a:p>
            <a:r>
              <a:rPr lang="cs-CZ" dirty="0" smtClean="0"/>
              <a:t>Real-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 err="1" smtClean="0"/>
              <a:t>JavaScriptový</a:t>
            </a:r>
            <a:r>
              <a:rPr lang="cs-CZ" dirty="0" smtClean="0"/>
              <a:t> server Node.js</a:t>
            </a:r>
          </a:p>
          <a:p>
            <a:r>
              <a:rPr lang="cs-CZ" dirty="0" smtClean="0"/>
              <a:t>Databázový server </a:t>
            </a:r>
            <a:r>
              <a:rPr lang="cs-CZ" dirty="0" err="1" smtClean="0"/>
              <a:t>Redis</a:t>
            </a:r>
            <a:endParaRPr lang="cs-CZ" dirty="0" smtClean="0"/>
          </a:p>
          <a:p>
            <a:r>
              <a:rPr lang="cs-CZ" dirty="0" smtClean="0"/>
              <a:t>Webový framework Sails.js</a:t>
            </a:r>
          </a:p>
          <a:p>
            <a:r>
              <a:rPr lang="cs-CZ" dirty="0" err="1" smtClean="0"/>
              <a:t>Websockety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3618963" y="244698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(STM32F207IGH6 a STM32F457IGH6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Konkrétní technické řešení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5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Koncentrátory komunikují se serverem pomocí </a:t>
            </a:r>
            <a:r>
              <a:rPr lang="cs-CZ" b="1" dirty="0" smtClean="0"/>
              <a:t>UDP</a:t>
            </a:r>
            <a:r>
              <a:rPr lang="cs-CZ" dirty="0" smtClean="0"/>
              <a:t> datagramů a </a:t>
            </a:r>
            <a:r>
              <a:rPr lang="cs-CZ" b="1" dirty="0" smtClean="0"/>
              <a:t>TCP</a:t>
            </a:r>
            <a:r>
              <a:rPr lang="cs-CZ" dirty="0" smtClean="0"/>
              <a:t> </a:t>
            </a:r>
            <a:r>
              <a:rPr lang="cs-CZ" dirty="0" err="1" smtClean="0"/>
              <a:t>packetů</a:t>
            </a:r>
            <a:endParaRPr lang="cs-CZ" dirty="0" smtClean="0"/>
          </a:p>
          <a:p>
            <a:r>
              <a:rPr lang="cs-CZ" dirty="0" smtClean="0"/>
              <a:t>Na stranu klienta se informace posílají přes </a:t>
            </a:r>
            <a:r>
              <a:rPr lang="cs-CZ" b="1" dirty="0" err="1" smtClean="0"/>
              <a:t>Websocket</a:t>
            </a:r>
            <a:endParaRPr lang="cs-CZ" b="1" dirty="0" smtClean="0"/>
          </a:p>
          <a:p>
            <a:r>
              <a:rPr lang="cs-CZ" dirty="0" smtClean="0"/>
              <a:t>Jako </a:t>
            </a:r>
            <a:r>
              <a:rPr lang="cs-CZ" dirty="0" err="1" smtClean="0"/>
              <a:t>mezipaměť</a:t>
            </a:r>
            <a:r>
              <a:rPr lang="cs-CZ" dirty="0" smtClean="0"/>
              <a:t> je použita </a:t>
            </a:r>
            <a:r>
              <a:rPr lang="cs-CZ" dirty="0" err="1" smtClean="0"/>
              <a:t>key-value</a:t>
            </a:r>
            <a:r>
              <a:rPr lang="cs-CZ" dirty="0" smtClean="0"/>
              <a:t> databáze </a:t>
            </a:r>
            <a:r>
              <a:rPr lang="cs-CZ" b="1" dirty="0" err="1" smtClean="0"/>
              <a:t>Redis</a:t>
            </a:r>
            <a:r>
              <a:rPr lang="cs-CZ" b="1" dirty="0" smtClean="0"/>
              <a:t> (RESP)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56" y="2471403"/>
            <a:ext cx="4923936" cy="35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5448" cy="67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285" y="0"/>
            <a:ext cx="1517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Budoucí záměr a rozvoj sítě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Další koncové členy</a:t>
            </a:r>
          </a:p>
          <a:p>
            <a:r>
              <a:rPr lang="cs-CZ" dirty="0" smtClean="0"/>
              <a:t>IPv6, bezdrátový přenos (Wi-Fi, </a:t>
            </a:r>
            <a:r>
              <a:rPr lang="cs-CZ" dirty="0" err="1" smtClean="0"/>
              <a:t>Li-Fi</a:t>
            </a:r>
            <a:r>
              <a:rPr lang="cs-CZ" dirty="0" smtClean="0"/>
              <a:t>), zabezpečení</a:t>
            </a:r>
          </a:p>
          <a:p>
            <a:r>
              <a:rPr lang="cs-CZ" dirty="0" smtClean="0"/>
              <a:t>Praktická realizace přístrojů</a:t>
            </a:r>
          </a:p>
          <a:p>
            <a:r>
              <a:rPr lang="cs-CZ" dirty="0" smtClean="0"/>
              <a:t>Projekt </a:t>
            </a:r>
            <a:r>
              <a:rPr lang="cs-CZ" dirty="0" err="1" smtClean="0"/>
              <a:t>Brillo</a:t>
            </a:r>
            <a:r>
              <a:rPr lang="cs-CZ" dirty="0" smtClean="0"/>
              <a:t> a protokol </a:t>
            </a:r>
            <a:r>
              <a:rPr lang="cs-CZ" dirty="0" err="1" smtClean="0"/>
              <a:t>Weave</a:t>
            </a:r>
            <a:r>
              <a:rPr lang="cs-CZ" dirty="0" smtClean="0"/>
              <a:t>?</a:t>
            </a:r>
          </a:p>
          <a:p>
            <a:endParaRPr lang="cs-CZ" dirty="0" smtClean="0"/>
          </a:p>
          <a:p>
            <a:r>
              <a:rPr lang="cs-CZ" dirty="0" err="1" smtClean="0"/>
              <a:t>Fog</a:t>
            </a:r>
            <a:r>
              <a:rPr lang="cs-CZ" dirty="0" smtClean="0"/>
              <a:t> </a:t>
            </a:r>
            <a:r>
              <a:rPr lang="cs-CZ" dirty="0" err="1" smtClean="0"/>
              <a:t>computing</a:t>
            </a:r>
            <a:r>
              <a:rPr lang="cs-CZ" dirty="0" smtClean="0"/>
              <a:t>? Celý systém je centralizovaný (server). Budoucnost však vidím v částečně decentralizovaném přístupu.</a:t>
            </a:r>
          </a:p>
        </p:txBody>
      </p:sp>
    </p:spTree>
    <p:extLst>
      <p:ext uri="{BB962C8B-B14F-4D97-AF65-F5344CB8AC3E}">
        <p14:creationId xmlns:p14="http://schemas.microsoft.com/office/powerpoint/2010/main" val="12669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233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Tento projekt zvyšuje pohodlí v domácnosti</a:t>
            </a:r>
          </a:p>
          <a:p>
            <a:r>
              <a:rPr lang="cs-CZ" dirty="0" smtClean="0"/>
              <a:t>Zavádí </a:t>
            </a:r>
            <a:r>
              <a:rPr lang="cs-CZ" dirty="0" smtClean="0"/>
              <a:t>nový pohled na elektroinstalace objektů</a:t>
            </a:r>
          </a:p>
          <a:p>
            <a:r>
              <a:rPr lang="cs-CZ" dirty="0" smtClean="0"/>
              <a:t>Do dnešního dne bylo zpracováno více než </a:t>
            </a:r>
            <a:r>
              <a:rPr lang="cs-CZ" b="1" dirty="0" smtClean="0"/>
              <a:t>32 220 000</a:t>
            </a:r>
            <a:r>
              <a:rPr lang="cs-CZ" dirty="0" smtClean="0"/>
              <a:t> požadavků bez větších technických </a:t>
            </a:r>
            <a:r>
              <a:rPr lang="cs-CZ" dirty="0" smtClean="0"/>
              <a:t>komplikací</a:t>
            </a:r>
          </a:p>
          <a:p>
            <a:r>
              <a:rPr lang="cs-CZ" dirty="0"/>
              <a:t>Finále ABB University </a:t>
            </a:r>
            <a:r>
              <a:rPr lang="cs-CZ" dirty="0" err="1"/>
              <a:t>Award</a:t>
            </a:r>
            <a:r>
              <a:rPr lang="cs-CZ" dirty="0"/>
              <a:t> 2015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(25. 6. 2015)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Největším </a:t>
            </a:r>
            <a:r>
              <a:rPr lang="cs-CZ" dirty="0" smtClean="0"/>
              <a:t>nepřítelem tohoto projektu je obava ze spolehlivosti a určitá zdrženlivost. Nepovažuji však tento projekt za „hudbu“ vzdálené budoucnosti…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291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Office Theme</vt:lpstr>
      <vt:lpstr>Návrh a realizace real-time komunikace pro senzorickou síť s webovou řídící aplikací</vt:lpstr>
      <vt:lpstr>Obsah obhajoby</vt:lpstr>
      <vt:lpstr>Základní myšlenka a cíle práce</vt:lpstr>
      <vt:lpstr>Výběr vhodné technologie</vt:lpstr>
      <vt:lpstr>Konkrétní technické řešení</vt:lpstr>
      <vt:lpstr>PowerPoint Presentation</vt:lpstr>
      <vt:lpstr>PowerPoint Presentation</vt:lpstr>
      <vt:lpstr>Budoucí záměr a rozvoj sítě</vt:lpstr>
      <vt:lpstr>Závěr</vt:lpstr>
      <vt:lpstr>Děkuji za pozornost</vt:lpstr>
      <vt:lpstr>Jaká je výhoda RESP formátu oproti zmiňovanému protokolu Weave?</vt:lpstr>
      <vt:lpstr>Něco o ovládání pomocí přenosu informace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 a realizace real-time komunikace pro senzorickou síť s webovou řídící aplikací</dc:title>
  <dc:creator>Martin Zlámal</dc:creator>
  <cp:lastModifiedBy>Martin Zlámal</cp:lastModifiedBy>
  <cp:revision>73</cp:revision>
  <dcterms:created xsi:type="dcterms:W3CDTF">2015-01-15T21:36:46Z</dcterms:created>
  <dcterms:modified xsi:type="dcterms:W3CDTF">2015-06-08T20:00:03Z</dcterms:modified>
</cp:coreProperties>
</file>