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0" r:id="rId7"/>
    <p:sldId id="262" r:id="rId8"/>
    <p:sldId id="258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D408-032D-0C4D-8374-BD838E545DD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A38B-2F7F-0C44-B4E9-05F2207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MMI 508/608: Current Trends in Music Engineering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Audio Programming for </a:t>
            </a:r>
            <a:r>
              <a:rPr lang="en-US" dirty="0" err="1" smtClean="0"/>
              <a:t>iOS</a:t>
            </a:r>
            <a:r>
              <a:rPr lang="en-US" dirty="0" smtClean="0"/>
              <a:t> Mobile Applications (“Apps”)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92"/>
            <a:ext cx="8229600" cy="490957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can be “tuples”</a:t>
            </a:r>
          </a:p>
          <a:p>
            <a:pPr lvl="1"/>
            <a:r>
              <a:rPr lang="en-US" dirty="0" smtClean="0"/>
              <a:t>Holds more than one value; useful for returning multiple data (e.g., complex numbers)</a:t>
            </a:r>
          </a:p>
          <a:p>
            <a:r>
              <a:rPr lang="en-US" dirty="0" smtClean="0"/>
              <a:t>Still a major work in progress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Substantial changes every release</a:t>
            </a:r>
          </a:p>
          <a:p>
            <a:r>
              <a:rPr lang="en-US" dirty="0" smtClean="0"/>
              <a:t>Extra ‘layer’ of programming (in addition to Objective-C and C++ used already for audio)</a:t>
            </a:r>
          </a:p>
          <a:p>
            <a:r>
              <a:rPr lang="en-US" dirty="0" smtClean="0"/>
              <a:t>Many existing concepts with new </a:t>
            </a:r>
            <a:r>
              <a:rPr lang="en-US" smtClean="0"/>
              <a:t>Apple names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4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Text: </a:t>
            </a:r>
            <a:r>
              <a:rPr lang="en-US" i="1" dirty="0" err="1"/>
              <a:t>iOS</a:t>
            </a:r>
            <a:r>
              <a:rPr lang="en-US" i="1" dirty="0"/>
              <a:t> Programming: The Big Nerd Ranch Guide</a:t>
            </a:r>
            <a:r>
              <a:rPr lang="en-US" dirty="0"/>
              <a:t> </a:t>
            </a:r>
            <a:r>
              <a:rPr lang="en-US" b="1" dirty="0"/>
              <a:t>(4</a:t>
            </a:r>
            <a:r>
              <a:rPr lang="en-US" b="1" baseline="30000" dirty="0"/>
              <a:t>th</a:t>
            </a:r>
            <a:r>
              <a:rPr lang="en-US" b="1" dirty="0"/>
              <a:t> Ed.)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5-ish Tests (Project-based), worth 16% of your grade each</a:t>
            </a:r>
          </a:p>
          <a:p>
            <a:r>
              <a:rPr lang="en-US" dirty="0" smtClean="0"/>
              <a:t>1 Final (Project-based), worth 20% of your grade</a:t>
            </a:r>
          </a:p>
          <a:p>
            <a:r>
              <a:rPr lang="en-US" dirty="0" smtClean="0"/>
              <a:t>Office hours: before class, or by appointment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Track changes to the code over time</a:t>
            </a:r>
          </a:p>
          <a:p>
            <a:r>
              <a:rPr lang="en-US" dirty="0" smtClean="0"/>
              <a:t>Work with more than 1 person</a:t>
            </a:r>
          </a:p>
          <a:p>
            <a:pPr lvl="1"/>
            <a:r>
              <a:rPr lang="en-US" dirty="0" smtClean="0"/>
              <a:t>Review each other’s code</a:t>
            </a:r>
          </a:p>
          <a:p>
            <a:pPr lvl="1"/>
            <a:r>
              <a:rPr lang="en-US" dirty="0" smtClean="0"/>
              <a:t>Merge multiple changes to the same code</a:t>
            </a:r>
          </a:p>
          <a:p>
            <a:pPr lvl="1"/>
            <a:r>
              <a:rPr lang="en-US" dirty="0" smtClean="0"/>
              <a:t>Blame people who break builds</a:t>
            </a:r>
          </a:p>
          <a:p>
            <a:r>
              <a:rPr lang="en-US" dirty="0" smtClean="0"/>
              <a:t>Integrated into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Tag releases</a:t>
            </a:r>
          </a:p>
          <a:p>
            <a:r>
              <a:rPr lang="en-US" dirty="0" smtClean="0"/>
              <a:t>Branch new features (and keep them separate) without breaking the codebase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8" name="Picture 7" descr="Screen Shot 2016-01-04 at 9.2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202"/>
            <a:ext cx="9144000" cy="546907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176228" y="2444256"/>
            <a:ext cx="1414729" cy="8027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8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smtClean="0">
                <a:solidFill>
                  <a:srgbClr val="FF0000"/>
                </a:solidFill>
              </a:rPr>
              <a:t>(aka “Fork”)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45" y="982496"/>
            <a:ext cx="4358355" cy="5875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9531" y="1006460"/>
            <a:ext cx="143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(aka “Trunk” or “origin”)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796367">
            <a:off x="5894331" y="2043920"/>
            <a:ext cx="5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4918" y="3502321"/>
            <a:ext cx="100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commits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4504629" y="2851635"/>
            <a:ext cx="730783" cy="83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04629" y="3502321"/>
            <a:ext cx="730783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4504629" y="3686987"/>
            <a:ext cx="730783" cy="446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389702">
            <a:off x="6741708" y="4386719"/>
            <a:ext cx="6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5412" y="6530002"/>
            <a:ext cx="2270970" cy="179725"/>
          </a:xfrm>
          <a:prstGeom prst="straightConnector1">
            <a:avLst/>
          </a:prstGeom>
          <a:ln w="31750" cmpd="sng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401380">
            <a:off x="5406918" y="6464704"/>
            <a:ext cx="6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 rot="21024940">
            <a:off x="5528061" y="2328255"/>
            <a:ext cx="160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(aka “update”)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7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0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account at </a:t>
            </a:r>
            <a:r>
              <a:rPr lang="en-US" dirty="0" err="1" smtClean="0"/>
              <a:t>GitLab</a:t>
            </a:r>
            <a:r>
              <a:rPr lang="en-US" dirty="0" smtClean="0"/>
              <a:t> and send your username to </a:t>
            </a:r>
            <a:r>
              <a:rPr lang="en-US" dirty="0" err="1" smtClean="0"/>
              <a:t>bennett@miami.edu</a:t>
            </a:r>
            <a:endParaRPr lang="en-US" dirty="0" smtClean="0"/>
          </a:p>
          <a:p>
            <a:r>
              <a:rPr lang="en-US" dirty="0" smtClean="0"/>
              <a:t>Use Terminal and navigate to your home folder </a:t>
            </a:r>
          </a:p>
          <a:p>
            <a:pPr marL="457200" lvl="1" indent="0">
              <a:buNone/>
            </a:pPr>
            <a:r>
              <a:rPr lang="en-US" dirty="0" smtClean="0"/>
              <a:t>$cd ~</a:t>
            </a:r>
          </a:p>
          <a:p>
            <a:r>
              <a:rPr lang="en-US" dirty="0" smtClean="0"/>
              <a:t>Clone the MMI508_608 project to your computer</a:t>
            </a:r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gitlab.com</a:t>
            </a:r>
            <a:r>
              <a:rPr lang="en-US" dirty="0"/>
              <a:t>/</a:t>
            </a:r>
            <a:r>
              <a:rPr lang="en-US" dirty="0" err="1"/>
              <a:t>dr_bennett</a:t>
            </a:r>
            <a:r>
              <a:rPr lang="en-US" dirty="0"/>
              <a:t>/MMI508_608.</a:t>
            </a:r>
            <a:r>
              <a:rPr lang="en-US" dirty="0" smtClean="0"/>
              <a:t>git</a:t>
            </a:r>
          </a:p>
          <a:p>
            <a:pPr marL="457200" lvl="1" indent="0">
              <a:buNone/>
            </a:pPr>
            <a:r>
              <a:rPr lang="en-US" dirty="0" smtClean="0"/>
              <a:t>Cloning </a:t>
            </a:r>
            <a:r>
              <a:rPr lang="en-US" dirty="0"/>
              <a:t>into '</a:t>
            </a:r>
            <a:r>
              <a:rPr lang="en-US" dirty="0" smtClean="0"/>
              <a:t>MMI508_608’…</a:t>
            </a:r>
          </a:p>
          <a:p>
            <a:pPr marL="457200" lvl="1" indent="0">
              <a:buNone/>
            </a:pPr>
            <a:r>
              <a:rPr lang="en-US" dirty="0" smtClean="0"/>
              <a:t>Username </a:t>
            </a:r>
            <a:r>
              <a:rPr lang="en-US" dirty="0"/>
              <a:t>for 'https://</a:t>
            </a:r>
            <a:r>
              <a:rPr lang="en-US" dirty="0" err="1"/>
              <a:t>gitlab.com</a:t>
            </a:r>
            <a:r>
              <a:rPr lang="en-US" dirty="0"/>
              <a:t>': </a:t>
            </a:r>
            <a:r>
              <a:rPr lang="en-US" dirty="0" err="1" smtClean="0"/>
              <a:t>your_name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Password </a:t>
            </a:r>
            <a:r>
              <a:rPr lang="en-US" dirty="0"/>
              <a:t>for 'https:/</a:t>
            </a:r>
            <a:r>
              <a:rPr lang="en-US" dirty="0" smtClean="0"/>
              <a:t>/</a:t>
            </a:r>
            <a:r>
              <a:rPr lang="en-US" dirty="0" err="1" smtClean="0"/>
              <a:t>your_name@</a:t>
            </a:r>
            <a:r>
              <a:rPr lang="en-US" dirty="0" err="1"/>
              <a:t>gitlab.com</a:t>
            </a:r>
            <a:r>
              <a:rPr lang="en-US" dirty="0"/>
              <a:t>': </a:t>
            </a:r>
            <a:r>
              <a:rPr lang="en-US" dirty="0" smtClean="0"/>
              <a:t>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082"/>
          </a:xfrm>
        </p:spPr>
        <p:txBody>
          <a:bodyPr>
            <a:normAutofit/>
          </a:bodyPr>
          <a:lstStyle/>
          <a:p>
            <a:r>
              <a:rPr lang="en-US" dirty="0" smtClean="0"/>
              <a:t>All you </a:t>
            </a:r>
            <a:r>
              <a:rPr lang="en-US" i="1" dirty="0" smtClean="0"/>
              <a:t>need to do</a:t>
            </a:r>
            <a:r>
              <a:rPr lang="en-US" dirty="0" smtClean="0"/>
              <a:t> is </a:t>
            </a:r>
            <a:r>
              <a:rPr lang="en-US" b="1" dirty="0" smtClean="0"/>
              <a:t>clone </a:t>
            </a:r>
            <a:r>
              <a:rPr lang="en-US" dirty="0" smtClean="0"/>
              <a:t>and </a:t>
            </a:r>
            <a:r>
              <a:rPr lang="en-US" b="1" dirty="0" smtClean="0"/>
              <a:t>pull</a:t>
            </a:r>
            <a:r>
              <a:rPr lang="en-US" dirty="0" smtClean="0"/>
              <a:t> fixes (if I have any)</a:t>
            </a:r>
            <a:r>
              <a:rPr lang="is-IS" dirty="0" smtClean="0"/>
              <a:t>…</a:t>
            </a:r>
          </a:p>
          <a:p>
            <a:r>
              <a:rPr lang="is-IS" i="1" dirty="0" smtClean="0"/>
              <a:t>You may also...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dd </a:t>
            </a:r>
            <a:r>
              <a:rPr lang="en-US" dirty="0" smtClean="0"/>
              <a:t>and </a:t>
            </a:r>
            <a:r>
              <a:rPr lang="en-US" b="1" dirty="0" smtClean="0"/>
              <a:t>commit </a:t>
            </a:r>
            <a:r>
              <a:rPr lang="en-US" dirty="0" smtClean="0"/>
              <a:t>to keep track of your changes locally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to send me fixes to review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622"/>
            <a:ext cx="8229600" cy="4845541"/>
          </a:xfrm>
        </p:spPr>
        <p:txBody>
          <a:bodyPr>
            <a:normAutofit/>
          </a:bodyPr>
          <a:lstStyle/>
          <a:p>
            <a:r>
              <a:rPr lang="en-US" dirty="0" smtClean="0"/>
              <a:t>“soft” or “loose” types</a:t>
            </a:r>
          </a:p>
          <a:p>
            <a:pPr lvl="1"/>
            <a:r>
              <a:rPr lang="en-US" dirty="0" smtClean="0"/>
              <a:t>A variable takes its </a:t>
            </a:r>
            <a:r>
              <a:rPr lang="en-US" i="1" dirty="0" smtClean="0"/>
              <a:t>type</a:t>
            </a:r>
            <a:r>
              <a:rPr lang="en-US" dirty="0" smtClean="0"/>
              <a:t> upon assignment (float, </a:t>
            </a:r>
            <a:r>
              <a:rPr lang="en-US" dirty="0" err="1" smtClean="0"/>
              <a:t>int</a:t>
            </a:r>
            <a:r>
              <a:rPr lang="en-US" dirty="0" smtClean="0"/>
              <a:t>, string, nil, etc.)</a:t>
            </a:r>
          </a:p>
          <a:p>
            <a:r>
              <a:rPr lang="en-US" dirty="0" smtClean="0"/>
              <a:t>“optional” types</a:t>
            </a:r>
          </a:p>
          <a:p>
            <a:pPr lvl="1"/>
            <a:r>
              <a:rPr lang="en-US" dirty="0" smtClean="0"/>
              <a:t>A variable can take a type OR can be nil</a:t>
            </a:r>
          </a:p>
          <a:p>
            <a:pPr lvl="1"/>
            <a:r>
              <a:rPr lang="en-US" dirty="0" smtClean="0"/>
              <a:t>Can operate on nil-value variables without crashing or extensive nil-checking</a:t>
            </a:r>
          </a:p>
          <a:p>
            <a:r>
              <a:rPr lang="en-US" dirty="0" smtClean="0"/>
              <a:t>“String interpolation” allows for simpler string commands (e.g., string concatenation)</a:t>
            </a:r>
          </a:p>
        </p:txBody>
      </p:sp>
    </p:spTree>
    <p:extLst>
      <p:ext uri="{BB962C8B-B14F-4D97-AF65-F5344CB8AC3E}">
        <p14:creationId xmlns:p14="http://schemas.microsoft.com/office/powerpoint/2010/main" val="2308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92"/>
            <a:ext cx="8229600" cy="4909572"/>
          </a:xfrm>
        </p:spPr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dirty="0"/>
              <a:t>Enumeration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members can have multiple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Easily extend Protocols (interfaces in C++)</a:t>
            </a:r>
          </a:p>
          <a:p>
            <a:pPr lvl="1"/>
            <a:r>
              <a:rPr lang="en-US" dirty="0" smtClean="0"/>
              <a:t>Operating overloading; new operators</a:t>
            </a:r>
          </a:p>
          <a:p>
            <a:r>
              <a:rPr lang="en-US" dirty="0" smtClean="0"/>
              <a:t>No header files</a:t>
            </a:r>
          </a:p>
          <a:p>
            <a:r>
              <a:rPr lang="en-US" dirty="0" smtClean="0"/>
              <a:t>Functions are “first class”</a:t>
            </a:r>
          </a:p>
          <a:p>
            <a:pPr lvl="1"/>
            <a:r>
              <a:rPr lang="en-US" dirty="0" smtClean="0"/>
              <a:t>Variables can hold functions; functions can return other functions; functions can accept functions as an argument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462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MMI 508/608: Current Trends in Music Engineering III</vt:lpstr>
      <vt:lpstr>Syllabus Highlights</vt:lpstr>
      <vt:lpstr>Source Control</vt:lpstr>
      <vt:lpstr>Git</vt:lpstr>
      <vt:lpstr>Git Branch (aka “Fork”)</vt:lpstr>
      <vt:lpstr>Git</vt:lpstr>
      <vt:lpstr>Git</vt:lpstr>
      <vt:lpstr>Swift</vt:lpstr>
      <vt:lpstr>Swift</vt:lpstr>
      <vt:lpstr>Swift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508/608: Current Trends in Music Engineering III</dc:title>
  <dc:creator>Christopher Bennett</dc:creator>
  <cp:lastModifiedBy>Christopher Bennett</cp:lastModifiedBy>
  <cp:revision>16</cp:revision>
  <dcterms:created xsi:type="dcterms:W3CDTF">2016-01-04T17:52:58Z</dcterms:created>
  <dcterms:modified xsi:type="dcterms:W3CDTF">2016-01-05T18:09:31Z</dcterms:modified>
</cp:coreProperties>
</file>