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14"/>
  </p:notesMasterIdLst>
  <p:handoutMasterIdLst>
    <p:handoutMasterId r:id="rId15"/>
  </p:handoutMasterIdLst>
  <p:sldIdLst>
    <p:sldId id="28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4" r:id="rId10"/>
    <p:sldId id="312" r:id="rId11"/>
    <p:sldId id="315" r:id="rId12"/>
    <p:sldId id="31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6" autoAdjust="0"/>
  </p:normalViewPr>
  <p:slideViewPr>
    <p:cSldViewPr>
      <p:cViewPr>
        <p:scale>
          <a:sx n="100" d="100"/>
          <a:sy n="100" d="100"/>
        </p:scale>
        <p:origin x="-134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1 Your app is active, playing back audio.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2 A phone call arrives. The system activates the phone app’s audio session.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3 The system deactivates your audio session. At this point, playback in your app has stopped.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4 The system invokes your interruption listener callback function indicating that your session has been deactivated.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5 Your callback takes appropriate action. For example, it could update the user interface and save the information needed to resume playback at the point where it stopped.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6 If the user dismisses the interruption—electing to ignore an incoming phone call in this case—the system invokes your callback method, indicating that the interruption has ended. </a:t>
            </a:r>
          </a:p>
          <a:p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7 Your callback takes action appropriate to the end of an interruption. For example, it updates the user interface, reactivates your audio session, and resumes playback.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https://</a:t>
            </a:r>
            <a:r>
              <a:rPr lang="en-US" dirty="0" err="1" smtClean="0">
                <a:latin typeface="Times New Roman" charset="0"/>
              </a:rPr>
              <a:t>developer.apple.com</a:t>
            </a:r>
            <a:r>
              <a:rPr lang="en-US" dirty="0" smtClean="0">
                <a:latin typeface="Times New Roman" charset="0"/>
              </a:rPr>
              <a:t>/library/mac/documentation/Cocoa/Reference/Foundation/Classes/</a:t>
            </a:r>
            <a:r>
              <a:rPr lang="en-US" dirty="0" err="1" smtClean="0">
                <a:latin typeface="Times New Roman" charset="0"/>
              </a:rPr>
              <a:t>NSNotificationCenter_Class</a:t>
            </a:r>
            <a:r>
              <a:rPr lang="en-US" dirty="0" smtClean="0">
                <a:latin typeface="Times New Roman" charset="0"/>
              </a:rPr>
              <a:t>/#//</a:t>
            </a:r>
            <a:r>
              <a:rPr lang="en-US" dirty="0" err="1" smtClean="0">
                <a:latin typeface="Times New Roman" charset="0"/>
              </a:rPr>
              <a:t>apple_ref</a:t>
            </a:r>
            <a:r>
              <a:rPr lang="en-US" dirty="0" smtClean="0">
                <a:latin typeface="Times New Roman" charset="0"/>
              </a:rPr>
              <a:t>/</a:t>
            </a:r>
            <a:r>
              <a:rPr lang="en-US" dirty="0" err="1" smtClean="0">
                <a:latin typeface="Times New Roman" charset="0"/>
              </a:rPr>
              <a:t>occ</a:t>
            </a:r>
            <a:r>
              <a:rPr lang="en-US" dirty="0" smtClean="0">
                <a:latin typeface="Times New Roman" charset="0"/>
              </a:rPr>
              <a:t>/</a:t>
            </a:r>
            <a:r>
              <a:rPr lang="en-US" dirty="0" err="1" smtClean="0">
                <a:latin typeface="Times New Roman" charset="0"/>
              </a:rPr>
              <a:t>instm</a:t>
            </a:r>
            <a:r>
              <a:rPr lang="en-US" dirty="0" smtClean="0">
                <a:latin typeface="Times New Roman" charset="0"/>
              </a:rPr>
              <a:t>/</a:t>
            </a:r>
            <a:r>
              <a:rPr lang="en-US" dirty="0" err="1" smtClean="0">
                <a:latin typeface="Times New Roman" charset="0"/>
              </a:rPr>
              <a:t>NSNotificationCenter</a:t>
            </a:r>
            <a:r>
              <a:rPr lang="en-US" dirty="0" smtClean="0">
                <a:latin typeface="Times New Roman" charset="0"/>
              </a:rPr>
              <a:t>/</a:t>
            </a:r>
            <a:r>
              <a:rPr lang="en-US" dirty="0" err="1" smtClean="0">
                <a:latin typeface="Times New Roman" charset="0"/>
              </a:rPr>
              <a:t>addObserver:selector:name:object</a:t>
            </a:r>
            <a:r>
              <a:rPr lang="en-US" dirty="0" smtClean="0">
                <a:latin typeface="Times New Roman" charset="0"/>
              </a:rPr>
              <a:t>: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15-Mar-16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AV Audio Sessions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 note on interruptions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Apple done messed up with </a:t>
            </a:r>
            <a:r>
              <a:rPr lang="en-US" dirty="0" err="1" smtClean="0"/>
              <a:t>iOS</a:t>
            </a:r>
            <a:r>
              <a:rPr lang="en-US" dirty="0" smtClean="0"/>
              <a:t> 9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In iOS 8, both the </a:t>
            </a:r>
            <a:r>
              <a:rPr lang="is-IS" i="1" dirty="0" smtClean="0"/>
              <a:t>interrupt</a:t>
            </a:r>
            <a:r>
              <a:rPr lang="is-IS" dirty="0" smtClean="0"/>
              <a:t> and </a:t>
            </a:r>
            <a:r>
              <a:rPr lang="is-IS" i="1" dirty="0" smtClean="0"/>
              <a:t>end-interrupt</a:t>
            </a:r>
            <a:r>
              <a:rPr lang="is-IS" dirty="0" smtClean="0"/>
              <a:t> methods were reliably called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Now in iOS 9, many developer’s are reporting that the </a:t>
            </a:r>
            <a:r>
              <a:rPr lang="is-IS" i="1" dirty="0" smtClean="0"/>
              <a:t>end-interruption</a:t>
            </a:r>
            <a:r>
              <a:rPr lang="is-IS" dirty="0" smtClean="0"/>
              <a:t> callback is not being reliably made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From the Apple documentation: “There is no guarantee that a begin interruption will have an end interruption.”</a:t>
            </a:r>
          </a:p>
          <a:p>
            <a:pPr>
              <a:buFont typeface="Arial" charset="0"/>
              <a:buChar char="•"/>
            </a:pPr>
            <a:r>
              <a:rPr lang="is-IS" dirty="0" smtClean="0"/>
              <a:t>Hopefully this will be fixed in iOS 10</a:t>
            </a:r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22806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Session Properties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Specify preferred hardware settings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sampling rate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preferred I/O buffer size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Query hardware characteristics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I/O latency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I/O channel count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Availability of input (</a:t>
            </a:r>
            <a:r>
              <a:rPr lang="en-US" dirty="0" err="1" smtClean="0"/>
              <a:t>mic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Hardware sampling rate and volume settings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Response to device notifications</a:t>
            </a:r>
          </a:p>
          <a:p>
            <a:pPr>
              <a:buFont typeface="Arial" charset="0"/>
              <a:buChar char="•"/>
            </a:pPr>
            <a:endParaRPr lang="is-IS" dirty="0" smtClean="0"/>
          </a:p>
          <a:p>
            <a:pPr>
              <a:buFont typeface="Arial" charset="0"/>
              <a:buChar char="•"/>
            </a:pP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205974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Session Properties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is-IS" b="1" dirty="0" smtClean="0"/>
              <a:t>Setting preferred sample rate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endParaRPr lang="is-IS" dirty="0" smtClean="0"/>
          </a:p>
          <a:p>
            <a:pPr>
              <a:buFont typeface="Arial" charset="0"/>
              <a:buChar char="•"/>
            </a:pPr>
            <a:endParaRPr lang="is-IS" dirty="0"/>
          </a:p>
          <a:p>
            <a:pPr marL="0" indent="0"/>
            <a:endParaRPr lang="is-IS" dirty="0" smtClean="0"/>
          </a:p>
          <a:p>
            <a:pPr>
              <a:buFont typeface="Arial" charset="0"/>
              <a:buChar char="•"/>
            </a:pPr>
            <a:r>
              <a:rPr lang="is-IS" b="1" dirty="0" smtClean="0"/>
              <a:t>And buffer duration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endParaRPr lang="is-IS" dirty="0" smtClean="0"/>
          </a:p>
          <a:p>
            <a:pPr>
              <a:buFont typeface="Arial" charset="0"/>
              <a:buChar char="•"/>
            </a:pPr>
            <a:endParaRPr lang="is-IS" dirty="0"/>
          </a:p>
          <a:p>
            <a:pPr marL="0" indent="0"/>
            <a:endParaRPr lang="is-IS" dirty="0"/>
          </a:p>
          <a:p>
            <a:pPr>
              <a:buFont typeface="Arial" charset="0"/>
              <a:buChar char="•"/>
            </a:pPr>
            <a:r>
              <a:rPr lang="is-IS" b="1" dirty="0" smtClean="0"/>
              <a:t>Or get the sample rate from the hardware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3528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NSTimeInterval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bufferDuration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=1024/44100; </a:t>
            </a:r>
          </a:p>
          <a:p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>
                <a:latin typeface="Courier"/>
                <a:cs typeface="Courier"/>
              </a:rPr>
              <a:t>session </a:t>
            </a:r>
            <a:r>
              <a:rPr lang="en-US" sz="2000" dirty="0" err="1" smtClean="0">
                <a:latin typeface="Courier"/>
                <a:cs typeface="Courier"/>
              </a:rPr>
              <a:t>setPreferredIOBufferDuration:bufferDuration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error</a:t>
            </a:r>
            <a:r>
              <a:rPr lang="en-US" sz="2000" dirty="0">
                <a:latin typeface="Courier"/>
                <a:cs typeface="Courier"/>
              </a:rPr>
              <a:t>:&amp;</a:t>
            </a:r>
            <a:r>
              <a:rPr lang="en-US" sz="2000" dirty="0" err="1">
                <a:latin typeface="Courier"/>
                <a:cs typeface="Courier"/>
              </a:rPr>
              <a:t>audioSessionError</a:t>
            </a:r>
            <a:r>
              <a:rPr lang="en-US" sz="2000" dirty="0">
                <a:latin typeface="Courier"/>
                <a:cs typeface="Courier"/>
              </a:rPr>
              <a:t>]; 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NSError</a:t>
            </a:r>
            <a:r>
              <a:rPr lang="en-US" sz="2000" dirty="0" smtClean="0">
                <a:latin typeface="Courier"/>
                <a:cs typeface="Courier"/>
              </a:rPr>
              <a:t> *</a:t>
            </a:r>
            <a:r>
              <a:rPr lang="en-US" sz="2000" dirty="0" err="1" smtClean="0">
                <a:latin typeface="Courier"/>
                <a:cs typeface="Courier"/>
              </a:rPr>
              <a:t>audioSessionError</a:t>
            </a:r>
            <a:r>
              <a:rPr lang="en-US" sz="2000" dirty="0" smtClean="0">
                <a:latin typeface="Courier"/>
                <a:cs typeface="Courier"/>
              </a:rPr>
              <a:t> = nil;</a:t>
            </a:r>
          </a:p>
          <a:p>
            <a:r>
              <a:rPr lang="en-US" sz="2000" dirty="0" smtClean="0">
                <a:latin typeface="Courier"/>
                <a:cs typeface="Courier"/>
              </a:rPr>
              <a:t>double </a:t>
            </a:r>
            <a:r>
              <a:rPr lang="en-US" sz="2000" dirty="0" err="1">
                <a:latin typeface="Courier"/>
                <a:cs typeface="Courier"/>
              </a:rPr>
              <a:t>sampleRate</a:t>
            </a:r>
            <a:r>
              <a:rPr lang="en-US" sz="2000" dirty="0">
                <a:latin typeface="Courier"/>
                <a:cs typeface="Courier"/>
              </a:rPr>
              <a:t> = 44100.0</a:t>
            </a:r>
          </a:p>
          <a:p>
            <a:r>
              <a:rPr lang="en-US" sz="2000" dirty="0">
                <a:latin typeface="Courier"/>
                <a:cs typeface="Courier"/>
              </a:rPr>
              <a:t>[session </a:t>
            </a:r>
            <a:r>
              <a:rPr lang="en-US" sz="2000" dirty="0" err="1" smtClean="0">
                <a:latin typeface="Courier"/>
                <a:cs typeface="Courier"/>
              </a:rPr>
              <a:t>setPreferredSampleRate:samplerate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   error</a:t>
            </a:r>
            <a:r>
              <a:rPr lang="en-US" sz="2000" dirty="0">
                <a:latin typeface="Courier"/>
                <a:cs typeface="Courier"/>
              </a:rPr>
              <a:t>:&amp;</a:t>
            </a:r>
            <a:r>
              <a:rPr lang="en-US" sz="2000" dirty="0" err="1">
                <a:latin typeface="Courier"/>
                <a:cs typeface="Courier"/>
              </a:rPr>
              <a:t>audioSessionError</a:t>
            </a:r>
            <a:r>
              <a:rPr lang="en-US" sz="2000" dirty="0">
                <a:latin typeface="Courier"/>
                <a:cs typeface="Courier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578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double </a:t>
            </a:r>
            <a:r>
              <a:rPr lang="en-US" sz="2000" dirty="0" err="1">
                <a:latin typeface="Courier"/>
                <a:cs typeface="Courier"/>
              </a:rPr>
              <a:t>sampleRate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r>
              <a:rPr lang="en-US" sz="2000" dirty="0" err="1">
                <a:latin typeface="Courier"/>
                <a:cs typeface="Courier"/>
              </a:rPr>
              <a:t>sampleRate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[session </a:t>
            </a:r>
            <a:r>
              <a:rPr lang="en-US" sz="2000" dirty="0" err="1" smtClean="0">
                <a:latin typeface="Courier"/>
                <a:cs typeface="Courier"/>
              </a:rPr>
              <a:t>currentHardwareSampleRate</a:t>
            </a:r>
            <a:r>
              <a:rPr lang="en-US" sz="2000" smtClean="0">
                <a:latin typeface="Courier"/>
                <a:cs typeface="Courier"/>
              </a:rPr>
              <a:t>]</a:t>
            </a:r>
            <a:r>
              <a:rPr lang="en-US" sz="200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815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How does your App’s audio interact with other OS audio?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Affected by ring/silence switch?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Should other App’s music stop when your audio starts?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Should your audio duck when the phone rings?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What happens when someone docks their device? 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AVAudioSession</a:t>
            </a:r>
            <a:r>
              <a:rPr lang="en-US" dirty="0" smtClean="0"/>
              <a:t> allows you to: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Setup input/output routing for your App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Determine how other App’s audio is mixed with yours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Handle interruptions (in audio) from other Apps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Broad categories exist that allow for typical (audio) behavior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7 categories: 1 for audio playback/recording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Defining an Audio Session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Audio Session singleton, owned by </a:t>
            </a:r>
            <a:r>
              <a:rPr lang="en-US" dirty="0" err="1" smtClean="0"/>
              <a:t>iOS</a:t>
            </a:r>
            <a:endParaRPr lang="en-US" dirty="0"/>
          </a:p>
          <a:p>
            <a:pPr marL="0" indent="0"/>
            <a:endParaRPr lang="en-US" sz="1800" dirty="0" smtClean="0">
              <a:latin typeface="Courier"/>
              <a:cs typeface="Courier"/>
            </a:endParaRPr>
          </a:p>
          <a:p>
            <a:pPr marL="0" indent="0"/>
            <a:r>
              <a:rPr lang="en-US" sz="1800" dirty="0" err="1" smtClean="0">
                <a:latin typeface="Courier"/>
                <a:cs typeface="Courier"/>
              </a:rPr>
              <a:t>AVAudioSession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*session = [</a:t>
            </a:r>
            <a:r>
              <a:rPr lang="en-US" sz="1800" dirty="0" err="1">
                <a:latin typeface="Courier"/>
                <a:cs typeface="Courier"/>
              </a:rPr>
              <a:t>AVAudioSession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sharedInstance</a:t>
            </a:r>
            <a:r>
              <a:rPr lang="en-US" sz="1800" dirty="0">
                <a:latin typeface="Courier"/>
                <a:cs typeface="Courier"/>
              </a:rPr>
              <a:t>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/>
            <a:endParaRPr lang="en-US" sz="1800" dirty="0" smtClean="0">
              <a:latin typeface="Courier"/>
              <a:cs typeface="Courier"/>
            </a:endParaRPr>
          </a:p>
          <a:p>
            <a:pPr lvl="1">
              <a:buFont typeface="Arial" charset="0"/>
              <a:buChar char="•"/>
            </a:pPr>
            <a:r>
              <a:rPr lang="en-US" i="1" dirty="0" smtClean="0"/>
              <a:t>A singleton is only </a:t>
            </a:r>
            <a:r>
              <a:rPr lang="en-US" b="1" i="1" dirty="0" smtClean="0"/>
              <a:t>created once </a:t>
            </a:r>
            <a:r>
              <a:rPr lang="en-US" i="1" dirty="0" smtClean="0"/>
              <a:t>and only </a:t>
            </a:r>
            <a:r>
              <a:rPr lang="en-US" b="1" i="1" dirty="0" smtClean="0"/>
              <a:t>owned by one object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Useful for coordinating actions across a system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Default behavior: </a:t>
            </a:r>
            <a:r>
              <a:rPr lang="en-US" sz="1800" dirty="0" err="1" smtClean="0">
                <a:latin typeface="Courier"/>
                <a:cs typeface="Courier"/>
              </a:rPr>
              <a:t>AVAudioSessionCategorySoloAmbient</a:t>
            </a:r>
            <a:endParaRPr lang="en-US" sz="1800" dirty="0">
              <a:latin typeface="Courier"/>
              <a:cs typeface="Courier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Playback enabled, recording disabled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“Silence” switch turns off audio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When screen is locked, audio is silenced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Your audio sends a </a:t>
            </a:r>
            <a:r>
              <a:rPr lang="en-US" i="1" dirty="0" smtClean="0"/>
              <a:t>silence message </a:t>
            </a:r>
            <a:r>
              <a:rPr lang="en-US" dirty="0" smtClean="0"/>
              <a:t>to any other Apps with audio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87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Core Audio is an airport now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914400"/>
            <a:ext cx="694309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7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Activating an Audio Session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When audio is playing, you should activate your Session</a:t>
            </a:r>
            <a:br>
              <a:rPr lang="en-US" dirty="0" smtClean="0"/>
            </a:br>
            <a:endParaRPr lang="en-US" dirty="0" smtClean="0"/>
          </a:p>
          <a:p>
            <a:pPr marL="0" indent="0"/>
            <a:r>
              <a:rPr lang="en-US" sz="2000" dirty="0" err="1" smtClean="0">
                <a:latin typeface="Courier"/>
                <a:cs typeface="Courier"/>
              </a:rPr>
              <a:t>NSError</a:t>
            </a:r>
            <a:r>
              <a:rPr lang="en-US" sz="2000" dirty="0" smtClean="0">
                <a:latin typeface="Courier"/>
                <a:cs typeface="Courier"/>
              </a:rPr>
              <a:t> *err= </a:t>
            </a:r>
            <a:r>
              <a:rPr lang="en-US" sz="2000" dirty="0">
                <a:latin typeface="Courier"/>
                <a:cs typeface="Courier"/>
              </a:rPr>
              <a:t>nil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BOOL </a:t>
            </a:r>
            <a:r>
              <a:rPr lang="en-US" sz="2000" dirty="0">
                <a:latin typeface="Courier"/>
                <a:cs typeface="Courier"/>
              </a:rPr>
              <a:t>success = </a:t>
            </a:r>
            <a:r>
              <a:rPr lang="en-US" sz="2000" dirty="0" smtClean="0">
                <a:latin typeface="Courier"/>
                <a:cs typeface="Courier"/>
              </a:rPr>
              <a:t>[session </a:t>
            </a:r>
            <a:r>
              <a:rPr lang="en-US" sz="2000" dirty="0" err="1" smtClean="0">
                <a:latin typeface="Courier"/>
                <a:cs typeface="Courier"/>
              </a:rPr>
              <a:t>setActive:YES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error:&amp;err];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(!success) { </a:t>
            </a:r>
            <a:r>
              <a:rPr lang="is-IS" sz="2000" dirty="0" smtClean="0">
                <a:latin typeface="Courier"/>
                <a:cs typeface="Courier"/>
              </a:rPr>
              <a:t>… 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If de-activating (e.g., audio player </a:t>
            </a:r>
            <a:r>
              <a:rPr lang="en-US" i="1" dirty="0" smtClean="0"/>
              <a:t>stop</a:t>
            </a:r>
            <a:r>
              <a:rPr lang="en-US" dirty="0" smtClean="0"/>
              <a:t>), the just pass </a:t>
            </a:r>
            <a:r>
              <a:rPr lang="en-US" sz="2000" dirty="0" err="1">
                <a:latin typeface="Courier"/>
                <a:cs typeface="Courier"/>
              </a:rPr>
              <a:t>setActive:NO</a:t>
            </a:r>
            <a:endParaRPr lang="en-US" sz="2000" dirty="0">
              <a:latin typeface="Courier"/>
              <a:cs typeface="Courier"/>
            </a:endParaRPr>
          </a:p>
          <a:p>
            <a:pPr marL="0" indent="0"/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Inform other </a:t>
            </a:r>
            <a:r>
              <a:rPr lang="en-US" dirty="0"/>
              <a:t>Apps </a:t>
            </a:r>
            <a:r>
              <a:rPr lang="en-US" dirty="0" smtClean="0"/>
              <a:t>that may already </a:t>
            </a:r>
            <a:r>
              <a:rPr lang="en-US" dirty="0"/>
              <a:t>playing </a:t>
            </a:r>
            <a:r>
              <a:rPr lang="en-US" dirty="0" smtClean="0"/>
              <a:t>audio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sz="2000" dirty="0">
                <a:latin typeface="Courier"/>
                <a:cs typeface="Courier"/>
              </a:rPr>
              <a:t>[session </a:t>
            </a:r>
            <a:r>
              <a:rPr lang="en-US" sz="2000" dirty="0" err="1">
                <a:latin typeface="Courier"/>
                <a:cs typeface="Courier"/>
              </a:rPr>
              <a:t>secondaryAudioShouldBeSilencedHint</a:t>
            </a:r>
            <a:r>
              <a:rPr lang="en-US" sz="2000" dirty="0">
                <a:latin typeface="Courier"/>
                <a:cs typeface="Courier"/>
              </a:rPr>
              <a:t>];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iTunes playing music, or phone call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Keep audio to a minimum (</a:t>
            </a:r>
            <a:r>
              <a:rPr lang="en-US" dirty="0" err="1" smtClean="0"/>
              <a:t>eg</a:t>
            </a:r>
            <a:r>
              <a:rPr lang="en-US" dirty="0" smtClean="0"/>
              <a:t>, silence background music)</a:t>
            </a:r>
          </a:p>
        </p:txBody>
      </p:sp>
    </p:spTree>
    <p:extLst>
      <p:ext uri="{BB962C8B-B14F-4D97-AF65-F5344CB8AC3E}">
        <p14:creationId xmlns:p14="http://schemas.microsoft.com/office/powerpoint/2010/main" val="330140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a Category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63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Category</a:t>
            </a:r>
            <a:r>
              <a:rPr lang="en-US" dirty="0" smtClean="0"/>
              <a:t> defines the Audio Session properties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charset="0"/>
              <a:buChar char="•"/>
            </a:pPr>
            <a:r>
              <a:rPr lang="en-US" sz="2000" dirty="0" err="1" smtClean="0">
                <a:latin typeface="Courier"/>
                <a:cs typeface="Courier"/>
              </a:rPr>
              <a:t>AVAudioSessionCategoryPlayAndRecord</a:t>
            </a:r>
            <a:r>
              <a:rPr lang="en-US" dirty="0" smtClean="0"/>
              <a:t> – The input and output need not occur simultaneously, but can if needed</a:t>
            </a:r>
          </a:p>
        </p:txBody>
      </p:sp>
      <p:pic>
        <p:nvPicPr>
          <p:cNvPr id="3" name="Picture 2" descr="Screen Shot 2016-02-23 at 10.3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876576" cy="387597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6200" y="3225800"/>
            <a:ext cx="868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5399971"/>
            <a:ext cx="101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default</a:t>
            </a:r>
            <a:endParaRPr lang="en-US" sz="2000" i="1" dirty="0">
              <a:latin typeface="+mn-lt"/>
            </a:endParaRPr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 flipV="1">
            <a:off x="6275099" y="5171372"/>
            <a:ext cx="354301" cy="42865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8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a Category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Once the Session is created, set </a:t>
            </a:r>
            <a:r>
              <a:rPr lang="en-US" dirty="0"/>
              <a:t>its </a:t>
            </a:r>
            <a:r>
              <a:rPr lang="en-US" dirty="0" smtClean="0"/>
              <a:t>category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/>
            <a:r>
              <a:rPr lang="en-US" sz="2000" dirty="0" err="1">
                <a:latin typeface="Courier"/>
                <a:cs typeface="Courier"/>
              </a:rPr>
              <a:t>NSError</a:t>
            </a:r>
            <a:r>
              <a:rPr lang="en-US" sz="2000" dirty="0">
                <a:latin typeface="Courier"/>
                <a:cs typeface="Courier"/>
              </a:rPr>
              <a:t> *err = nil;</a:t>
            </a:r>
          </a:p>
          <a:p>
            <a:pPr marL="0" indent="0"/>
            <a:r>
              <a:rPr lang="en-US" sz="2000" dirty="0">
                <a:latin typeface="Courier"/>
                <a:cs typeface="Courier"/>
              </a:rPr>
              <a:t>BOOL success = [session </a:t>
            </a:r>
            <a:r>
              <a:rPr lang="en-US" sz="2000" dirty="0" err="1" smtClean="0">
                <a:latin typeface="Courier"/>
                <a:cs typeface="Courier"/>
              </a:rPr>
              <a:t>setCategory:AVAudioSessionCategoryPlayAndRecord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error: &amp;err]; </a:t>
            </a:r>
          </a:p>
        </p:txBody>
      </p:sp>
    </p:spTree>
    <p:extLst>
      <p:ext uri="{BB962C8B-B14F-4D97-AF65-F5344CB8AC3E}">
        <p14:creationId xmlns:p14="http://schemas.microsoft.com/office/powerpoint/2010/main" val="407070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Responding to Interruptions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is-IS" dirty="0" smtClean="0"/>
              <a:t>If the phone rings, or an alarm sounds (etc), this gives us an opportunity to behave gracefully in the presence of an overriding audio event (known as an interruption)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Font typeface="Arial" charset="0"/>
              <a:buChar char="•"/>
            </a:pPr>
            <a:r>
              <a:rPr lang="is-IS" dirty="0" smtClean="0"/>
              <a:t>Use this callback to save any states, pause our audio, adjust the GUI,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6705600" cy="39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8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Registering for interruptions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Courier"/>
                <a:cs typeface="Courier"/>
              </a:rPr>
              <a:t> [[</a:t>
            </a:r>
            <a:r>
              <a:rPr lang="de-DE" sz="2000" dirty="0" err="1">
                <a:latin typeface="Courier"/>
                <a:cs typeface="Courier"/>
              </a:rPr>
              <a:t>NSNotificationCenter</a:t>
            </a:r>
            <a:r>
              <a:rPr lang="de-DE" sz="2000" dirty="0">
                <a:latin typeface="Courier"/>
                <a:cs typeface="Courier"/>
              </a:rPr>
              <a:t> </a:t>
            </a:r>
            <a:r>
              <a:rPr lang="de-DE" sz="2000" dirty="0" err="1">
                <a:latin typeface="Courier"/>
                <a:cs typeface="Courier"/>
              </a:rPr>
              <a:t>defaultCenter</a:t>
            </a:r>
            <a:r>
              <a:rPr lang="de-DE" sz="2000" dirty="0">
                <a:latin typeface="Courier"/>
                <a:cs typeface="Courier"/>
              </a:rPr>
              <a:t>] </a:t>
            </a:r>
            <a:endParaRPr lang="de-DE" sz="2000" dirty="0" smtClean="0">
              <a:latin typeface="Courier"/>
              <a:cs typeface="Courier"/>
            </a:endParaRPr>
          </a:p>
          <a:p>
            <a:r>
              <a:rPr lang="de-DE" sz="2000" dirty="0">
                <a:latin typeface="Courier"/>
                <a:cs typeface="Courier"/>
              </a:rPr>
              <a:t> </a:t>
            </a:r>
            <a:r>
              <a:rPr lang="de-DE" sz="2000" dirty="0" smtClean="0">
                <a:latin typeface="Courier"/>
                <a:cs typeface="Courier"/>
              </a:rPr>
              <a:t> </a:t>
            </a:r>
            <a:r>
              <a:rPr lang="de-DE" sz="2000" dirty="0" err="1" smtClean="0">
                <a:latin typeface="Courier"/>
                <a:cs typeface="Courier"/>
              </a:rPr>
              <a:t>addObserver:self</a:t>
            </a:r>
            <a:endParaRPr lang="de-DE" sz="2000" dirty="0">
              <a:latin typeface="Courier"/>
              <a:cs typeface="Courier"/>
            </a:endParaRPr>
          </a:p>
          <a:p>
            <a:r>
              <a:rPr lang="de-DE" sz="2000" dirty="0">
                <a:latin typeface="Courier"/>
                <a:cs typeface="Courier"/>
              </a:rPr>
              <a:t>    </a:t>
            </a:r>
            <a:r>
              <a:rPr lang="de-DE" sz="2000" dirty="0" smtClean="0">
                <a:latin typeface="Courier"/>
                <a:cs typeface="Courier"/>
              </a:rPr>
              <a:t> </a:t>
            </a:r>
            <a:r>
              <a:rPr lang="de-DE" sz="2000" dirty="0" err="1" smtClean="0">
                <a:latin typeface="Courier"/>
                <a:cs typeface="Courier"/>
              </a:rPr>
              <a:t>selector</a:t>
            </a:r>
            <a:r>
              <a:rPr lang="de-DE" sz="2000" dirty="0">
                <a:latin typeface="Courier"/>
                <a:cs typeface="Courier"/>
              </a:rPr>
              <a:t>:@</a:t>
            </a:r>
            <a:r>
              <a:rPr lang="de-DE" sz="2000" dirty="0" err="1">
                <a:latin typeface="Courier"/>
                <a:cs typeface="Courier"/>
              </a:rPr>
              <a:t>selector</a:t>
            </a:r>
            <a:r>
              <a:rPr lang="de-DE" sz="2000" dirty="0">
                <a:latin typeface="Courier"/>
                <a:cs typeface="Courier"/>
              </a:rPr>
              <a:t>(</a:t>
            </a:r>
            <a:r>
              <a:rPr lang="de-DE" sz="2000" dirty="0" err="1">
                <a:solidFill>
                  <a:schemeClr val="accent2"/>
                </a:solidFill>
                <a:latin typeface="Courier"/>
                <a:cs typeface="Courier"/>
              </a:rPr>
              <a:t>handleInterruption</a:t>
            </a:r>
            <a:r>
              <a:rPr lang="de-DE" sz="2000" dirty="0">
                <a:latin typeface="Courier"/>
                <a:cs typeface="Courier"/>
              </a:rPr>
              <a:t>:)</a:t>
            </a:r>
          </a:p>
          <a:p>
            <a:r>
              <a:rPr lang="de-DE" sz="2000" dirty="0">
                <a:latin typeface="Courier"/>
                <a:cs typeface="Courier"/>
              </a:rPr>
              <a:t>         </a:t>
            </a:r>
            <a:r>
              <a:rPr lang="de-DE" sz="2000" dirty="0" err="1" smtClean="0">
                <a:latin typeface="Courier"/>
                <a:cs typeface="Courier"/>
              </a:rPr>
              <a:t>name:AVAudioSessionInterruptionNotification</a:t>
            </a:r>
            <a:endParaRPr lang="de-DE" sz="2000" dirty="0">
              <a:latin typeface="Courier"/>
              <a:cs typeface="Courier"/>
            </a:endParaRPr>
          </a:p>
          <a:p>
            <a:r>
              <a:rPr lang="de-DE" sz="2000" dirty="0" smtClean="0">
                <a:latin typeface="Courier"/>
                <a:cs typeface="Courier"/>
              </a:rPr>
              <a:t>       </a:t>
            </a:r>
            <a:r>
              <a:rPr lang="de-DE" sz="2000" dirty="0" err="1" smtClean="0">
                <a:latin typeface="Courier"/>
                <a:cs typeface="Courier"/>
              </a:rPr>
              <a:t>object:session</a:t>
            </a:r>
            <a:r>
              <a:rPr lang="de-DE" sz="2000" dirty="0" smtClean="0">
                <a:latin typeface="Courier"/>
                <a:cs typeface="Courier"/>
              </a:rPr>
              <a:t>]</a:t>
            </a:r>
            <a:r>
              <a:rPr lang="de-DE" sz="2000" dirty="0">
                <a:latin typeface="Courier"/>
                <a:cs typeface="Courier"/>
              </a:rPr>
              <a:t>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2766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- (void)</a:t>
            </a:r>
            <a:r>
              <a:rPr lang="en-US" sz="2000" dirty="0" err="1">
                <a:solidFill>
                  <a:srgbClr val="F5C201"/>
                </a:solidFill>
                <a:latin typeface="Courier"/>
                <a:cs typeface="Courier"/>
              </a:rPr>
              <a:t>handleInterruption</a:t>
            </a:r>
            <a:r>
              <a:rPr lang="en-US" sz="2000" dirty="0">
                <a:latin typeface="Courier"/>
                <a:cs typeface="Courier"/>
              </a:rPr>
              <a:t>:(</a:t>
            </a:r>
            <a:r>
              <a:rPr lang="en-US" sz="2000" dirty="0" err="1">
                <a:latin typeface="Courier"/>
                <a:cs typeface="Courier"/>
              </a:rPr>
              <a:t>NSNotification</a:t>
            </a:r>
            <a:r>
              <a:rPr lang="en-US" sz="2000" dirty="0">
                <a:latin typeface="Courier"/>
                <a:cs typeface="Courier"/>
              </a:rPr>
              <a:t> *)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notification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r>
              <a:rPr lang="en-US" sz="2000" dirty="0">
                <a:latin typeface="Courier"/>
                <a:cs typeface="Courier"/>
              </a:rPr>
              <a:t>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UInt8 </a:t>
            </a:r>
            <a:r>
              <a:rPr lang="en-US" sz="2000" dirty="0" err="1">
                <a:solidFill>
                  <a:srgbClr val="3366FF"/>
                </a:solidFill>
                <a:latin typeface="Courier"/>
                <a:cs typeface="Courier"/>
              </a:rPr>
              <a:t>intType</a:t>
            </a:r>
            <a:r>
              <a:rPr lang="en-US" sz="2000" dirty="0">
                <a:latin typeface="Courier"/>
                <a:cs typeface="Courier"/>
              </a:rPr>
              <a:t>= [[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notification</a:t>
            </a:r>
            <a:r>
              <a:rPr lang="en-US" sz="2000" dirty="0" err="1" smtClean="0">
                <a:latin typeface="Courier"/>
                <a:cs typeface="Courier"/>
              </a:rPr>
              <a:t>.userInfo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valueForKey:AVAudioSessionInterruptionTypeKey</a:t>
            </a:r>
            <a:r>
              <a:rPr lang="en-US" sz="2000" dirty="0">
                <a:latin typeface="Courier"/>
                <a:cs typeface="Courier"/>
              </a:rPr>
              <a:t>] </a:t>
            </a:r>
            <a:r>
              <a:rPr lang="en-US" sz="2000" dirty="0" err="1">
                <a:latin typeface="Courier"/>
                <a:cs typeface="Courier"/>
              </a:rPr>
              <a:t>intValue</a:t>
            </a:r>
            <a:r>
              <a:rPr lang="en-US" sz="2000" dirty="0">
                <a:latin typeface="Courier"/>
                <a:cs typeface="Courier"/>
              </a:rPr>
              <a:t>];</a:t>
            </a:r>
          </a:p>
          <a:p>
            <a:r>
              <a:rPr lang="en-US" sz="2000" dirty="0">
                <a:latin typeface="Courier"/>
                <a:cs typeface="Courier"/>
              </a:rPr>
              <a:t>      </a:t>
            </a:r>
          </a:p>
          <a:p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Courier"/>
                <a:cs typeface="Courier"/>
              </a:rPr>
              <a:t>intType</a:t>
            </a:r>
            <a:r>
              <a:rPr lang="en-US" sz="2000" dirty="0">
                <a:latin typeface="Courier"/>
                <a:cs typeface="Courier"/>
              </a:rPr>
              <a:t>==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AVAudioSessionInterruptionTypeBegan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  <a:r>
              <a:rPr lang="is-IS" sz="2000" dirty="0" smtClean="0">
                <a:latin typeface="Courier"/>
                <a:cs typeface="Courier"/>
              </a:rPr>
              <a:t>…</a:t>
            </a:r>
            <a:r>
              <a:rPr lang="is-IS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rgbClr val="3366FF"/>
                </a:solidFill>
                <a:latin typeface="Courier"/>
                <a:cs typeface="Courier"/>
              </a:rPr>
              <a:t>intType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AVAudioSessionInterruptionTypeEnded</a:t>
            </a:r>
            <a:r>
              <a:rPr lang="en-US" sz="2000" dirty="0">
                <a:latin typeface="Courier"/>
                <a:cs typeface="Courier"/>
              </a:rPr>
              <a:t>) {</a:t>
            </a:r>
            <a:r>
              <a:rPr lang="is-IS" sz="2000" dirty="0">
                <a:latin typeface="Courier"/>
                <a:cs typeface="Courier"/>
              </a:rPr>
              <a:t>…}</a:t>
            </a:r>
          </a:p>
          <a:p>
            <a:r>
              <a:rPr lang="is-IS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217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13332</TotalTime>
  <Words>777</Words>
  <Application>Microsoft Macintosh PowerPoint</Application>
  <PresentationFormat>On-screen Show (4:3)</PresentationFormat>
  <Paragraphs>148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AV Audio Sessions</vt:lpstr>
      <vt:lpstr>Overview</vt:lpstr>
      <vt:lpstr>Defining an Audio Session</vt:lpstr>
      <vt:lpstr>Core Audio is an airport now</vt:lpstr>
      <vt:lpstr>Activating an Audio Session</vt:lpstr>
      <vt:lpstr>Setting a Category</vt:lpstr>
      <vt:lpstr>Setting a Category</vt:lpstr>
      <vt:lpstr>Responding to Interruptions</vt:lpstr>
      <vt:lpstr>Registering for interruptions</vt:lpstr>
      <vt:lpstr>A note on interruptions</vt:lpstr>
      <vt:lpstr>Audio Session Properties</vt:lpstr>
      <vt:lpstr>Audio Session Properties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232</cp:revision>
  <cp:lastPrinted>2000-10-11T20:31:11Z</cp:lastPrinted>
  <dcterms:created xsi:type="dcterms:W3CDTF">2000-02-21T20:07:19Z</dcterms:created>
  <dcterms:modified xsi:type="dcterms:W3CDTF">2016-03-15T20:09:31Z</dcterms:modified>
  <cp:category/>
</cp:coreProperties>
</file>