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29"/>
  </p:notesMasterIdLst>
  <p:handoutMasterIdLst>
    <p:handoutMasterId r:id="rId30"/>
  </p:handoutMasterIdLst>
  <p:sldIdLst>
    <p:sldId id="281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5" r:id="rId24"/>
    <p:sldId id="327" r:id="rId25"/>
    <p:sldId id="328" r:id="rId26"/>
    <p:sldId id="329" r:id="rId27"/>
    <p:sldId id="33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5C20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/>
    <p:restoredTop sz="99807" autoAdjust="0"/>
  </p:normalViewPr>
  <p:slideViewPr>
    <p:cSldViewPr>
      <p:cViewPr>
        <p:scale>
          <a:sx n="100" d="100"/>
          <a:sy n="100" d="100"/>
        </p:scale>
        <p:origin x="-94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3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9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85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5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1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56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4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2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79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2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9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7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17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1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96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71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9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3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0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3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24-Mar-16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3/24/16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eiMjTqN_jO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Audio </a:t>
            </a:r>
            <a:r>
              <a:rPr lang="en-US" sz="6000" cap="none" smtClean="0">
                <a:latin typeface="Times New Roman" charset="0"/>
              </a:rPr>
              <a:t>Unit Extensions</a:t>
            </a:r>
            <a:br>
              <a:rPr lang="en-US" sz="6000" cap="none" smtClean="0">
                <a:latin typeface="Times New Roman" charset="0"/>
              </a:rPr>
            </a:b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up an .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Appex</a:t>
            </a:r>
            <a:r>
              <a:rPr lang="en-US" dirty="0" smtClean="0">
                <a:latin typeface="Times New Roman" charset="0"/>
                <a:ea typeface="+mj-ea"/>
                <a:cs typeface="+mj-cs"/>
              </a:rPr>
              <a:t> (cont’d - 4)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483816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Both the </a:t>
            </a:r>
            <a:r>
              <a:rPr lang="en-US" u="sng" dirty="0" smtClean="0"/>
              <a:t>containing App </a:t>
            </a:r>
            <a:r>
              <a:rPr lang="en-US" dirty="0" smtClean="0"/>
              <a:t>and the </a:t>
            </a:r>
            <a:r>
              <a:rPr lang="en-US" u="sng" dirty="0" smtClean="0"/>
              <a:t>Extension</a:t>
            </a:r>
            <a:r>
              <a:rPr lang="en-US" dirty="0" smtClean="0"/>
              <a:t> pull the </a:t>
            </a:r>
            <a:r>
              <a:rPr lang="en-US" b="1" dirty="0" smtClean="0"/>
              <a:t>framework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i="1" dirty="0" smtClean="0"/>
              <a:t>Re-use these for</a:t>
            </a:r>
            <a:r>
              <a:rPr lang="en-US" b="1" i="1" dirty="0" smtClean="0"/>
              <a:t> </a:t>
            </a:r>
            <a:r>
              <a:rPr lang="en-US" i="1" dirty="0" smtClean="0"/>
              <a:t>all of your filters</a:t>
            </a:r>
            <a:endParaRPr lang="en-U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667000"/>
            <a:ext cx="3098800" cy="288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25908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Containing App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3100" y="4648200"/>
            <a:ext cx="2895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799" y="334833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Simplified host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5410200"/>
            <a:ext cx="2094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Trivial wrapper</a:t>
            </a:r>
            <a:endParaRPr lang="en-US"/>
          </a:p>
        </p:txBody>
      </p:sp>
      <p:cxnSp>
        <p:nvCxnSpPr>
          <p:cNvPr id="9" name="Straight Arrow Connector 8"/>
          <p:cNvCxnSpPr>
            <a:stCxn id="5" idx="2"/>
            <a:endCxn id="8" idx="0"/>
          </p:cNvCxnSpPr>
          <p:nvPr/>
        </p:nvCxnSpPr>
        <p:spPr>
          <a:xfrm flipH="1">
            <a:off x="2120900" y="3886200"/>
            <a:ext cx="127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9000" y="3500735"/>
            <a:ext cx="2514600" cy="1795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72569" y="4948535"/>
            <a:ext cx="280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filter </a:t>
            </a:r>
            <a:r>
              <a:rPr lang="en-US" smtClean="0"/>
              <a:t>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The “Principal Class”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Framework:FilterDemoViewController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Whenever the extension is loaded, this class is created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Creates </a:t>
            </a:r>
            <a:r>
              <a:rPr lang="en-US" dirty="0" err="1" smtClean="0"/>
              <a:t>AUAudioUnit</a:t>
            </a:r>
            <a:r>
              <a:rPr lang="en-US" dirty="0" smtClean="0"/>
              <a:t> subclass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Creates and manages custom view (</a:t>
            </a:r>
            <a:r>
              <a:rPr lang="en-US" dirty="0" err="1" smtClean="0"/>
              <a:t>xib</a:t>
            </a:r>
            <a:r>
              <a:rPr lang="en-US" dirty="0" smtClean="0"/>
              <a:t> if you prefer)</a:t>
            </a:r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b="1" dirty="0" smtClean="0"/>
              <a:t>Must</a:t>
            </a:r>
            <a:r>
              <a:rPr lang="en-US" dirty="0" smtClean="0"/>
              <a:t> derive from </a:t>
            </a:r>
            <a:r>
              <a:rPr lang="en-US" dirty="0" err="1" smtClean="0"/>
              <a:t>AUViewController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b="1" dirty="0" smtClean="0"/>
              <a:t>Must</a:t>
            </a:r>
            <a:r>
              <a:rPr lang="en-US" dirty="0" smtClean="0"/>
              <a:t> implement </a:t>
            </a:r>
            <a:r>
              <a:rPr lang="en-US" dirty="0" err="1" smtClean="0"/>
              <a:t>AUAudioUnitFactory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The “Principal Class”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AUViewController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Basically just a </a:t>
            </a:r>
            <a:r>
              <a:rPr lang="en-US" dirty="0" err="1" smtClean="0"/>
              <a:t>UIViewController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AUAudioUnitFactory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Has one method: </a:t>
            </a:r>
            <a:r>
              <a:rPr lang="en-US" dirty="0" err="1"/>
              <a:t>c</a:t>
            </a:r>
            <a:r>
              <a:rPr lang="en-US" dirty="0" err="1" smtClean="0"/>
              <a:t>reateAudioUnitWithComponent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0"/>
            <a:ext cx="8915400" cy="120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85203"/>
            <a:ext cx="8915400" cy="5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7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The AU Audio Unit Subclass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2826127"/>
            <a:ext cx="83058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AUv3FilterDemo{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// This is a subclass of </a:t>
            </a:r>
            <a:r>
              <a:rPr lang="en-US" u="sng" dirty="0" err="1" smtClean="0"/>
              <a:t>AUAudioUnit</a:t>
            </a:r>
            <a:endParaRPr lang="en-US" u="sng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FilterDSPKernel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kernel;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// This is </a:t>
            </a:r>
            <a:r>
              <a:rPr lang="en-US" i="1" dirty="0" smtClean="0"/>
              <a:t>your filter’s</a:t>
            </a:r>
            <a:r>
              <a:rPr lang="en-US" dirty="0" smtClean="0"/>
              <a:t> main processing class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BufferedInputBus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inputBus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AUAudioUnitBus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outputBus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// These are where we </a:t>
            </a:r>
            <a:r>
              <a:rPr lang="en-US" u="sng" dirty="0" smtClean="0"/>
              <a:t>receive</a:t>
            </a:r>
            <a:r>
              <a:rPr lang="en-US" dirty="0" smtClean="0"/>
              <a:t> and </a:t>
            </a:r>
            <a:r>
              <a:rPr lang="en-US" u="sng" dirty="0" smtClean="0"/>
              <a:t>place</a:t>
            </a:r>
            <a:r>
              <a:rPr lang="en-US" dirty="0" smtClean="0"/>
              <a:t> data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AUAudioUnitBusArray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inBusArray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AUAudioUnitBusArray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outBusArray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// These wrap busses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AUParamterTree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paramTree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5741"/>
            <a:ext cx="8915400" cy="121505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905000" y="1798791"/>
            <a:ext cx="1295400" cy="304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2355850" y="2484968"/>
            <a:ext cx="7874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1270000" y="1372072"/>
            <a:ext cx="3378200" cy="22812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8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The AU Audio Unit Subclass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75741"/>
            <a:ext cx="8915400" cy="121505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3657600" y="1794936"/>
            <a:ext cx="2438400" cy="30268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4337050" y="2484968"/>
            <a:ext cx="7874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0131"/>
            <a:ext cx="8763000" cy="3815469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76200" y="3048000"/>
            <a:ext cx="8534400" cy="12192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14300" y="4572000"/>
            <a:ext cx="8343900" cy="19812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6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Creating Parameters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The parameter is a “middle man” between your implementation and the host</a:t>
            </a:r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u="sng" dirty="0" smtClean="0"/>
              <a:t>Must</a:t>
            </a:r>
            <a:r>
              <a:rPr lang="en-US" dirty="0" smtClean="0"/>
              <a:t> assign an </a:t>
            </a:r>
            <a:r>
              <a:rPr lang="en-US" b="1" dirty="0" smtClean="0"/>
              <a:t>identifier</a:t>
            </a:r>
            <a:r>
              <a:rPr lang="en-US" dirty="0" smtClean="0"/>
              <a:t>, </a:t>
            </a:r>
            <a:r>
              <a:rPr lang="en-US" b="1" dirty="0" smtClean="0"/>
              <a:t>name</a:t>
            </a:r>
            <a:r>
              <a:rPr lang="en-US" dirty="0" smtClean="0"/>
              <a:t>, </a:t>
            </a:r>
            <a:r>
              <a:rPr lang="en-US" b="1" dirty="0" smtClean="0"/>
              <a:t>address</a:t>
            </a:r>
            <a:r>
              <a:rPr lang="en-US" dirty="0" smtClean="0"/>
              <a:t> (an </a:t>
            </a:r>
            <a:r>
              <a:rPr lang="en-US" dirty="0" err="1" smtClean="0"/>
              <a:t>enum</a:t>
            </a:r>
            <a:r>
              <a:rPr lang="en-US" dirty="0" smtClean="0"/>
              <a:t> representing the “index” of this parameter), </a:t>
            </a:r>
            <a:r>
              <a:rPr lang="en-US" b="1" dirty="0" smtClean="0"/>
              <a:t>min</a:t>
            </a:r>
            <a:r>
              <a:rPr lang="en-US" dirty="0" smtClean="0"/>
              <a:t> value, </a:t>
            </a:r>
            <a:r>
              <a:rPr lang="en-US" b="1" dirty="0" smtClean="0"/>
              <a:t>max</a:t>
            </a:r>
            <a:r>
              <a:rPr lang="en-US" dirty="0" smtClean="0"/>
              <a:t> value, and value </a:t>
            </a:r>
            <a:r>
              <a:rPr lang="en-US" b="1" dirty="0" smtClean="0"/>
              <a:t>type</a:t>
            </a:r>
            <a:r>
              <a:rPr lang="en-US" dirty="0" smtClean="0"/>
              <a:t> (Hz, dB, linear, etc.)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10832"/>
            <a:ext cx="8702675" cy="20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9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Creating the Parameter tree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The parameter tree connects to the DSP code</a:t>
            </a:r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Install a block into the parameter tree called the </a:t>
            </a:r>
            <a:r>
              <a:rPr lang="en-US" i="1" dirty="0" smtClean="0"/>
              <a:t>Implementer Value Observer</a:t>
            </a:r>
            <a:endParaRPr lang="en-US" dirty="0" smtClean="0"/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This block gets called any time a parameter changes!</a:t>
            </a:r>
          </a:p>
          <a:p>
            <a:pPr marL="1200150" lvl="3" indent="-342900">
              <a:buFont typeface="Arial" charset="0"/>
              <a:buChar char="•"/>
            </a:pPr>
            <a:endParaRPr lang="en-US" dirty="0"/>
          </a:p>
          <a:p>
            <a:pPr marL="1200150" lvl="3" indent="-342900">
              <a:buFont typeface="Arial" charset="0"/>
              <a:buChar char="•"/>
            </a:pPr>
            <a:endParaRPr lang="en-US" dirty="0" smtClean="0"/>
          </a:p>
          <a:p>
            <a:pPr marL="1200150" lvl="3" indent="-342900">
              <a:buFont typeface="Arial" charset="0"/>
              <a:buChar char="•"/>
            </a:pPr>
            <a:endParaRPr lang="en-US" dirty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Similar block for informing the tree of changes from DSP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81212"/>
            <a:ext cx="8153400" cy="11905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38600"/>
            <a:ext cx="8610600" cy="1005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486400"/>
            <a:ext cx="8686800" cy="10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Preparing to Render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First call the base class method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Allocate memory for input bus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Initialize </a:t>
            </a:r>
            <a:r>
              <a:rPr lang="en-US" u="sng" dirty="0" smtClean="0"/>
              <a:t>your filter</a:t>
            </a:r>
            <a:r>
              <a:rPr lang="en-US" dirty="0" smtClean="0"/>
              <a:t> (with channel count, sample rate)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" y="3200400"/>
            <a:ext cx="8702675" cy="32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(un)Preparing to Render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Do the same (but opposite) in </a:t>
            </a:r>
            <a:r>
              <a:rPr lang="en-US" dirty="0" err="1" smtClean="0"/>
              <a:t>deallocateRenderResources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2193"/>
            <a:ext cx="8458200" cy="2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Rendering (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Obj</a:t>
            </a:r>
            <a:r>
              <a:rPr lang="en-US" dirty="0" smtClean="0">
                <a:latin typeface="Times New Roman" charset="0"/>
                <a:ea typeface="+mj-ea"/>
                <a:cs typeface="+mj-cs"/>
              </a:rPr>
              <a:t>-C -&gt; C++)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367135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This gets called at the beginning of every render cycle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Pass C++ members into local variables (__block pointers)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Normally a variable passed into a code completion block does </a:t>
            </a:r>
            <a:r>
              <a:rPr lang="en-US" b="1" dirty="0" smtClean="0"/>
              <a:t>not </a:t>
            </a:r>
            <a:r>
              <a:rPr lang="en-US" dirty="0" smtClean="0"/>
              <a:t>retain changes in its value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b="1" dirty="0" smtClean="0"/>
              <a:t>__block </a:t>
            </a:r>
            <a:r>
              <a:rPr lang="en-US" dirty="0" smtClean="0"/>
              <a:t>makes these changes </a:t>
            </a:r>
            <a:r>
              <a:rPr lang="en-US" i="1" u="sng" dirty="0" smtClean="0"/>
              <a:t>persist</a:t>
            </a:r>
            <a:r>
              <a:rPr lang="en-US" i="1" dirty="0" smtClean="0"/>
              <a:t> outside a code completion block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Do NOT use </a:t>
            </a:r>
            <a:r>
              <a:rPr lang="en-US" dirty="0" err="1" smtClean="0"/>
              <a:t>NSObjects</a:t>
            </a:r>
            <a:r>
              <a:rPr lang="en-US" dirty="0" smtClean="0"/>
              <a:t>, as these suck in real-time – can easily cause audio glitches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61748"/>
            <a:ext cx="8153400" cy="24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Overview by Mitch Gallagher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Writer of music engineering texts and magazine articles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e.g., “</a:t>
            </a:r>
            <a:r>
              <a:rPr lang="en-US" dirty="0" err="1" smtClean="0"/>
              <a:t>Acoutic</a:t>
            </a:r>
            <a:r>
              <a:rPr lang="en-US" dirty="0" smtClean="0"/>
              <a:t> Design for the Home Studio”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www.youtube.com/watch?v=eiMjTqN_jOs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Rendering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We get 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timestamp, 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frame count,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output buffer list,  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real-time event list head 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Pull Input block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136" b="4364"/>
          <a:stretch/>
        </p:blipFill>
        <p:spPr>
          <a:xfrm>
            <a:off x="431800" y="3856792"/>
            <a:ext cx="7645400" cy="29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Rendering (cont’d - 2)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AURenderPullInputBlock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This is how host tells us where to get our input from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1) pass the </a:t>
            </a:r>
            <a:r>
              <a:rPr lang="en-US" dirty="0" err="1" smtClean="0"/>
              <a:t>pullInputBlock</a:t>
            </a:r>
            <a:r>
              <a:rPr lang="en-US" dirty="0" smtClean="0"/>
              <a:t> into our C++ object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2) ask that object to fetch the audio for this render cycle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3) pass in/out buffer lists to </a:t>
            </a:r>
            <a:r>
              <a:rPr lang="en-US" u="sng" dirty="0" smtClean="0"/>
              <a:t>your filter</a:t>
            </a:r>
            <a:r>
              <a:rPr lang="en-US" dirty="0" smtClean="0"/>
              <a:t>’s DSP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4) process </a:t>
            </a:r>
            <a:r>
              <a:rPr lang="en-US" u="sng" dirty="0" smtClean="0"/>
              <a:t>your filter</a:t>
            </a:r>
            <a:r>
              <a:rPr lang="en-US" dirty="0" smtClean="0"/>
              <a:t> for this render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08524"/>
            <a:ext cx="8077200" cy="2745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029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486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60687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Parameter Trees (reprise)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Parameters can be grouped (here an analog synth)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Groups for oscillator, filter, and amplifier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Bright boxes = parameter layer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All nodes (groups or parameters) have a unique ID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Like a C#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Use simple </a:t>
            </a:r>
            <a:r>
              <a:rPr lang="en-US" dirty="0" err="1" smtClean="0"/>
              <a:t>accessors</a:t>
            </a:r>
            <a:r>
              <a:rPr lang="en-US" dirty="0" smtClean="0"/>
              <a:t>, e.g.: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ilter.envelope.attack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or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oscillator.wave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835" b="4297"/>
          <a:stretch/>
        </p:blipFill>
        <p:spPr>
          <a:xfrm>
            <a:off x="368300" y="4190262"/>
            <a:ext cx="7543800" cy="25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Putting it all together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Apple says “Use Objective-C!” as Swift API may change without notice 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Can cause conflict between host and </a:t>
            </a:r>
            <a:r>
              <a:rPr lang="en-US" dirty="0" err="1" smtClean="0"/>
              <a:t>appex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Use C++ for your filter code, and __block off pointers to your C++ code inside your Objective-C code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 err="1" smtClean="0"/>
              <a:t>Xcode</a:t>
            </a:r>
            <a:r>
              <a:rPr lang="en-US" dirty="0" smtClean="0"/>
              <a:t> template is planned for AU </a:t>
            </a:r>
            <a:r>
              <a:rPr lang="en-US" dirty="0" err="1" smtClean="0"/>
              <a:t>appex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For now, use the example gain project to spawn your </a:t>
            </a:r>
            <a:r>
              <a:rPr lang="en-US" dirty="0" err="1" smtClean="0"/>
              <a:t>appex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Simple Gain App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2954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Major players: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AU v3 Host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Example host application for porting audio units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Represents the “end user experience”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Filter Demo App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“Containing app” for Filter Demo </a:t>
            </a:r>
            <a:r>
              <a:rPr lang="en-US" dirty="0" err="1" smtClean="0"/>
              <a:t>appex</a:t>
            </a:r>
            <a:endParaRPr lang="en-US" dirty="0" smtClean="0"/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Easier to debug in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Simple Play Engine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Used by </a:t>
            </a:r>
            <a:r>
              <a:rPr lang="en-US" dirty="0" err="1" smtClean="0"/>
              <a:t>FilterDemoApp</a:t>
            </a:r>
            <a:r>
              <a:rPr lang="en-US" dirty="0" smtClean="0"/>
              <a:t> and AUv3Host for generating a simple audio source to experiment with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Filter Demo Framework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The DSP home for the </a:t>
            </a:r>
            <a:r>
              <a:rPr lang="en-US" dirty="0" err="1" smtClean="0"/>
              <a:t>appex</a:t>
            </a:r>
            <a:endParaRPr lang="en-US" dirty="0" smtClean="0"/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Filter Demo App </a:t>
            </a:r>
            <a:r>
              <a:rPr lang="en-US" dirty="0" err="1" smtClean="0"/>
              <a:t>Extention</a:t>
            </a:r>
            <a:endParaRPr lang="en-US" dirty="0" smtClean="0"/>
          </a:p>
          <a:p>
            <a:pPr marL="1200150" lvl="3" indent="-342900">
              <a:buFont typeface="Arial" charset="0"/>
              <a:buChar char="•"/>
            </a:pPr>
            <a:r>
              <a:rPr lang="en-US" dirty="0" smtClean="0"/>
              <a:t>A wrapper to build </a:t>
            </a:r>
            <a:r>
              <a:rPr lang="en-US" u="sng" dirty="0" smtClean="0"/>
              <a:t>your filter</a:t>
            </a:r>
            <a:r>
              <a:rPr lang="en-US" dirty="0" smtClean="0"/>
              <a:t> as an </a:t>
            </a:r>
            <a:r>
              <a:rPr lang="en-US" dirty="0" err="1" smtClean="0"/>
              <a:t>appex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11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Simple Gain App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5900" y="4054096"/>
            <a:ext cx="4241800" cy="2514600"/>
            <a:chOff x="711200" y="3124200"/>
            <a:chExt cx="4241800" cy="2514600"/>
          </a:xfrm>
        </p:grpSpPr>
        <p:sp>
          <p:nvSpPr>
            <p:cNvPr id="7" name="Rectangle 6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FilterDSPKernel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3200400"/>
              <a:ext cx="396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DSPKernel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4484032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Buffered Audio Bus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4484964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Parameter </a:t>
              </a:r>
              <a:r>
                <a:rPr lang="en-US" dirty="0" err="1" smtClean="0"/>
                <a:t>Ramper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14400" y="1316314"/>
            <a:ext cx="2514600" cy="2514600"/>
            <a:chOff x="711200" y="3124200"/>
            <a:chExt cx="4241800" cy="2514600"/>
          </a:xfrm>
        </p:grpSpPr>
        <p:sp>
          <p:nvSpPr>
            <p:cNvPr id="11" name="Rectangle 10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FilterDemo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AUAudioUnit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13" idx="2"/>
            <a:endCxn id="7" idx="0"/>
          </p:cNvCxnSpPr>
          <p:nvPr/>
        </p:nvCxnSpPr>
        <p:spPr>
          <a:xfrm>
            <a:off x="2174779" y="3438146"/>
            <a:ext cx="162021" cy="615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083175" y="3433244"/>
            <a:ext cx="3505200" cy="2704168"/>
            <a:chOff x="711200" y="3124200"/>
            <a:chExt cx="4241800" cy="2514600"/>
          </a:xfrm>
        </p:grpSpPr>
        <p:sp>
          <p:nvSpPr>
            <p:cNvPr id="20" name="Rectangle 19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AUv3FilterDemo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AUViewController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audioUnit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22" idx="1"/>
            <a:endCxn id="11" idx="3"/>
          </p:cNvCxnSpPr>
          <p:nvPr/>
        </p:nvCxnSpPr>
        <p:spPr>
          <a:xfrm flipH="1" flipV="1">
            <a:off x="3429000" y="2573614"/>
            <a:ext cx="1822090" cy="273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482989" y="734266"/>
            <a:ext cx="2286001" cy="2219965"/>
            <a:chOff x="711200" y="3574460"/>
            <a:chExt cx="4241800" cy="2064340"/>
          </a:xfrm>
        </p:grpSpPr>
        <p:sp>
          <p:nvSpPr>
            <p:cNvPr id="27" name="Rectangle 26"/>
            <p:cNvSpPr/>
            <p:nvPr/>
          </p:nvSpPr>
          <p:spPr>
            <a:xfrm>
              <a:off x="711200" y="3574460"/>
              <a:ext cx="4241800" cy="2064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FilterDemoAppExtension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7813" y="4718346"/>
              <a:ext cx="4043794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MainInterface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9" idx="2"/>
            <a:endCxn id="20" idx="0"/>
          </p:cNvCxnSpPr>
          <p:nvPr/>
        </p:nvCxnSpPr>
        <p:spPr>
          <a:xfrm flipH="1">
            <a:off x="6835775" y="2783831"/>
            <a:ext cx="767370" cy="649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76200" y="1079500"/>
            <a:ext cx="8801100" cy="5715000"/>
          </a:xfrm>
          <a:custGeom>
            <a:avLst/>
            <a:gdLst>
              <a:gd name="connsiteX0" fmla="*/ 571500 w 8801100"/>
              <a:gd name="connsiteY0" fmla="*/ 38100 h 5715000"/>
              <a:gd name="connsiteX1" fmla="*/ 546100 w 8801100"/>
              <a:gd name="connsiteY1" fmla="*/ 2794000 h 5715000"/>
              <a:gd name="connsiteX2" fmla="*/ 0 w 8801100"/>
              <a:gd name="connsiteY2" fmla="*/ 2794000 h 5715000"/>
              <a:gd name="connsiteX3" fmla="*/ 12700 w 8801100"/>
              <a:gd name="connsiteY3" fmla="*/ 5715000 h 5715000"/>
              <a:gd name="connsiteX4" fmla="*/ 4876800 w 8801100"/>
              <a:gd name="connsiteY4" fmla="*/ 5676900 h 5715000"/>
              <a:gd name="connsiteX5" fmla="*/ 4876800 w 8801100"/>
              <a:gd name="connsiteY5" fmla="*/ 5245100 h 5715000"/>
              <a:gd name="connsiteX6" fmla="*/ 8801100 w 8801100"/>
              <a:gd name="connsiteY6" fmla="*/ 5283200 h 5715000"/>
              <a:gd name="connsiteX7" fmla="*/ 8788400 w 8801100"/>
              <a:gd name="connsiteY7" fmla="*/ 2082800 h 5715000"/>
              <a:gd name="connsiteX8" fmla="*/ 4000500 w 8801100"/>
              <a:gd name="connsiteY8" fmla="*/ 2108200 h 5715000"/>
              <a:gd name="connsiteX9" fmla="*/ 4013200 w 8801100"/>
              <a:gd name="connsiteY9" fmla="*/ 0 h 5715000"/>
              <a:gd name="connsiteX10" fmla="*/ 571500 w 8801100"/>
              <a:gd name="connsiteY10" fmla="*/ 381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1100" h="5715000">
                <a:moveTo>
                  <a:pt x="571500" y="38100"/>
                </a:moveTo>
                <a:lnTo>
                  <a:pt x="546100" y="2794000"/>
                </a:lnTo>
                <a:lnTo>
                  <a:pt x="0" y="2794000"/>
                </a:lnTo>
                <a:cubicBezTo>
                  <a:pt x="4233" y="3767667"/>
                  <a:pt x="8467" y="4741333"/>
                  <a:pt x="12700" y="5715000"/>
                </a:cubicBezTo>
                <a:lnTo>
                  <a:pt x="4876800" y="5676900"/>
                </a:lnTo>
                <a:lnTo>
                  <a:pt x="4876800" y="5245100"/>
                </a:lnTo>
                <a:lnTo>
                  <a:pt x="8801100" y="5283200"/>
                </a:lnTo>
                <a:cubicBezTo>
                  <a:pt x="8796867" y="4216400"/>
                  <a:pt x="8792633" y="3149600"/>
                  <a:pt x="8788400" y="2082800"/>
                </a:cubicBezTo>
                <a:lnTo>
                  <a:pt x="4000500" y="2108200"/>
                </a:lnTo>
                <a:cubicBezTo>
                  <a:pt x="4004733" y="1405467"/>
                  <a:pt x="4008967" y="702733"/>
                  <a:pt x="4013200" y="0"/>
                </a:cubicBezTo>
                <a:lnTo>
                  <a:pt x="571500" y="38100"/>
                </a:lnTo>
                <a:close/>
              </a:path>
            </a:pathLst>
          </a:custGeom>
          <a:solidFill>
            <a:srgbClr val="F5C201">
              <a:alpha val="5882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8" name="TextBox 17407"/>
          <p:cNvSpPr txBox="1"/>
          <p:nvPr/>
        </p:nvSpPr>
        <p:spPr>
          <a:xfrm>
            <a:off x="4051621" y="274320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3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2700" y="2222500"/>
            <a:ext cx="8763000" cy="4610100"/>
          </a:xfrm>
          <a:custGeom>
            <a:avLst/>
            <a:gdLst>
              <a:gd name="connsiteX0" fmla="*/ 6108700 w 8763000"/>
              <a:gd name="connsiteY0" fmla="*/ 76200 h 4610100"/>
              <a:gd name="connsiteX1" fmla="*/ 5359400 w 8763000"/>
              <a:gd name="connsiteY1" fmla="*/ 88900 h 4610100"/>
              <a:gd name="connsiteX2" fmla="*/ 5359400 w 8763000"/>
              <a:gd name="connsiteY2" fmla="*/ 342900 h 4610100"/>
              <a:gd name="connsiteX3" fmla="*/ 342900 w 8763000"/>
              <a:gd name="connsiteY3" fmla="*/ 342900 h 4610100"/>
              <a:gd name="connsiteX4" fmla="*/ 317500 w 8763000"/>
              <a:gd name="connsiteY4" fmla="*/ 2273300 h 4610100"/>
              <a:gd name="connsiteX5" fmla="*/ 0 w 8763000"/>
              <a:gd name="connsiteY5" fmla="*/ 2273300 h 4610100"/>
              <a:gd name="connsiteX6" fmla="*/ 38100 w 8763000"/>
              <a:gd name="connsiteY6" fmla="*/ 4610100 h 4610100"/>
              <a:gd name="connsiteX7" fmla="*/ 5054600 w 8763000"/>
              <a:gd name="connsiteY7" fmla="*/ 4572000 h 4610100"/>
              <a:gd name="connsiteX8" fmla="*/ 5041900 w 8763000"/>
              <a:gd name="connsiteY8" fmla="*/ 4292600 h 4610100"/>
              <a:gd name="connsiteX9" fmla="*/ 8763000 w 8763000"/>
              <a:gd name="connsiteY9" fmla="*/ 4318000 h 4610100"/>
              <a:gd name="connsiteX10" fmla="*/ 8750300 w 8763000"/>
              <a:gd name="connsiteY10" fmla="*/ 1765300 h 4610100"/>
              <a:gd name="connsiteX11" fmla="*/ 8191500 w 8763000"/>
              <a:gd name="connsiteY11" fmla="*/ 1778000 h 4610100"/>
              <a:gd name="connsiteX12" fmla="*/ 8166100 w 8763000"/>
              <a:gd name="connsiteY12" fmla="*/ 0 h 4610100"/>
              <a:gd name="connsiteX13" fmla="*/ 6032500 w 8763000"/>
              <a:gd name="connsiteY13" fmla="*/ 76200 h 4610100"/>
              <a:gd name="connsiteX14" fmla="*/ 6108700 w 8763000"/>
              <a:gd name="connsiteY14" fmla="*/ 762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63000" h="4610100">
                <a:moveTo>
                  <a:pt x="6108700" y="76200"/>
                </a:moveTo>
                <a:lnTo>
                  <a:pt x="5359400" y="88900"/>
                </a:lnTo>
                <a:lnTo>
                  <a:pt x="5359400" y="342900"/>
                </a:lnTo>
                <a:lnTo>
                  <a:pt x="342900" y="342900"/>
                </a:lnTo>
                <a:lnTo>
                  <a:pt x="317500" y="2273300"/>
                </a:lnTo>
                <a:lnTo>
                  <a:pt x="0" y="2273300"/>
                </a:lnTo>
                <a:lnTo>
                  <a:pt x="38100" y="4610100"/>
                </a:lnTo>
                <a:lnTo>
                  <a:pt x="5054600" y="4572000"/>
                </a:lnTo>
                <a:lnTo>
                  <a:pt x="5041900" y="4292600"/>
                </a:lnTo>
                <a:lnTo>
                  <a:pt x="8763000" y="4318000"/>
                </a:lnTo>
                <a:cubicBezTo>
                  <a:pt x="8758767" y="3467100"/>
                  <a:pt x="8754533" y="2616200"/>
                  <a:pt x="8750300" y="1765300"/>
                </a:cubicBezTo>
                <a:lnTo>
                  <a:pt x="8191500" y="1778000"/>
                </a:lnTo>
                <a:lnTo>
                  <a:pt x="8166100" y="0"/>
                </a:lnTo>
                <a:lnTo>
                  <a:pt x="6032500" y="76200"/>
                </a:lnTo>
                <a:lnTo>
                  <a:pt x="6108700" y="76200"/>
                </a:lnTo>
                <a:close/>
              </a:path>
            </a:pathLst>
          </a:custGeom>
          <a:solidFill>
            <a:srgbClr val="66FF66">
              <a:alpha val="9804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6200" y="2631330"/>
            <a:ext cx="8545787" cy="4074270"/>
          </a:xfrm>
          <a:custGeom>
            <a:avLst/>
            <a:gdLst>
              <a:gd name="connsiteX0" fmla="*/ 571500 w 8801100"/>
              <a:gd name="connsiteY0" fmla="*/ 38100 h 5715000"/>
              <a:gd name="connsiteX1" fmla="*/ 546100 w 8801100"/>
              <a:gd name="connsiteY1" fmla="*/ 2794000 h 5715000"/>
              <a:gd name="connsiteX2" fmla="*/ 0 w 8801100"/>
              <a:gd name="connsiteY2" fmla="*/ 2794000 h 5715000"/>
              <a:gd name="connsiteX3" fmla="*/ 12700 w 8801100"/>
              <a:gd name="connsiteY3" fmla="*/ 5715000 h 5715000"/>
              <a:gd name="connsiteX4" fmla="*/ 4876800 w 8801100"/>
              <a:gd name="connsiteY4" fmla="*/ 5676900 h 5715000"/>
              <a:gd name="connsiteX5" fmla="*/ 4876800 w 8801100"/>
              <a:gd name="connsiteY5" fmla="*/ 5245100 h 5715000"/>
              <a:gd name="connsiteX6" fmla="*/ 8801100 w 8801100"/>
              <a:gd name="connsiteY6" fmla="*/ 5283200 h 5715000"/>
              <a:gd name="connsiteX7" fmla="*/ 8788400 w 8801100"/>
              <a:gd name="connsiteY7" fmla="*/ 2082800 h 5715000"/>
              <a:gd name="connsiteX8" fmla="*/ 4000500 w 8801100"/>
              <a:gd name="connsiteY8" fmla="*/ 2108200 h 5715000"/>
              <a:gd name="connsiteX9" fmla="*/ 4013200 w 8801100"/>
              <a:gd name="connsiteY9" fmla="*/ 0 h 5715000"/>
              <a:gd name="connsiteX10" fmla="*/ 571500 w 8801100"/>
              <a:gd name="connsiteY10" fmla="*/ 381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1100" h="5715000">
                <a:moveTo>
                  <a:pt x="571500" y="38100"/>
                </a:moveTo>
                <a:lnTo>
                  <a:pt x="546100" y="2794000"/>
                </a:lnTo>
                <a:lnTo>
                  <a:pt x="0" y="2794000"/>
                </a:lnTo>
                <a:cubicBezTo>
                  <a:pt x="4233" y="3767667"/>
                  <a:pt x="8467" y="4741333"/>
                  <a:pt x="12700" y="5715000"/>
                </a:cubicBezTo>
                <a:lnTo>
                  <a:pt x="4876800" y="5676900"/>
                </a:lnTo>
                <a:lnTo>
                  <a:pt x="4876800" y="5245100"/>
                </a:lnTo>
                <a:lnTo>
                  <a:pt x="8801100" y="5283200"/>
                </a:lnTo>
                <a:cubicBezTo>
                  <a:pt x="8796867" y="4216400"/>
                  <a:pt x="8792633" y="3149600"/>
                  <a:pt x="8788400" y="2082800"/>
                </a:cubicBezTo>
                <a:lnTo>
                  <a:pt x="4000500" y="2108200"/>
                </a:lnTo>
                <a:cubicBezTo>
                  <a:pt x="4004733" y="1405467"/>
                  <a:pt x="4008967" y="702733"/>
                  <a:pt x="4013200" y="0"/>
                </a:cubicBezTo>
                <a:lnTo>
                  <a:pt x="571500" y="38100"/>
                </a:lnTo>
                <a:close/>
              </a:path>
            </a:pathLst>
          </a:custGeom>
          <a:solidFill>
            <a:srgbClr val="F5C201">
              <a:alpha val="5882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5900" y="4776016"/>
            <a:ext cx="4118749" cy="1792679"/>
            <a:chOff x="711200" y="3124200"/>
            <a:chExt cx="4241800" cy="2514600"/>
          </a:xfrm>
        </p:grpSpPr>
        <p:sp>
          <p:nvSpPr>
            <p:cNvPr id="7" name="Rectangle 6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FilterDSPKernel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3200400"/>
              <a:ext cx="396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DSPKernel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4484032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Buffered Audio Bus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4484964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Parameter </a:t>
              </a:r>
              <a:r>
                <a:rPr lang="en-US" dirty="0" err="1" smtClean="0"/>
                <a:t>Ramper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3546" y="2819400"/>
            <a:ext cx="2441654" cy="1792679"/>
            <a:chOff x="711200" y="3124200"/>
            <a:chExt cx="4241800" cy="2514600"/>
          </a:xfrm>
        </p:grpSpPr>
        <p:sp>
          <p:nvSpPr>
            <p:cNvPr id="11" name="Rectangle 10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FilterDemo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AUAudioUnit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13" idx="2"/>
            <a:endCxn id="7" idx="0"/>
          </p:cNvCxnSpPr>
          <p:nvPr/>
        </p:nvCxnSpPr>
        <p:spPr>
          <a:xfrm flipH="1">
            <a:off x="2275275" y="4332071"/>
            <a:ext cx="12088" cy="44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054683" y="4244377"/>
            <a:ext cx="3403517" cy="1927823"/>
            <a:chOff x="711200" y="3124200"/>
            <a:chExt cx="4241800" cy="2514600"/>
          </a:xfrm>
        </p:grpSpPr>
        <p:sp>
          <p:nvSpPr>
            <p:cNvPr id="20" name="Rectangle 19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AUv3FilterDemo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AUViewController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audioUnit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22" idx="1"/>
            <a:endCxn id="11" idx="3"/>
          </p:cNvCxnSpPr>
          <p:nvPr/>
        </p:nvCxnSpPr>
        <p:spPr>
          <a:xfrm flipH="1" flipV="1">
            <a:off x="3505200" y="3715740"/>
            <a:ext cx="1712527" cy="186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756612" y="2419421"/>
            <a:ext cx="2219686" cy="1582631"/>
            <a:chOff x="711200" y="3574460"/>
            <a:chExt cx="4241800" cy="2064340"/>
          </a:xfrm>
        </p:grpSpPr>
        <p:sp>
          <p:nvSpPr>
            <p:cNvPr id="27" name="Rectangle 26"/>
            <p:cNvSpPr/>
            <p:nvPr/>
          </p:nvSpPr>
          <p:spPr>
            <a:xfrm>
              <a:off x="711200" y="3574460"/>
              <a:ext cx="4241800" cy="2064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FilterDemoAppExtension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7813" y="4718346"/>
              <a:ext cx="4043794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MainInterface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9" idx="2"/>
            <a:endCxn id="20" idx="0"/>
          </p:cNvCxnSpPr>
          <p:nvPr/>
        </p:nvCxnSpPr>
        <p:spPr>
          <a:xfrm flipH="1">
            <a:off x="6756442" y="3880573"/>
            <a:ext cx="87831" cy="36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08" name="TextBox 17407"/>
          <p:cNvSpPr txBox="1"/>
          <p:nvPr/>
        </p:nvSpPr>
        <p:spPr>
          <a:xfrm>
            <a:off x="76200" y="2099258"/>
            <a:ext cx="188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Appex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19200" y="182161"/>
            <a:ext cx="4381544" cy="1646639"/>
            <a:chOff x="711200" y="3574460"/>
            <a:chExt cx="4241800" cy="2064340"/>
          </a:xfrm>
        </p:grpSpPr>
        <p:sp>
          <p:nvSpPr>
            <p:cNvPr id="32" name="Rectangle 31"/>
            <p:cNvSpPr/>
            <p:nvPr/>
          </p:nvSpPr>
          <p:spPr>
            <a:xfrm>
              <a:off x="711200" y="3574460"/>
              <a:ext cx="4241800" cy="2064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</a:t>
              </a:r>
              <a:r>
                <a:rPr lang="en-US" dirty="0" err="1" smtClean="0"/>
                <a:t>FilterDemoApp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81673" y="4718346"/>
              <a:ext cx="2329934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MainStoryboard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stCxn id="33" idx="2"/>
            <a:endCxn id="27" idx="0"/>
          </p:cNvCxnSpPr>
          <p:nvPr/>
        </p:nvCxnSpPr>
        <p:spPr>
          <a:xfrm>
            <a:off x="4251347" y="1702408"/>
            <a:ext cx="2615108" cy="717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89051" y="685800"/>
            <a:ext cx="1682749" cy="10166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Play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5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2700" y="2222500"/>
            <a:ext cx="8763000" cy="4610100"/>
          </a:xfrm>
          <a:custGeom>
            <a:avLst/>
            <a:gdLst>
              <a:gd name="connsiteX0" fmla="*/ 6108700 w 8763000"/>
              <a:gd name="connsiteY0" fmla="*/ 76200 h 4610100"/>
              <a:gd name="connsiteX1" fmla="*/ 5359400 w 8763000"/>
              <a:gd name="connsiteY1" fmla="*/ 88900 h 4610100"/>
              <a:gd name="connsiteX2" fmla="*/ 5359400 w 8763000"/>
              <a:gd name="connsiteY2" fmla="*/ 342900 h 4610100"/>
              <a:gd name="connsiteX3" fmla="*/ 342900 w 8763000"/>
              <a:gd name="connsiteY3" fmla="*/ 342900 h 4610100"/>
              <a:gd name="connsiteX4" fmla="*/ 317500 w 8763000"/>
              <a:gd name="connsiteY4" fmla="*/ 2273300 h 4610100"/>
              <a:gd name="connsiteX5" fmla="*/ 0 w 8763000"/>
              <a:gd name="connsiteY5" fmla="*/ 2273300 h 4610100"/>
              <a:gd name="connsiteX6" fmla="*/ 38100 w 8763000"/>
              <a:gd name="connsiteY6" fmla="*/ 4610100 h 4610100"/>
              <a:gd name="connsiteX7" fmla="*/ 5054600 w 8763000"/>
              <a:gd name="connsiteY7" fmla="*/ 4572000 h 4610100"/>
              <a:gd name="connsiteX8" fmla="*/ 5041900 w 8763000"/>
              <a:gd name="connsiteY8" fmla="*/ 4292600 h 4610100"/>
              <a:gd name="connsiteX9" fmla="*/ 8763000 w 8763000"/>
              <a:gd name="connsiteY9" fmla="*/ 4318000 h 4610100"/>
              <a:gd name="connsiteX10" fmla="*/ 8750300 w 8763000"/>
              <a:gd name="connsiteY10" fmla="*/ 1765300 h 4610100"/>
              <a:gd name="connsiteX11" fmla="*/ 8191500 w 8763000"/>
              <a:gd name="connsiteY11" fmla="*/ 1778000 h 4610100"/>
              <a:gd name="connsiteX12" fmla="*/ 8166100 w 8763000"/>
              <a:gd name="connsiteY12" fmla="*/ 0 h 4610100"/>
              <a:gd name="connsiteX13" fmla="*/ 6032500 w 8763000"/>
              <a:gd name="connsiteY13" fmla="*/ 76200 h 4610100"/>
              <a:gd name="connsiteX14" fmla="*/ 6108700 w 8763000"/>
              <a:gd name="connsiteY14" fmla="*/ 762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763000" h="4610100">
                <a:moveTo>
                  <a:pt x="6108700" y="76200"/>
                </a:moveTo>
                <a:lnTo>
                  <a:pt x="5359400" y="88900"/>
                </a:lnTo>
                <a:lnTo>
                  <a:pt x="5359400" y="342900"/>
                </a:lnTo>
                <a:lnTo>
                  <a:pt x="342900" y="342900"/>
                </a:lnTo>
                <a:lnTo>
                  <a:pt x="317500" y="2273300"/>
                </a:lnTo>
                <a:lnTo>
                  <a:pt x="0" y="2273300"/>
                </a:lnTo>
                <a:lnTo>
                  <a:pt x="38100" y="4610100"/>
                </a:lnTo>
                <a:lnTo>
                  <a:pt x="5054600" y="4572000"/>
                </a:lnTo>
                <a:lnTo>
                  <a:pt x="5041900" y="4292600"/>
                </a:lnTo>
                <a:lnTo>
                  <a:pt x="8763000" y="4318000"/>
                </a:lnTo>
                <a:cubicBezTo>
                  <a:pt x="8758767" y="3467100"/>
                  <a:pt x="8754533" y="2616200"/>
                  <a:pt x="8750300" y="1765300"/>
                </a:cubicBezTo>
                <a:lnTo>
                  <a:pt x="8191500" y="1778000"/>
                </a:lnTo>
                <a:lnTo>
                  <a:pt x="8166100" y="0"/>
                </a:lnTo>
                <a:lnTo>
                  <a:pt x="6032500" y="76200"/>
                </a:lnTo>
                <a:lnTo>
                  <a:pt x="6108700" y="76200"/>
                </a:lnTo>
                <a:close/>
              </a:path>
            </a:pathLst>
          </a:custGeom>
          <a:solidFill>
            <a:srgbClr val="66FF66">
              <a:alpha val="9804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6200" y="2631330"/>
            <a:ext cx="8545787" cy="4074270"/>
          </a:xfrm>
          <a:custGeom>
            <a:avLst/>
            <a:gdLst>
              <a:gd name="connsiteX0" fmla="*/ 571500 w 8801100"/>
              <a:gd name="connsiteY0" fmla="*/ 38100 h 5715000"/>
              <a:gd name="connsiteX1" fmla="*/ 546100 w 8801100"/>
              <a:gd name="connsiteY1" fmla="*/ 2794000 h 5715000"/>
              <a:gd name="connsiteX2" fmla="*/ 0 w 8801100"/>
              <a:gd name="connsiteY2" fmla="*/ 2794000 h 5715000"/>
              <a:gd name="connsiteX3" fmla="*/ 12700 w 8801100"/>
              <a:gd name="connsiteY3" fmla="*/ 5715000 h 5715000"/>
              <a:gd name="connsiteX4" fmla="*/ 4876800 w 8801100"/>
              <a:gd name="connsiteY4" fmla="*/ 5676900 h 5715000"/>
              <a:gd name="connsiteX5" fmla="*/ 4876800 w 8801100"/>
              <a:gd name="connsiteY5" fmla="*/ 5245100 h 5715000"/>
              <a:gd name="connsiteX6" fmla="*/ 8801100 w 8801100"/>
              <a:gd name="connsiteY6" fmla="*/ 5283200 h 5715000"/>
              <a:gd name="connsiteX7" fmla="*/ 8788400 w 8801100"/>
              <a:gd name="connsiteY7" fmla="*/ 2082800 h 5715000"/>
              <a:gd name="connsiteX8" fmla="*/ 4000500 w 8801100"/>
              <a:gd name="connsiteY8" fmla="*/ 2108200 h 5715000"/>
              <a:gd name="connsiteX9" fmla="*/ 4013200 w 8801100"/>
              <a:gd name="connsiteY9" fmla="*/ 0 h 5715000"/>
              <a:gd name="connsiteX10" fmla="*/ 571500 w 8801100"/>
              <a:gd name="connsiteY10" fmla="*/ 381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01100" h="5715000">
                <a:moveTo>
                  <a:pt x="571500" y="38100"/>
                </a:moveTo>
                <a:lnTo>
                  <a:pt x="546100" y="2794000"/>
                </a:lnTo>
                <a:lnTo>
                  <a:pt x="0" y="2794000"/>
                </a:lnTo>
                <a:cubicBezTo>
                  <a:pt x="4233" y="3767667"/>
                  <a:pt x="8467" y="4741333"/>
                  <a:pt x="12700" y="5715000"/>
                </a:cubicBezTo>
                <a:lnTo>
                  <a:pt x="4876800" y="5676900"/>
                </a:lnTo>
                <a:lnTo>
                  <a:pt x="4876800" y="5245100"/>
                </a:lnTo>
                <a:lnTo>
                  <a:pt x="8801100" y="5283200"/>
                </a:lnTo>
                <a:cubicBezTo>
                  <a:pt x="8796867" y="4216400"/>
                  <a:pt x="8792633" y="3149600"/>
                  <a:pt x="8788400" y="2082800"/>
                </a:cubicBezTo>
                <a:lnTo>
                  <a:pt x="4000500" y="2108200"/>
                </a:lnTo>
                <a:cubicBezTo>
                  <a:pt x="4004733" y="1405467"/>
                  <a:pt x="4008967" y="702733"/>
                  <a:pt x="4013200" y="0"/>
                </a:cubicBezTo>
                <a:lnTo>
                  <a:pt x="571500" y="38100"/>
                </a:lnTo>
                <a:close/>
              </a:path>
            </a:pathLst>
          </a:custGeom>
          <a:solidFill>
            <a:srgbClr val="F5C201">
              <a:alpha val="5882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5900" y="4776016"/>
            <a:ext cx="4118749" cy="1792679"/>
            <a:chOff x="711200" y="3124200"/>
            <a:chExt cx="4241800" cy="2514600"/>
          </a:xfrm>
        </p:grpSpPr>
        <p:sp>
          <p:nvSpPr>
            <p:cNvPr id="7" name="Rectangle 6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FilterDSPKernel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3200400"/>
              <a:ext cx="3962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DSPKernel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14400" y="4484032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Buffered Audio Bus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0" y="4484964"/>
              <a:ext cx="1828800" cy="762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Parameter </a:t>
              </a:r>
              <a:r>
                <a:rPr lang="en-US" dirty="0" err="1" smtClean="0"/>
                <a:t>Ramper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3546" y="2819400"/>
            <a:ext cx="2441654" cy="1792679"/>
            <a:chOff x="711200" y="3124200"/>
            <a:chExt cx="4241800" cy="2514600"/>
          </a:xfrm>
        </p:grpSpPr>
        <p:sp>
          <p:nvSpPr>
            <p:cNvPr id="11" name="Rectangle 10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FilterDemo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AUAudioUnit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kernel</a:t>
              </a:r>
              <a:endParaRPr lang="en-US" dirty="0"/>
            </a:p>
          </p:txBody>
        </p:sp>
      </p:grpSp>
      <p:cxnSp>
        <p:nvCxnSpPr>
          <p:cNvPr id="9" name="Straight Arrow Connector 8"/>
          <p:cNvCxnSpPr>
            <a:stCxn id="13" idx="2"/>
            <a:endCxn id="7" idx="0"/>
          </p:cNvCxnSpPr>
          <p:nvPr/>
        </p:nvCxnSpPr>
        <p:spPr>
          <a:xfrm flipH="1">
            <a:off x="2275275" y="4332071"/>
            <a:ext cx="12088" cy="44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054683" y="4244377"/>
            <a:ext cx="3403517" cy="1927823"/>
            <a:chOff x="711200" y="3124200"/>
            <a:chExt cx="4241800" cy="2514600"/>
          </a:xfrm>
        </p:grpSpPr>
        <p:sp>
          <p:nvSpPr>
            <p:cNvPr id="20" name="Rectangle 19"/>
            <p:cNvSpPr/>
            <p:nvPr/>
          </p:nvSpPr>
          <p:spPr>
            <a:xfrm>
              <a:off x="711200" y="3124200"/>
              <a:ext cx="4241800" cy="2514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AUv3FilterDemo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399" y="3200400"/>
              <a:ext cx="384579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AUViewController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1" y="4484032"/>
              <a:ext cx="3845787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audioUnit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22" idx="1"/>
            <a:endCxn id="11" idx="3"/>
          </p:cNvCxnSpPr>
          <p:nvPr/>
        </p:nvCxnSpPr>
        <p:spPr>
          <a:xfrm flipH="1" flipV="1">
            <a:off x="3505200" y="3715740"/>
            <a:ext cx="1712527" cy="1863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756612" y="2419421"/>
            <a:ext cx="2219686" cy="1582631"/>
            <a:chOff x="711200" y="3574460"/>
            <a:chExt cx="4241800" cy="2064340"/>
          </a:xfrm>
        </p:grpSpPr>
        <p:sp>
          <p:nvSpPr>
            <p:cNvPr id="27" name="Rectangle 26"/>
            <p:cNvSpPr/>
            <p:nvPr/>
          </p:nvSpPr>
          <p:spPr>
            <a:xfrm>
              <a:off x="711200" y="3574460"/>
              <a:ext cx="4241800" cy="20643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FilterDemoAppExtension</a:t>
              </a:r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7813" y="4718346"/>
              <a:ext cx="4043794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MainInterface</a:t>
              </a:r>
              <a:endParaRPr lang="en-US" dirty="0"/>
            </a:p>
          </p:txBody>
        </p:sp>
      </p:grpSp>
      <p:cxnSp>
        <p:nvCxnSpPr>
          <p:cNvPr id="30" name="Straight Arrow Connector 29"/>
          <p:cNvCxnSpPr>
            <a:stCxn id="29" idx="2"/>
            <a:endCxn id="20" idx="0"/>
          </p:cNvCxnSpPr>
          <p:nvPr/>
        </p:nvCxnSpPr>
        <p:spPr>
          <a:xfrm flipH="1">
            <a:off x="6756442" y="3880573"/>
            <a:ext cx="87831" cy="36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08" name="TextBox 17407"/>
          <p:cNvSpPr txBox="1"/>
          <p:nvPr/>
        </p:nvSpPr>
        <p:spPr>
          <a:xfrm>
            <a:off x="76200" y="2099258"/>
            <a:ext cx="188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Appex</a:t>
            </a:r>
            <a:endParaRPr lang="en-US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19200" y="182161"/>
            <a:ext cx="4381544" cy="1646639"/>
            <a:chOff x="711200" y="3574460"/>
            <a:chExt cx="4241800" cy="2064340"/>
          </a:xfrm>
        </p:grpSpPr>
        <p:sp>
          <p:nvSpPr>
            <p:cNvPr id="32" name="Rectangle 31"/>
            <p:cNvSpPr/>
            <p:nvPr/>
          </p:nvSpPr>
          <p:spPr>
            <a:xfrm>
              <a:off x="711200" y="3574460"/>
              <a:ext cx="4241800" cy="2064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AUv3Host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3139" y="4718346"/>
              <a:ext cx="1518468" cy="76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MainStoryboard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stCxn id="33" idx="2"/>
            <a:endCxn id="27" idx="0"/>
          </p:cNvCxnSpPr>
          <p:nvPr/>
        </p:nvCxnSpPr>
        <p:spPr>
          <a:xfrm>
            <a:off x="4670447" y="1702408"/>
            <a:ext cx="2196008" cy="7170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9222" y="171543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XPC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289051" y="685800"/>
            <a:ext cx="1682749" cy="10166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 Play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Current Status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June 2015 – announced at WWDC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September 2015 – SDK released to iOS Developers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January 2016 – </a:t>
            </a:r>
            <a:r>
              <a:rPr lang="en-US" dirty="0" err="1" smtClean="0"/>
              <a:t>GarageBand</a:t>
            </a:r>
            <a:r>
              <a:rPr lang="en-US" dirty="0" smtClean="0"/>
              <a:t> 2.1 ($5) supports AU extensions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hosts:	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MultiTrackStudio</a:t>
            </a:r>
            <a:r>
              <a:rPr lang="en-US" dirty="0" smtClean="0"/>
              <a:t> for iPad ($30)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Same DAW shown in video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AUM Audio Mixer ($20)</a:t>
            </a:r>
            <a:endParaRPr lang="en-US" dirty="0"/>
          </a:p>
          <a:p>
            <a:pPr lvl="2">
              <a:buFont typeface="Arial" charset="0"/>
              <a:buChar char="•"/>
            </a:pPr>
            <a:r>
              <a:rPr lang="en-US" dirty="0" smtClean="0"/>
              <a:t>Simple 4-track style recorder/mixer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Plugins in the App store: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iSEM</a:t>
            </a:r>
            <a:r>
              <a:rPr lang="en-US" dirty="0" smtClean="0"/>
              <a:t> by </a:t>
            </a:r>
            <a:r>
              <a:rPr lang="en-US" dirty="0" err="1" smtClean="0"/>
              <a:t>Arturia</a:t>
            </a:r>
            <a:r>
              <a:rPr lang="en-US" dirty="0" smtClean="0"/>
              <a:t> ($10)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Shown in video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Blamsoft</a:t>
            </a:r>
            <a:r>
              <a:rPr lang="en-US" dirty="0" smtClean="0"/>
              <a:t> effects bundle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0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en-US" dirty="0" smtClean="0"/>
              <a:t>Fully hosted plugin model in OSX or iOS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Pot extensions on the App Store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New AUv3 API (good or bad, I don</a:t>
            </a:r>
            <a:r>
              <a:rPr lang="uk-UA" dirty="0" smtClean="0"/>
              <a:t>’</a:t>
            </a:r>
            <a:r>
              <a:rPr lang="en-US" dirty="0" smtClean="0"/>
              <a:t>t know, Apple calls it “modern” and “compatible”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Based on new Objective-C class “</a:t>
            </a:r>
            <a:r>
              <a:rPr lang="en-US" dirty="0" err="1" smtClean="0"/>
              <a:t>AUAudioUnit</a:t>
            </a:r>
            <a:r>
              <a:rPr lang="en-US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3322479"/>
            <a:ext cx="8229600" cy="337835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048000" y="3962400"/>
            <a:ext cx="3352800" cy="2209800"/>
          </a:xfrm>
          <a:prstGeom prst="straightConnector1">
            <a:avLst/>
          </a:prstGeom>
          <a:ln>
            <a:solidFill>
              <a:schemeClr val="accent2">
                <a:alpha val="58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1475" y="3962400"/>
            <a:ext cx="3413125" cy="2209800"/>
          </a:xfrm>
          <a:prstGeom prst="straightConnector1">
            <a:avLst/>
          </a:prstGeom>
          <a:ln>
            <a:solidFill>
              <a:schemeClr val="accent2">
                <a:alpha val="58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82378" y="5928688"/>
            <a:ext cx="117532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compatible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8404" y="3521501"/>
            <a:ext cx="130549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Minor </a:t>
            </a:r>
            <a:r>
              <a:rPr lang="en-US" sz="1600" smtClean="0"/>
              <a:t>source changes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23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What is an App Extension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Different life cycle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(1) User selects extension based on </a:t>
            </a:r>
            <a:r>
              <a:rPr lang="en-US" i="1" dirty="0" smtClean="0"/>
              <a:t>description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(2) Host sets up communication by launching the “principal class” and extension provides view within the </a:t>
            </a:r>
            <a:r>
              <a:rPr lang="en-US" i="1" dirty="0" smtClean="0"/>
              <a:t>context</a:t>
            </a:r>
            <a:r>
              <a:rPr lang="en-US" dirty="0" smtClean="0"/>
              <a:t> of the host app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(4) User dismisses extension, and host tears down the view and user returns to previous context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965200"/>
            <a:ext cx="4800600" cy="2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up an .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AppEx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AudioComponent</a:t>
            </a:r>
            <a:r>
              <a:rPr lang="en-US" i="1" dirty="0" smtClean="0"/>
              <a:t>Description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en-US" dirty="0"/>
              <a:t>These uniquely identify an Audio Unit in the </a:t>
            </a:r>
            <a:r>
              <a:rPr lang="en-US" dirty="0" smtClean="0"/>
              <a:t>system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component type</a:t>
            </a:r>
            <a:r>
              <a:rPr lang="en-US" dirty="0"/>
              <a:t> </a:t>
            </a:r>
            <a:r>
              <a:rPr lang="en-US" dirty="0" smtClean="0"/>
              <a:t>– a unique 4-byte identifying code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Subtype – a 4-byte code to indicate the purpose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and manufacturer – unique vendor identifier, registered with Apple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Testing/debugging an extension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Can be very tedious, if not impossible via host app!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a “containing App” to load a </a:t>
            </a:r>
            <a:r>
              <a:rPr lang="en-US" b="1" dirty="0" smtClean="0"/>
              <a:t>framework</a:t>
            </a:r>
            <a:r>
              <a:rPr lang="en-US" dirty="0" smtClean="0"/>
              <a:t> </a:t>
            </a:r>
            <a:r>
              <a:rPr lang="en-US" i="1" dirty="0" smtClean="0"/>
              <a:t>in place of the App Extension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no XPC (cross-process communication)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Code re-use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Make actual extension as a bare bones wrapper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up an .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Appex</a:t>
            </a:r>
            <a:r>
              <a:rPr lang="en-US" dirty="0" smtClean="0">
                <a:latin typeface="Times New Roman" charset="0"/>
                <a:ea typeface="+mj-ea"/>
                <a:cs typeface="+mj-cs"/>
              </a:rPr>
              <a:t>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Info.plist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com.apple.AudioUnit</a:t>
            </a:r>
            <a:r>
              <a:rPr lang="en-US" dirty="0" smtClean="0"/>
              <a:t>-UI – </a:t>
            </a:r>
            <a:r>
              <a:rPr lang="en-US" i="1" dirty="0" smtClean="0"/>
              <a:t>type of extension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MainStoryboard</a:t>
            </a:r>
            <a:r>
              <a:rPr lang="en-US" dirty="0" smtClean="0"/>
              <a:t> – </a:t>
            </a:r>
            <a:r>
              <a:rPr lang="en-US" i="1" dirty="0" smtClean="0"/>
              <a:t>open this on launch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err="1" smtClean="0"/>
              <a:t>AudioComponents</a:t>
            </a:r>
            <a:r>
              <a:rPr lang="en-US" dirty="0" smtClean="0"/>
              <a:t> – </a:t>
            </a:r>
            <a:r>
              <a:rPr lang="en-US" i="1" u="sng" dirty="0" smtClean="0"/>
              <a:t>descriptions</a:t>
            </a:r>
            <a:r>
              <a:rPr lang="en-US" i="1" dirty="0" smtClean="0"/>
              <a:t> to be registered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92200"/>
            <a:ext cx="5880100" cy="339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rame 4"/>
          <p:cNvSpPr/>
          <p:nvPr/>
        </p:nvSpPr>
        <p:spPr>
          <a:xfrm>
            <a:off x="2971800" y="4279900"/>
            <a:ext cx="5346700" cy="215900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971800" y="4070350"/>
            <a:ext cx="5346700" cy="215900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2959100" y="1524000"/>
            <a:ext cx="5346700" cy="2514600"/>
          </a:xfrm>
          <a:prstGeom prst="frame">
            <a:avLst>
              <a:gd name="adj1" fmla="val 884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9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up an .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Appex</a:t>
            </a:r>
            <a:r>
              <a:rPr lang="en-US" dirty="0" smtClean="0">
                <a:latin typeface="Times New Roman" charset="0"/>
                <a:ea typeface="+mj-ea"/>
                <a:cs typeface="+mj-cs"/>
              </a:rPr>
              <a:t> (cont’d - 2)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483816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pPr marL="342900" lvl="1" indent="-342900">
              <a:buFont typeface="Arial" charset="0"/>
              <a:buChar char="•"/>
            </a:pP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Inside our App Extension’s </a:t>
            </a:r>
            <a:r>
              <a:rPr lang="en-US" dirty="0" err="1" smtClean="0"/>
              <a:t>MainInterface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In its View Controller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Be sure to specify: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 smtClean="0"/>
              <a:t>The custom class (your VC that handles your </a:t>
            </a:r>
            <a:r>
              <a:rPr lang="en-US" dirty="0" err="1" smtClean="0"/>
              <a:t>AppEx’s</a:t>
            </a:r>
            <a:r>
              <a:rPr lang="en-US" dirty="0" smtClean="0"/>
              <a:t> </a:t>
            </a:r>
            <a:r>
              <a:rPr lang="en-US" dirty="0" err="1" smtClean="0"/>
              <a:t>xib</a:t>
            </a:r>
            <a:r>
              <a:rPr lang="en-US" dirty="0" smtClean="0"/>
              <a:t>)</a:t>
            </a:r>
          </a:p>
          <a:p>
            <a:pPr marL="742950" lvl="2" indent="-34290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622"/>
            <a:ext cx="8991600" cy="1364594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6200" y="2398216"/>
            <a:ext cx="1143000" cy="3048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447800" y="1791462"/>
            <a:ext cx="1371600" cy="37815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7505700" y="1712416"/>
            <a:ext cx="1485900" cy="53340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Setting up an .</a:t>
            </a:r>
            <a:r>
              <a:rPr lang="en-US" dirty="0" err="1" smtClean="0">
                <a:latin typeface="Times New Roman" charset="0"/>
                <a:ea typeface="+mj-ea"/>
                <a:cs typeface="+mj-cs"/>
              </a:rPr>
              <a:t>Appex</a:t>
            </a:r>
            <a:r>
              <a:rPr lang="en-US" dirty="0" smtClean="0">
                <a:latin typeface="Times New Roman" charset="0"/>
                <a:ea typeface="+mj-ea"/>
                <a:cs typeface="+mj-cs"/>
              </a:rPr>
              <a:t> (cont’d - 3)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 rot="16200000">
            <a:off x="8227219" y="5954850"/>
            <a:ext cx="13160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483816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en-US" dirty="0" smtClean="0"/>
              <a:t>Our entire extension is simply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947"/>
            <a:ext cx="9144000" cy="29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14165</TotalTime>
  <Words>1068</Words>
  <Application>Microsoft Macintosh PowerPoint</Application>
  <PresentationFormat>On-screen Show (4:3)</PresentationFormat>
  <Paragraphs>359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Essential</vt:lpstr>
      <vt:lpstr>Audio Unit Extensions </vt:lpstr>
      <vt:lpstr>Overview</vt:lpstr>
      <vt:lpstr>Current Status</vt:lpstr>
      <vt:lpstr>Overview</vt:lpstr>
      <vt:lpstr>What is an App Extension</vt:lpstr>
      <vt:lpstr>Setting up an .AppEx</vt:lpstr>
      <vt:lpstr>Setting up an .Appex (cont’d)</vt:lpstr>
      <vt:lpstr>Setting up an .Appex (cont’d - 2)</vt:lpstr>
      <vt:lpstr>Setting up an .Appex (cont’d - 3)</vt:lpstr>
      <vt:lpstr>Setting up an .Appex (cont’d - 4)</vt:lpstr>
      <vt:lpstr>The “Principal Class”</vt:lpstr>
      <vt:lpstr>The “Principal Class” (cont’d)</vt:lpstr>
      <vt:lpstr>The AU Audio Unit Subclass</vt:lpstr>
      <vt:lpstr>The AU Audio Unit Subclass (cont’d)</vt:lpstr>
      <vt:lpstr>Creating Parameters</vt:lpstr>
      <vt:lpstr>Creating the Parameter tree</vt:lpstr>
      <vt:lpstr>Preparing to Render</vt:lpstr>
      <vt:lpstr>(un)Preparing to Render</vt:lpstr>
      <vt:lpstr>Rendering (Obj-C -&gt; C++)</vt:lpstr>
      <vt:lpstr>Rendering (cont’d)</vt:lpstr>
      <vt:lpstr>Rendering (cont’d - 2)</vt:lpstr>
      <vt:lpstr>Parameter Trees (reprise)</vt:lpstr>
      <vt:lpstr>Putting it all together</vt:lpstr>
      <vt:lpstr>Simple Gain App</vt:lpstr>
      <vt:lpstr>Simple Gain App (cont’d)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281</cp:revision>
  <cp:lastPrinted>2000-10-11T20:31:11Z</cp:lastPrinted>
  <dcterms:created xsi:type="dcterms:W3CDTF">2000-02-21T20:07:19Z</dcterms:created>
  <dcterms:modified xsi:type="dcterms:W3CDTF">2016-03-24T20:34:43Z</dcterms:modified>
  <cp:category/>
</cp:coreProperties>
</file>