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24"/>
  </p:notesMasterIdLst>
  <p:handoutMasterIdLst>
    <p:handoutMasterId r:id="rId25"/>
  </p:handoutMasterIdLst>
  <p:sldIdLst>
    <p:sldId id="281" r:id="rId2"/>
    <p:sldId id="306" r:id="rId3"/>
    <p:sldId id="307" r:id="rId4"/>
    <p:sldId id="308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0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5C201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9807" autoAdjust="0"/>
  </p:normalViewPr>
  <p:slideViewPr>
    <p:cSldViewPr>
      <p:cViewPr varScale="1">
        <p:scale>
          <a:sx n="100" d="100"/>
          <a:sy n="100" d="100"/>
        </p:scale>
        <p:origin x="-10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566533AE-1355-4E44-B71D-807A67A9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70431722-6EA9-2141-8BFC-280CA4F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7E9D32-9F2D-A64E-95D0-8AB8444EEF94}" type="slidenum">
              <a:rPr lang="en-US" sz="1200">
                <a:cs typeface="Times New Roman" charset="0"/>
              </a:rPr>
              <a:pPr/>
              <a:t>1</a:t>
            </a:fld>
            <a:endParaRPr lang="en-US" sz="1200">
              <a:cs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7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0834-3F43-3148-B951-7492A4DF51E6}" type="datetime5">
              <a:rPr lang="en-US"/>
              <a:pPr>
                <a:defRPr/>
              </a:pPr>
              <a:t>12-Apr-16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65CC58-5EBA-FF4C-88A5-576AA7365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A84F-5A8F-8244-BAAB-99BDA73A45B3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CA1B-057C-0846-B48C-23DC137A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7732-DBFC-3D42-A414-3A65D77F7AA7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3228-B714-0445-B297-20C1E923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9C9D-CD11-3D44-A289-97CA5A4EC2D2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C5E-8913-A740-867F-A7C516C61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465-B5DC-204A-8855-46055E632168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0F67-507B-1549-8113-402FF4FF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229D-FCAD-5548-86E2-1C1FE0926E64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303C-2DAC-C246-B4BC-0476F299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4523-7D4A-B543-9CA6-926BF1A55F37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F69-EC19-2744-9A7D-4D83723D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6D38-E5CE-4041-B034-29D67E8F6080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4C2A-7AF4-2646-911D-79B13D0A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B8AA-0460-E04E-850D-FD2C99C0F91D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FCA4-64C9-ED43-A576-C9C0675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C023E-539A-2347-8146-81AA62669EC1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AB12-1967-1D4E-B8C4-AC5363D09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794C-303D-BC47-AED1-A6A5185A8B84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F1AED-3EC1-FA4A-AE14-021AC4AC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2DCADA-1D98-134D-8B99-BA2D30AB41E1}" type="datetime1">
              <a:rPr lang="en-US"/>
              <a:pPr>
                <a:defRPr/>
              </a:pPr>
              <a:t>4/12/16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C0D869-A6FA-D349-87ED-3EF9FF843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4" r:id="rId9"/>
    <p:sldLayoutId id="2147483971" r:id="rId10"/>
    <p:sldLayoutId id="2147483972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crma.stanford.edu/~jsanchez/NSSpain.pdf" TargetMode="External"/><Relationship Id="rId4" Type="http://schemas.openxmlformats.org/officeDocument/2006/relationships/hyperlink" Target="https://developer.apple.com/library/ios/documentation/MediaPlayer/Reference/MediaPlayer_Framework/" TargetMode="External"/><Relationship Id="rId5" Type="http://schemas.openxmlformats.org/officeDocument/2006/relationships/hyperlink" Target="https://www.raywenderlich.com/36475/how-to-make-a-music-visualizer-in-io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phonedevwiki.net/index.php/AudioServic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pple.com/library/ios/documentation/AudioToolbox/Reference/SystemSoundServicesReferenc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cap="none" dirty="0" smtClean="0">
                <a:latin typeface="Times New Roman" charset="0"/>
              </a:rPr>
              <a:t>Other Media Frameworks in iOS</a:t>
            </a:r>
            <a:endParaRPr lang="en-US" sz="6000" cap="none" dirty="0">
              <a:latin typeface="Times New Roman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Picker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4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indent="0"/>
            <a:r>
              <a:rPr lang="en-US" u="sng" dirty="0" smtClean="0"/>
              <a:t>A Quick Note on Media Types</a:t>
            </a:r>
          </a:p>
          <a:p>
            <a:pPr marL="0" indent="0"/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// audio media types </a:t>
            </a:r>
          </a:p>
          <a:p>
            <a:r>
              <a:rPr lang="de-DE" sz="1800" dirty="0">
                <a:latin typeface="Courier"/>
                <a:cs typeface="Courier"/>
              </a:rPr>
              <a:t>   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Music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</a:p>
          <a:p>
            <a:r>
              <a:rPr lang="de-DE" sz="1800" dirty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Podcast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</a:p>
          <a:p>
            <a:r>
              <a:rPr lang="de-DE" sz="1800" dirty="0" smtClean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AudioBook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</a:p>
          <a:p>
            <a:r>
              <a:rPr lang="de-DE" sz="1800" dirty="0" smtClean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AudioITunesU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</a:p>
          <a:p>
            <a:r>
              <a:rPr lang="de-DE" sz="1800" dirty="0" smtClean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AnyAudio</a:t>
            </a:r>
            <a:endParaRPr lang="de-DE" sz="1800" b="1" dirty="0" smtClean="0">
              <a:latin typeface="Courier"/>
              <a:cs typeface="Courier"/>
            </a:endParaRPr>
          </a:p>
          <a:p>
            <a:endParaRPr lang="de-DE" sz="1800" dirty="0" smtClean="0">
              <a:latin typeface="Courier"/>
              <a:cs typeface="Courier"/>
            </a:endParaRPr>
          </a:p>
          <a:p>
            <a:r>
              <a:rPr lang="de-DE" sz="1800" dirty="0" smtClean="0">
                <a:latin typeface="Courier"/>
                <a:cs typeface="Courier"/>
              </a:rPr>
              <a:t>   </a:t>
            </a:r>
            <a:r>
              <a:rPr lang="de-DE" sz="1800" dirty="0">
                <a:latin typeface="Courier"/>
                <a:cs typeface="Courier"/>
              </a:rPr>
              <a:t>// </a:t>
            </a:r>
            <a:r>
              <a:rPr lang="de-DE" sz="1800" dirty="0" err="1">
                <a:latin typeface="Courier"/>
                <a:cs typeface="Courier"/>
              </a:rPr>
              <a:t>video</a:t>
            </a:r>
            <a:r>
              <a:rPr lang="de-DE" sz="1800" dirty="0">
                <a:latin typeface="Courier"/>
                <a:cs typeface="Courier"/>
              </a:rPr>
              <a:t> </a:t>
            </a:r>
            <a:r>
              <a:rPr lang="de-DE" sz="1800" dirty="0" err="1">
                <a:latin typeface="Courier"/>
                <a:cs typeface="Courier"/>
              </a:rPr>
              <a:t>media</a:t>
            </a:r>
            <a:r>
              <a:rPr lang="de-DE" sz="1800" dirty="0">
                <a:latin typeface="Courier"/>
                <a:cs typeface="Courier"/>
              </a:rPr>
              <a:t> </a:t>
            </a:r>
            <a:r>
              <a:rPr lang="de-DE" sz="1800" dirty="0" err="1">
                <a:latin typeface="Courier"/>
                <a:cs typeface="Courier"/>
              </a:rPr>
              <a:t>types</a:t>
            </a:r>
            <a:r>
              <a:rPr lang="de-DE" sz="1800" dirty="0">
                <a:latin typeface="Courier"/>
                <a:cs typeface="Courier"/>
              </a:rPr>
              <a:t> </a:t>
            </a:r>
          </a:p>
          <a:p>
            <a:r>
              <a:rPr lang="de-DE" sz="1800" dirty="0">
                <a:latin typeface="Courier"/>
                <a:cs typeface="Courier"/>
              </a:rPr>
              <a:t>   </a:t>
            </a:r>
            <a:r>
              <a:rPr lang="de-DE" sz="1800" dirty="0" err="1">
                <a:latin typeface="Courier"/>
                <a:cs typeface="Courier"/>
              </a:rPr>
              <a:t>MPMediaType</a:t>
            </a:r>
            <a:r>
              <a:rPr lang="de-DE" sz="1800" b="1" dirty="0" err="1">
                <a:latin typeface="Courier"/>
                <a:cs typeface="Courier"/>
              </a:rPr>
              <a:t>Movie</a:t>
            </a:r>
            <a:r>
              <a:rPr lang="de-DE" sz="1800" dirty="0">
                <a:latin typeface="Courier"/>
                <a:cs typeface="Courier"/>
              </a:rPr>
              <a:t> </a:t>
            </a:r>
            <a:endParaRPr lang="de-DE" sz="1800" dirty="0" smtClean="0">
              <a:latin typeface="Courier"/>
              <a:cs typeface="Courier"/>
            </a:endParaRPr>
          </a:p>
          <a:p>
            <a:r>
              <a:rPr lang="de-DE" sz="1800" dirty="0" smtClean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TVShow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</a:p>
          <a:p>
            <a:r>
              <a:rPr lang="de-DE" sz="1800" dirty="0" smtClean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VideoPodcast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</a:p>
          <a:p>
            <a:r>
              <a:rPr lang="de-DE" sz="1800" dirty="0" smtClean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MusicVideo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</a:p>
          <a:p>
            <a:r>
              <a:rPr lang="de-DE" sz="1800" dirty="0" smtClean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VideoITunesU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</a:p>
          <a:p>
            <a:r>
              <a:rPr lang="de-DE" sz="1800" dirty="0" smtClean="0">
                <a:latin typeface="Courier"/>
                <a:cs typeface="Courier"/>
              </a:rPr>
              <a:t>	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AnyVideo</a:t>
            </a:r>
            <a:endParaRPr lang="de-DE" sz="1800" b="1" dirty="0">
              <a:latin typeface="Courier"/>
              <a:cs typeface="Courier"/>
            </a:endParaRPr>
          </a:p>
          <a:p>
            <a:endParaRPr lang="de-DE" sz="1800" dirty="0" smtClean="0">
              <a:latin typeface="Courier"/>
              <a:cs typeface="Courier"/>
            </a:endParaRPr>
          </a:p>
          <a:p>
            <a:r>
              <a:rPr lang="de-DE" sz="1800" dirty="0" smtClean="0">
                <a:latin typeface="Courier"/>
                <a:cs typeface="Courier"/>
              </a:rPr>
              <a:t>   </a:t>
            </a:r>
            <a:r>
              <a:rPr lang="de-DE" sz="1800" dirty="0">
                <a:latin typeface="Courier"/>
                <a:cs typeface="Courier"/>
              </a:rPr>
              <a:t>// </a:t>
            </a:r>
            <a:r>
              <a:rPr lang="de-DE" sz="1800" dirty="0" err="1">
                <a:latin typeface="Courier"/>
                <a:cs typeface="Courier"/>
              </a:rPr>
              <a:t>generic</a:t>
            </a:r>
            <a:r>
              <a:rPr lang="de-DE" sz="1800" dirty="0">
                <a:latin typeface="Courier"/>
                <a:cs typeface="Courier"/>
              </a:rPr>
              <a:t> </a:t>
            </a:r>
            <a:r>
              <a:rPr lang="de-DE" sz="1800" dirty="0" err="1">
                <a:latin typeface="Courier"/>
                <a:cs typeface="Courier"/>
              </a:rPr>
              <a:t>media</a:t>
            </a:r>
            <a:r>
              <a:rPr lang="de-DE" sz="1800" dirty="0">
                <a:latin typeface="Courier"/>
                <a:cs typeface="Courier"/>
              </a:rPr>
              <a:t> type </a:t>
            </a:r>
          </a:p>
          <a:p>
            <a:r>
              <a:rPr lang="de-DE" sz="1800" dirty="0">
                <a:latin typeface="Courier"/>
                <a:cs typeface="Courier"/>
              </a:rPr>
              <a:t>   </a:t>
            </a:r>
            <a:r>
              <a:rPr lang="de-DE" sz="1800" dirty="0" err="1" smtClean="0">
                <a:latin typeface="Courier"/>
                <a:cs typeface="Courier"/>
              </a:rPr>
              <a:t>MPMediaType</a:t>
            </a:r>
            <a:r>
              <a:rPr lang="de-DE" sz="1800" b="1" dirty="0" err="1" smtClean="0">
                <a:latin typeface="Courier"/>
                <a:cs typeface="Courier"/>
              </a:rPr>
              <a:t>Any</a:t>
            </a:r>
            <a:endParaRPr lang="en-US" sz="18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238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Picker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53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indent="0"/>
            <a:r>
              <a:rPr lang="en-US" u="sng" dirty="0" smtClean="0"/>
              <a:t>Creating a modal presentation of a Media Picker</a:t>
            </a:r>
          </a:p>
          <a:p>
            <a:pPr marL="0" indent="0"/>
            <a:endParaRPr lang="en-US" u="sng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Present the Picker in a modal View Controller</a:t>
            </a:r>
          </a:p>
          <a:p>
            <a:r>
              <a:rPr lang="en-US" sz="1800" dirty="0" err="1">
                <a:latin typeface="Courier"/>
                <a:cs typeface="Courier"/>
              </a:rPr>
              <a:t>UINavigationController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*</a:t>
            </a:r>
            <a:r>
              <a:rPr lang="en-US" sz="1800" b="1" dirty="0" err="1" smtClean="0">
                <a:latin typeface="Courier"/>
                <a:cs typeface="Courier"/>
              </a:rPr>
              <a:t>pickerNavController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[[</a:t>
            </a:r>
            <a:r>
              <a:rPr lang="en-US" sz="1800" dirty="0" err="1">
                <a:latin typeface="Courier"/>
                <a:cs typeface="Courier"/>
              </a:rPr>
              <a:t>UINavigationController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alloc</a:t>
            </a:r>
            <a:r>
              <a:rPr lang="en-US" sz="1800" dirty="0">
                <a:latin typeface="Courier"/>
                <a:cs typeface="Courier"/>
              </a:rPr>
              <a:t>] </a:t>
            </a:r>
            <a:r>
              <a:rPr lang="en-US" sz="1800" u="sng" dirty="0" err="1">
                <a:latin typeface="Courier"/>
                <a:cs typeface="Courier"/>
              </a:rPr>
              <a:t>initWithRootViewController</a:t>
            </a:r>
            <a:r>
              <a:rPr lang="en-US" sz="1800" dirty="0" err="1">
                <a:latin typeface="Courier"/>
                <a:cs typeface="Courier"/>
              </a:rPr>
              <a:t>:</a:t>
            </a:r>
            <a:r>
              <a:rPr lang="en-US" sz="1800" b="1" dirty="0" err="1">
                <a:latin typeface="Courier"/>
                <a:cs typeface="Courier"/>
              </a:rPr>
              <a:t>picker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>
                <a:latin typeface="Courier"/>
                <a:cs typeface="Courier"/>
              </a:rPr>
              <a:t>self </a:t>
            </a:r>
            <a:r>
              <a:rPr lang="en-US" sz="1800" b="1" dirty="0" err="1" smtClean="0">
                <a:latin typeface="Courier"/>
                <a:cs typeface="Courier"/>
              </a:rPr>
              <a:t>presentViewController:pickerNavController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animated: </a:t>
            </a:r>
            <a:r>
              <a:rPr lang="en-US" sz="1800" dirty="0" smtClean="0">
                <a:latin typeface="Courier"/>
                <a:cs typeface="Courier"/>
              </a:rPr>
              <a:t>YES </a:t>
            </a:r>
            <a:r>
              <a:rPr lang="en-US" sz="1800" dirty="0" err="1" smtClean="0">
                <a:latin typeface="Courier"/>
                <a:cs typeface="Courier"/>
              </a:rPr>
              <a:t>completion:nil</a:t>
            </a:r>
            <a:r>
              <a:rPr lang="en-US" sz="1800" dirty="0" smtClean="0">
                <a:latin typeface="Courier"/>
                <a:cs typeface="Courier"/>
              </a:rPr>
              <a:t>]</a:t>
            </a:r>
            <a:r>
              <a:rPr lang="en-US" sz="1800" dirty="0">
                <a:latin typeface="Courier"/>
                <a:cs typeface="Courier"/>
              </a:rPr>
              <a:t>; 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Finally, respond to delegate callbacks</a:t>
            </a:r>
          </a:p>
          <a:p>
            <a:pPr marL="0" indent="0"/>
            <a:r>
              <a:rPr lang="en-US" sz="1800" dirty="0" smtClean="0">
                <a:latin typeface="Courier"/>
                <a:cs typeface="Courier"/>
              </a:rPr>
              <a:t>-(</a:t>
            </a:r>
            <a:r>
              <a:rPr lang="en-US" sz="1800" dirty="0">
                <a:latin typeface="Courier"/>
                <a:cs typeface="Courier"/>
              </a:rPr>
              <a:t>void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u="sng" dirty="0" err="1" smtClean="0">
                <a:latin typeface="Courier"/>
                <a:cs typeface="Courier"/>
              </a:rPr>
              <a:t>mediaPicker</a:t>
            </a:r>
            <a:r>
              <a:rPr lang="en-US" sz="1800" dirty="0" smtClean="0">
                <a:latin typeface="Courier"/>
                <a:cs typeface="Courier"/>
              </a:rPr>
              <a:t>:(</a:t>
            </a:r>
            <a:r>
              <a:rPr lang="en-US" sz="1800" dirty="0" err="1" smtClean="0">
                <a:latin typeface="Courier"/>
                <a:cs typeface="Courier"/>
              </a:rPr>
              <a:t>MPMediaPickerController</a:t>
            </a:r>
            <a:r>
              <a:rPr lang="en-US" sz="1800" dirty="0" smtClean="0">
                <a:latin typeface="Courier"/>
                <a:cs typeface="Courier"/>
              </a:rPr>
              <a:t>*)</a:t>
            </a:r>
            <a:r>
              <a:rPr lang="en-US" sz="1800" i="1" dirty="0" err="1" smtClean="0">
                <a:latin typeface="Courier"/>
                <a:cs typeface="Courier"/>
              </a:rPr>
              <a:t>mediaPicker</a:t>
            </a:r>
            <a:r>
              <a:rPr lang="en-US" sz="1800" i="1" dirty="0" smtClean="0">
                <a:latin typeface="Courier"/>
                <a:cs typeface="Courier"/>
              </a:rPr>
              <a:t>   </a:t>
            </a:r>
            <a:r>
              <a:rPr lang="en-US" sz="1800" u="sng" dirty="0" err="1" smtClean="0">
                <a:latin typeface="Courier"/>
                <a:cs typeface="Courier"/>
              </a:rPr>
              <a:t>didPickMediaItems</a:t>
            </a:r>
            <a:r>
              <a:rPr lang="en-US" sz="1800" dirty="0" smtClean="0">
                <a:latin typeface="Courier"/>
                <a:cs typeface="Courier"/>
              </a:rPr>
              <a:t>:(</a:t>
            </a:r>
            <a:r>
              <a:rPr lang="en-US" sz="1800" dirty="0" err="1" smtClean="0">
                <a:latin typeface="Courier"/>
                <a:cs typeface="Courier"/>
              </a:rPr>
              <a:t>MPMediaItemCollection</a:t>
            </a:r>
            <a:r>
              <a:rPr lang="en-US" sz="1800" dirty="0" smtClean="0">
                <a:latin typeface="Courier"/>
                <a:cs typeface="Courier"/>
              </a:rPr>
              <a:t>*</a:t>
            </a:r>
            <a:r>
              <a:rPr lang="en-US" sz="1800" dirty="0">
                <a:latin typeface="Courier"/>
                <a:cs typeface="Courier"/>
              </a:rPr>
              <a:t>) </a:t>
            </a:r>
            <a:r>
              <a:rPr lang="en-US" sz="1800" i="1" dirty="0" err="1" smtClean="0">
                <a:latin typeface="Courier"/>
                <a:cs typeface="Courier"/>
              </a:rPr>
              <a:t>mediaCollection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  <a:p>
            <a:pPr marL="0" indent="0"/>
            <a:r>
              <a:rPr lang="en-US" sz="1800" dirty="0" smtClean="0">
                <a:latin typeface="Courier"/>
                <a:cs typeface="Courier"/>
              </a:rPr>
              <a:t>{</a:t>
            </a:r>
            <a:r>
              <a:rPr lang="en-US" sz="1800" dirty="0">
                <a:latin typeface="Courier"/>
                <a:cs typeface="Courier"/>
              </a:rPr>
              <a:t/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.</a:t>
            </a:r>
            <a:r>
              <a:rPr lang="en-US" sz="1800" dirty="0">
                <a:latin typeface="Courier"/>
                <a:cs typeface="Courier"/>
              </a:rPr>
              <a:t>.. </a:t>
            </a:r>
          </a:p>
          <a:p>
            <a:r>
              <a:rPr lang="en-US" sz="1800" dirty="0" smtClean="0">
                <a:latin typeface="Courier"/>
                <a:cs typeface="Courier"/>
              </a:rPr>
              <a:t>   // tell Media Player to add </a:t>
            </a:r>
            <a:r>
              <a:rPr lang="en-US" sz="1800" i="1" dirty="0" err="1" smtClean="0">
                <a:latin typeface="Courier"/>
                <a:cs typeface="Courier"/>
              </a:rPr>
              <a:t>mediaCollection</a:t>
            </a:r>
            <a:r>
              <a:rPr lang="en-US" sz="1800" dirty="0" smtClean="0">
                <a:latin typeface="Courier"/>
                <a:cs typeface="Courier"/>
              </a:rPr>
              <a:t> to the queue</a:t>
            </a:r>
          </a:p>
          <a:p>
            <a:r>
              <a:rPr lang="en-US" sz="1800" dirty="0" smtClean="0">
                <a:latin typeface="Courier"/>
                <a:cs typeface="Courier"/>
              </a:rPr>
              <a:t>   .</a:t>
            </a:r>
            <a:r>
              <a:rPr lang="en-US" sz="1800" dirty="0">
                <a:latin typeface="Courier"/>
                <a:cs typeface="Courier"/>
              </a:rPr>
              <a:t>..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62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MP Music Player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b="1" dirty="0" err="1" smtClean="0"/>
              <a:t>MPMusicPlayerController</a:t>
            </a:r>
            <a:r>
              <a:rPr lang="en-US" dirty="0" smtClean="0"/>
              <a:t> can play media items from the device library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Two basic types of Players: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Application music player</a:t>
            </a:r>
            <a:r>
              <a:rPr lang="en-US" dirty="0" smtClean="0"/>
              <a:t>: plays locally within your App and is agnostic to the System’s Music player state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System Music Player</a:t>
            </a:r>
            <a:r>
              <a:rPr lang="en-US" dirty="0" smtClean="0"/>
              <a:t>: built-in Music player in </a:t>
            </a:r>
            <a:r>
              <a:rPr lang="en-US" dirty="0" err="1" smtClean="0"/>
              <a:t>iOS</a:t>
            </a:r>
            <a:r>
              <a:rPr lang="en-US" dirty="0" smtClean="0"/>
              <a:t>; continues to play with your App in the background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Basic functionality of </a:t>
            </a:r>
            <a:r>
              <a:rPr lang="en-US" i="1" dirty="0" smtClean="0"/>
              <a:t>either type</a:t>
            </a:r>
            <a:r>
              <a:rPr lang="en-US" dirty="0" smtClean="0"/>
              <a:t> of player: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a shared instance of a player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Setup a playback queue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Super basic transport (repeat, loop, shuffle, skip)</a:t>
            </a:r>
          </a:p>
        </p:txBody>
      </p:sp>
    </p:spTree>
    <p:extLst>
      <p:ext uri="{BB962C8B-B14F-4D97-AF65-F5344CB8AC3E}">
        <p14:creationId xmlns:p14="http://schemas.microsoft.com/office/powerpoint/2010/main" val="4716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MP Music Player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pic>
        <p:nvPicPr>
          <p:cNvPr id="4" name="Picture 3" descr="Screen Shot 2016-04-07 at 10.13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05200" cy="5441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05000"/>
            <a:ext cx="122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Artwork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1905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4267200"/>
            <a:ext cx="209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volume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2971800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transport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65669" y="2135833"/>
            <a:ext cx="1058531" cy="30256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 flipV="1">
            <a:off x="6096000" y="4419600"/>
            <a:ext cx="533400" cy="7843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</p:cNvCxnSpPr>
          <p:nvPr/>
        </p:nvCxnSpPr>
        <p:spPr>
          <a:xfrm flipH="1">
            <a:off x="5638800" y="3202633"/>
            <a:ext cx="1219200" cy="75976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</p:cNvCxnSpPr>
          <p:nvPr/>
        </p:nvCxnSpPr>
        <p:spPr>
          <a:xfrm flipH="1" flipV="1">
            <a:off x="5410200" y="3124200"/>
            <a:ext cx="1447800" cy="7843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flipH="1">
            <a:off x="5257800" y="2135833"/>
            <a:ext cx="1828800" cy="22636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9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Picker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indent="0"/>
            <a:r>
              <a:rPr lang="en-US" u="sng" dirty="0" smtClean="0"/>
              <a:t>Creating an MP Music Player</a:t>
            </a:r>
          </a:p>
          <a:p>
            <a:pPr marL="0" indent="0"/>
            <a:endParaRPr lang="en-US" u="sng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Play music through a </a:t>
            </a:r>
            <a:r>
              <a:rPr lang="en-US" i="1" dirty="0" smtClean="0"/>
              <a:t>system</a:t>
            </a:r>
            <a:r>
              <a:rPr lang="en-US" dirty="0" smtClean="0"/>
              <a:t> or </a:t>
            </a:r>
            <a:r>
              <a:rPr lang="en-US" i="1" dirty="0" smtClean="0"/>
              <a:t>application</a:t>
            </a:r>
            <a:r>
              <a:rPr lang="en-US" dirty="0" smtClean="0"/>
              <a:t> player</a:t>
            </a:r>
          </a:p>
          <a:p>
            <a:r>
              <a:rPr lang="en-US" sz="1800" dirty="0" err="1">
                <a:latin typeface="Courier"/>
                <a:cs typeface="Courier"/>
              </a:rPr>
              <a:t>MPMusicPlayerController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b="1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=[</a:t>
            </a:r>
            <a:r>
              <a:rPr lang="en-US" sz="1800" dirty="0" err="1">
                <a:latin typeface="Courier"/>
                <a:cs typeface="Courier"/>
              </a:rPr>
              <a:t>MPMusicPlayerController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u="sng" dirty="0" err="1" smtClean="0">
                <a:latin typeface="Courier"/>
                <a:cs typeface="Courier"/>
              </a:rPr>
              <a:t>systemMusicPlayer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//				OR</a:t>
            </a:r>
            <a:r>
              <a:rPr lang="is-IS" sz="1800" dirty="0" smtClean="0">
                <a:latin typeface="Courier"/>
                <a:cs typeface="Courier"/>
              </a:rPr>
              <a:t>...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MPMusicPlayerController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b="1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=[</a:t>
            </a:r>
            <a:r>
              <a:rPr lang="en-US" sz="1800" dirty="0" err="1">
                <a:latin typeface="Courier"/>
                <a:cs typeface="Courier"/>
              </a:rPr>
              <a:t>MPMusicPlayerController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u="sng" dirty="0" err="1" smtClean="0">
                <a:latin typeface="Courier"/>
                <a:cs typeface="Courier"/>
              </a:rPr>
              <a:t>applicationMusicPlayer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b="1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u="sng" dirty="0" err="1">
                <a:latin typeface="Courier"/>
                <a:cs typeface="Courier"/>
              </a:rPr>
              <a:t>setQueueWithItemCollection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i="1" dirty="0" err="1" smtClean="0">
                <a:latin typeface="Courier"/>
                <a:cs typeface="Courier"/>
              </a:rPr>
              <a:t>mediaCollection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b="1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u="sng" dirty="0">
                <a:latin typeface="Courier"/>
                <a:cs typeface="Courier"/>
              </a:rPr>
              <a:t>play</a:t>
            </a:r>
            <a:r>
              <a:rPr lang="en-US" sz="1800" dirty="0">
                <a:latin typeface="Courier"/>
                <a:cs typeface="Courier"/>
              </a:rPr>
              <a:t>]; 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20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Picker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763000" cy="53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indent="0"/>
            <a:r>
              <a:rPr lang="en-US" u="sng" dirty="0" smtClean="0"/>
              <a:t>Creating an MP Music Player</a:t>
            </a:r>
          </a:p>
          <a:p>
            <a:pPr marL="0" indent="0"/>
            <a:endParaRPr lang="en-US" u="sng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Query for meta data</a:t>
            </a:r>
          </a:p>
          <a:p>
            <a:r>
              <a:rPr lang="en-US" sz="1800" dirty="0" smtClean="0">
                <a:latin typeface="Courier"/>
                <a:cs typeface="Courier"/>
              </a:rPr>
              <a:t>// get track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MPMediaItem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myTrack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 smtClean="0">
                <a:latin typeface="Courier"/>
                <a:cs typeface="Courier"/>
              </a:rPr>
              <a:t>myPlayer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nowPlayingItem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// get song title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*title=[</a:t>
            </a:r>
            <a:r>
              <a:rPr lang="en-US" sz="1800" dirty="0" err="1">
                <a:latin typeface="Courier"/>
                <a:cs typeface="Courier"/>
              </a:rPr>
              <a:t>myTrack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valueForProperty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MPMediaItemPropertyTitle</a:t>
            </a:r>
            <a:r>
              <a:rPr lang="en-US" sz="1800" dirty="0">
                <a:latin typeface="Courier"/>
                <a:cs typeface="Courier"/>
              </a:rPr>
              <a:t>]]; 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// get artist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*artist=[</a:t>
            </a:r>
            <a:r>
              <a:rPr lang="en-US" sz="1800" dirty="0" err="1">
                <a:latin typeface="Courier"/>
                <a:cs typeface="Courier"/>
              </a:rPr>
              <a:t>myTrack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valueForProperty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MPMediaItemPropertyArtist</a:t>
            </a:r>
            <a:r>
              <a:rPr lang="en-US" sz="1800" dirty="0">
                <a:latin typeface="Courier"/>
                <a:cs typeface="Courier"/>
              </a:rPr>
              <a:t>]]; 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// </a:t>
            </a:r>
            <a:r>
              <a:rPr lang="en-US" sz="1800" dirty="0">
                <a:latin typeface="Courier"/>
                <a:cs typeface="Courier"/>
              </a:rPr>
              <a:t>Creates and returns a </a:t>
            </a:r>
            <a:r>
              <a:rPr lang="en-US" sz="1800" dirty="0" err="1">
                <a:latin typeface="Courier"/>
                <a:cs typeface="Courier"/>
              </a:rPr>
              <a:t>UIImage</a:t>
            </a:r>
            <a:r>
              <a:rPr lang="en-US" sz="1800" dirty="0">
                <a:latin typeface="Courier"/>
                <a:cs typeface="Courier"/>
              </a:rPr>
              <a:t> object of a specified size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UIImage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artworkImage</a:t>
            </a:r>
            <a:r>
              <a:rPr lang="en-US" sz="1800" dirty="0">
                <a:latin typeface="Courier"/>
                <a:cs typeface="Courier"/>
              </a:rPr>
              <a:t>= [[</a:t>
            </a:r>
            <a:r>
              <a:rPr lang="en-US" sz="1800" dirty="0" err="1">
                <a:latin typeface="Courier"/>
                <a:cs typeface="Courier"/>
              </a:rPr>
              <a:t>myTrack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valueForProperty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MPMediaItemPropertyArtwork</a:t>
            </a:r>
            <a:r>
              <a:rPr lang="en-US" sz="1800" dirty="0">
                <a:latin typeface="Courier"/>
                <a:cs typeface="Courier"/>
              </a:rPr>
              <a:t>] </a:t>
            </a:r>
          </a:p>
          <a:p>
            <a:r>
              <a:rPr lang="en-US" sz="1800" dirty="0" err="1">
                <a:latin typeface="Courier"/>
                <a:cs typeface="Courier"/>
              </a:rPr>
              <a:t>imageWithSize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CGSizeMake</a:t>
            </a:r>
            <a:r>
              <a:rPr lang="en-US" sz="1800" dirty="0">
                <a:latin typeface="Courier"/>
                <a:cs typeface="Courier"/>
              </a:rPr>
              <a:t> (120, 120) </a:t>
            </a:r>
            <a:r>
              <a:rPr lang="en-US" sz="1800" dirty="0" smtClean="0">
                <a:latin typeface="Courier"/>
                <a:cs typeface="Courie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5341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Item Property Keys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6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MediaType</a:t>
            </a:r>
            <a:r>
              <a:rPr lang="en-US" sz="1800" dirty="0">
                <a:latin typeface="Courier"/>
                <a:cs typeface="Courier"/>
              </a:rPr>
              <a:t> 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Title</a:t>
            </a:r>
            <a:r>
              <a:rPr lang="en-US" sz="1800" dirty="0">
                <a:latin typeface="Courier"/>
                <a:cs typeface="Courier"/>
              </a:rPr>
              <a:t> 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AlbumTitle</a:t>
            </a:r>
            <a:r>
              <a:rPr lang="en-US" sz="1800" dirty="0">
                <a:latin typeface="Courier"/>
                <a:cs typeface="Courier"/>
              </a:rPr>
              <a:t> 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Artist</a:t>
            </a:r>
            <a:r>
              <a:rPr lang="en-US" sz="1800" dirty="0">
                <a:latin typeface="Courier"/>
                <a:cs typeface="Courier"/>
              </a:rPr>
              <a:t> 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AlbumArtist</a:t>
            </a:r>
            <a:r>
              <a:rPr lang="en-US" sz="1800" dirty="0">
                <a:latin typeface="Courier"/>
                <a:cs typeface="Courier"/>
              </a:rPr>
              <a:t> 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Genre</a:t>
            </a:r>
            <a:r>
              <a:rPr lang="en-US" sz="1800" dirty="0">
                <a:latin typeface="Courier"/>
                <a:cs typeface="Courier"/>
              </a:rPr>
              <a:t> 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Composer</a:t>
            </a:r>
            <a:r>
              <a:rPr lang="en-US" sz="1800" dirty="0">
                <a:latin typeface="Courier"/>
                <a:cs typeface="Courier"/>
              </a:rPr>
              <a:t> 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PlaybackDuration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AlbumTrackNumber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AlbumTrackCount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DiscNumber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DiscCount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Artwork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Lyrics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IsCompilation</a:t>
            </a:r>
            <a:r>
              <a:rPr lang="en-US" sz="1800" dirty="0">
                <a:latin typeface="Courier"/>
                <a:cs typeface="Courier"/>
              </a:rPr>
              <a:t> 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NSString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ReleaseDate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BeatsPerMinute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Comments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AssetURL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latin typeface="Courier"/>
                <a:cs typeface="Courier"/>
              </a:rPr>
              <a:t>NSString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const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MPMediaItemProperty</a:t>
            </a:r>
            <a:r>
              <a:rPr lang="en-US" sz="1800" b="1" dirty="0" err="1">
                <a:latin typeface="Courier"/>
                <a:cs typeface="Courier"/>
              </a:rPr>
              <a:t>IsCloudItem</a:t>
            </a:r>
            <a:r>
              <a:rPr lang="en-US" sz="1800" dirty="0">
                <a:latin typeface="Courier"/>
                <a:cs typeface="Courier"/>
              </a:rPr>
              <a:t> ;     </a:t>
            </a:r>
          </a:p>
        </p:txBody>
      </p:sp>
    </p:spTree>
    <p:extLst>
      <p:ext uri="{BB962C8B-B14F-4D97-AF65-F5344CB8AC3E}">
        <p14:creationId xmlns:p14="http://schemas.microsoft.com/office/powerpoint/2010/main" val="47625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Transport Properties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"/>
                <a:cs typeface="Courier"/>
              </a:rPr>
              <a:t>play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"/>
                <a:cs typeface="Courier"/>
              </a:rPr>
              <a:t>pause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"/>
                <a:cs typeface="Courier"/>
              </a:rPr>
              <a:t>stop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skipToNextItem</a:t>
            </a:r>
            <a:r>
              <a:rPr lang="en-US" sz="1800" dirty="0">
                <a:latin typeface="Courier"/>
                <a:cs typeface="Courier"/>
              </a:rPr>
              <a:t>]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skipToPreviousItem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 smtClean="0">
                <a:latin typeface="Courier"/>
                <a:cs typeface="Courier"/>
              </a:rPr>
              <a:t>myPlayer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err="1" smtClean="0">
                <a:latin typeface="Courier"/>
                <a:cs typeface="Courier"/>
              </a:rPr>
              <a:t>skipToBeginning</a:t>
            </a:r>
            <a:r>
              <a:rPr lang="en-US" sz="1800" dirty="0" smtClean="0">
                <a:latin typeface="Courier"/>
                <a:cs typeface="Courier"/>
              </a:rPr>
              <a:t>]; </a:t>
            </a: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nowPlayingItem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currentPlaybackTime</a:t>
            </a:r>
            <a:r>
              <a:rPr lang="en-US" sz="1800" dirty="0">
                <a:latin typeface="Courier"/>
                <a:cs typeface="Courier"/>
              </a:rPr>
              <a:t>]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repeatMode</a:t>
            </a:r>
            <a:r>
              <a:rPr lang="en-US" sz="1800" dirty="0">
                <a:latin typeface="Courier"/>
                <a:cs typeface="Courier"/>
              </a:rPr>
              <a:t>]; </a:t>
            </a:r>
            <a:r>
              <a:rPr lang="en-US" sz="1800" dirty="0" smtClean="0">
                <a:latin typeface="Courier"/>
                <a:cs typeface="Courier"/>
              </a:rPr>
              <a:t>// none, single, all</a:t>
            </a: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shuffleMode</a:t>
            </a:r>
            <a:r>
              <a:rPr lang="en-US" sz="1800" dirty="0">
                <a:latin typeface="Courier"/>
                <a:cs typeface="Courier"/>
              </a:rPr>
              <a:t>]; </a:t>
            </a:r>
            <a:r>
              <a:rPr lang="en-US" sz="1800" dirty="0" smtClean="0">
                <a:latin typeface="Courier"/>
                <a:cs typeface="Courier"/>
              </a:rPr>
              <a:t>// off, songs, or albums</a:t>
            </a: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myPlayer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playbackState</a:t>
            </a:r>
            <a:r>
              <a:rPr lang="en-US" sz="1800" dirty="0">
                <a:latin typeface="Courier"/>
                <a:cs typeface="Courier"/>
              </a:rPr>
              <a:t>]; </a:t>
            </a:r>
            <a:r>
              <a:rPr lang="en-US" sz="1800" dirty="0" smtClean="0">
                <a:latin typeface="Courier"/>
                <a:cs typeface="Courier"/>
              </a:rPr>
              <a:t>// playing, stopped, paused, </a:t>
            </a:r>
            <a:r>
              <a:rPr lang="en-US" sz="1800" dirty="0" err="1" smtClean="0">
                <a:latin typeface="Courier"/>
                <a:cs typeface="Courier"/>
              </a:rPr>
              <a:t>etc</a:t>
            </a: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424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Notifications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sz="2000" dirty="0" err="1" smtClean="0"/>
              <a:t>MPMusicPlayerController</a:t>
            </a:r>
            <a:r>
              <a:rPr lang="en-US" sz="2000" b="1" dirty="0" err="1" smtClean="0"/>
              <a:t>PlaybackStateDidChange</a:t>
            </a:r>
            <a:r>
              <a:rPr lang="en-US" sz="2000" dirty="0" err="1" smtClean="0"/>
              <a:t>Notification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Called when the playback state changes (play -&gt; stop,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1"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err="1" smtClean="0"/>
              <a:t>MPMusicPlayerController</a:t>
            </a:r>
            <a:r>
              <a:rPr lang="en-US" sz="2000" b="1" dirty="0" err="1" smtClean="0"/>
              <a:t>NowPlayingItemDidChange</a:t>
            </a:r>
            <a:r>
              <a:rPr lang="en-US" sz="2000" dirty="0" err="1" smtClean="0"/>
              <a:t>Notification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Called when the current song changes</a:t>
            </a:r>
          </a:p>
          <a:p>
            <a:pPr lvl="1"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err="1" smtClean="0"/>
              <a:t>MPMusicPlayerController</a:t>
            </a:r>
            <a:r>
              <a:rPr lang="en-US" sz="2000" b="1" dirty="0" err="1" smtClean="0"/>
              <a:t>VolumeDidChange</a:t>
            </a:r>
            <a:r>
              <a:rPr lang="en-US" sz="2000" dirty="0" err="1" smtClean="0"/>
              <a:t>Notification</a:t>
            </a:r>
            <a:r>
              <a:rPr lang="en-US" sz="2000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Called when the player volume has been changed</a:t>
            </a:r>
            <a:endParaRPr lang="fr-FR" sz="2000" dirty="0"/>
          </a:p>
          <a:p>
            <a:pPr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2244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System Volume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pic>
        <p:nvPicPr>
          <p:cNvPr id="3" name="Picture 2" descr="Screen Shot 2016-04-10 at 10.3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199"/>
            <a:ext cx="7696200" cy="54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Audio Toolbox: System Sounds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</a:t>
            </a:r>
            <a:r>
              <a:rPr lang="en-US" i="1" dirty="0"/>
              <a:t>C</a:t>
            </a:r>
            <a:r>
              <a:rPr lang="en-US" dirty="0"/>
              <a:t> interface for playing </a:t>
            </a:r>
            <a:r>
              <a:rPr lang="en-US" b="1" dirty="0"/>
              <a:t>short sounds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for </a:t>
            </a:r>
            <a:r>
              <a:rPr lang="en-US" b="1" dirty="0"/>
              <a:t>invoking vibration </a:t>
            </a:r>
            <a:r>
              <a:rPr lang="en-US" dirty="0"/>
              <a:t>on </a:t>
            </a:r>
            <a:r>
              <a:rPr lang="en-US" dirty="0" err="1" smtClean="0"/>
              <a:t>iOS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Does not provide interface for: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Level, panning, looping, timing control, or simultaneous playback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System sounds already exist in the </a:t>
            </a:r>
            <a:r>
              <a:rPr lang="en-US" dirty="0" err="1" smtClean="0"/>
              <a:t>iOS</a:t>
            </a:r>
            <a:r>
              <a:rPr lang="en-US" dirty="0" smtClean="0"/>
              <a:t> device (no need to add to your resource bundle)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/System/Library/Audio/</a:t>
            </a:r>
            <a:r>
              <a:rPr lang="en-US" i="1" dirty="0" err="1"/>
              <a:t>UISounds</a:t>
            </a:r>
            <a:r>
              <a:rPr lang="en-US" i="1" dirty="0" smtClean="0"/>
              <a:t>/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Typically used to provide alerts or notifications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425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System Volume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7724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Use a volume view to present </a:t>
            </a:r>
            <a:r>
              <a:rPr lang="en-US" dirty="0" smtClean="0"/>
              <a:t>a </a:t>
            </a:r>
            <a:r>
              <a:rPr lang="en-US" dirty="0"/>
              <a:t>slider </a:t>
            </a:r>
            <a:r>
              <a:rPr lang="en-US" dirty="0" smtClean="0"/>
              <a:t>for </a:t>
            </a:r>
            <a:r>
              <a:rPr lang="en-US" dirty="0"/>
              <a:t>setting the system audio output volume, and a button for choosing the audio output route.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</a:t>
            </a:r>
            <a:r>
              <a:rPr lang="en-US" dirty="0"/>
              <a:t>first displayed, the slider’s position reflects the current system audio output volume.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Moving the slider OR pressing device volume buttons BOTH change in system volume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dirty="0"/>
              <a:t>there is an </a:t>
            </a:r>
            <a:r>
              <a:rPr lang="en-US" dirty="0" err="1" smtClean="0"/>
              <a:t>AirPlay</a:t>
            </a:r>
            <a:r>
              <a:rPr lang="en-US" dirty="0"/>
              <a:t>-enabled device in range, the route button allows the user to choose it. </a:t>
            </a:r>
            <a:endParaRPr lang="en-US" dirty="0" smtClean="0"/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// </a:t>
            </a:r>
            <a:r>
              <a:rPr lang="en-US" sz="1800" dirty="0" err="1" smtClean="0">
                <a:latin typeface="Courier"/>
                <a:cs typeface="Courier"/>
              </a:rPr>
              <a:t>MPVolumeView</a:t>
            </a:r>
            <a:r>
              <a:rPr lang="en-US" sz="1800" dirty="0" smtClean="0">
                <a:latin typeface="Courier"/>
                <a:cs typeface="Courier"/>
              </a:rPr>
              <a:t> is a subclass of </a:t>
            </a:r>
            <a:r>
              <a:rPr lang="en-US" sz="1800" dirty="0" err="1" smtClean="0">
                <a:latin typeface="Courier"/>
                <a:cs typeface="Courier"/>
              </a:rPr>
              <a:t>UIView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MPVolumeView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err="1">
                <a:latin typeface="Courier"/>
                <a:cs typeface="Courier"/>
              </a:rPr>
              <a:t>myVolumeView</a:t>
            </a:r>
            <a:r>
              <a:rPr lang="en-US" sz="1800" dirty="0">
                <a:latin typeface="Courier"/>
                <a:cs typeface="Courier"/>
              </a:rPr>
              <a:t> = [[</a:t>
            </a:r>
            <a:r>
              <a:rPr lang="en-US" sz="1800" dirty="0" err="1">
                <a:latin typeface="Courier"/>
                <a:cs typeface="Courier"/>
              </a:rPr>
              <a:t>MPVolumeView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alloc</a:t>
            </a:r>
            <a:r>
              <a:rPr lang="en-US" sz="1800" dirty="0">
                <a:latin typeface="Courier"/>
                <a:cs typeface="Courier"/>
              </a:rPr>
              <a:t>] </a:t>
            </a:r>
            <a:r>
              <a:rPr lang="en-US" sz="1800" dirty="0" err="1">
                <a:latin typeface="Courier"/>
                <a:cs typeface="Courier"/>
              </a:rPr>
              <a:t>initWithFrame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CGRectMake</a:t>
            </a:r>
            <a:r>
              <a:rPr lang="en-US" sz="1800" dirty="0">
                <a:latin typeface="Courier"/>
                <a:cs typeface="Courier"/>
              </a:rPr>
              <a:t>(20, 450, 280, 20)]; 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// so it can be added as a </a:t>
            </a:r>
            <a:r>
              <a:rPr lang="en-US" sz="1800" dirty="0" err="1" smtClean="0">
                <a:latin typeface="Courier"/>
                <a:cs typeface="Courier"/>
              </a:rPr>
              <a:t>subView</a:t>
            </a:r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self.view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addSubview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>
                <a:latin typeface="Courier"/>
                <a:cs typeface="Courier"/>
              </a:rPr>
              <a:t>myVolumeView</a:t>
            </a:r>
            <a:r>
              <a:rPr lang="en-US" sz="1800" dirty="0">
                <a:latin typeface="Courier"/>
                <a:cs typeface="Courier"/>
              </a:rPr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322725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System Volume customization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7772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endParaRPr lang="en-US" sz="1800" dirty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// load in your custom images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UIImage</a:t>
            </a:r>
            <a:r>
              <a:rPr lang="en-US" sz="1800" dirty="0">
                <a:latin typeface="Courier"/>
                <a:cs typeface="Courier"/>
              </a:rPr>
              <a:t>* </a:t>
            </a:r>
            <a:r>
              <a:rPr lang="en-US" sz="1800" dirty="0" err="1">
                <a:latin typeface="Courier"/>
                <a:cs typeface="Courier"/>
              </a:rPr>
              <a:t>knobImage</a:t>
            </a:r>
            <a:r>
              <a:rPr lang="en-US" sz="1800" dirty="0">
                <a:latin typeface="Courier"/>
                <a:cs typeface="Courier"/>
              </a:rPr>
              <a:t> = ...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UIImage</a:t>
            </a:r>
            <a:r>
              <a:rPr lang="en-US" sz="1800" dirty="0">
                <a:latin typeface="Courier"/>
                <a:cs typeface="Courier"/>
              </a:rPr>
              <a:t>* </a:t>
            </a:r>
            <a:r>
              <a:rPr lang="en-US" sz="1800" dirty="0" err="1">
                <a:latin typeface="Courier"/>
                <a:cs typeface="Courier"/>
              </a:rPr>
              <a:t>m</a:t>
            </a:r>
            <a:r>
              <a:rPr lang="en-US" sz="1800" dirty="0" err="1" smtClean="0">
                <a:latin typeface="Courier"/>
                <a:cs typeface="Courier"/>
              </a:rPr>
              <a:t>inImage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...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UIImage</a:t>
            </a:r>
            <a:r>
              <a:rPr lang="en-US" sz="1800" dirty="0">
                <a:latin typeface="Courier"/>
                <a:cs typeface="Courier"/>
              </a:rPr>
              <a:t>* </a:t>
            </a:r>
            <a:r>
              <a:rPr lang="en-US" sz="1800" dirty="0" err="1">
                <a:latin typeface="Courier"/>
                <a:cs typeface="Courier"/>
              </a:rPr>
              <a:t>m</a:t>
            </a:r>
            <a:r>
              <a:rPr lang="en-US" sz="1800" dirty="0" err="1" smtClean="0">
                <a:latin typeface="Courier"/>
                <a:cs typeface="Courier"/>
              </a:rPr>
              <a:t>axImage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... 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// and assign them to your system volume slider</a:t>
            </a:r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myVolumeView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setVolumeThumbImage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dirty="0" err="1" smtClean="0">
                <a:latin typeface="Courier"/>
                <a:cs typeface="Courier"/>
              </a:rPr>
              <a:t>KnobImage</a:t>
            </a:r>
            <a:r>
              <a:rPr lang="en-US" sz="1800" dirty="0" smtClean="0">
                <a:latin typeface="Courier"/>
                <a:cs typeface="Courier"/>
              </a:rPr>
              <a:t>]</a:t>
            </a:r>
            <a:r>
              <a:rPr lang="en-US" sz="1800" dirty="0">
                <a:latin typeface="Courier"/>
                <a:cs typeface="Courier"/>
              </a:rPr>
              <a:t>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myVolumeView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setMinimumVolumeSliderImage:minImage</a:t>
            </a:r>
            <a:r>
              <a:rPr lang="en-US" sz="1800" dirty="0" smtClean="0">
                <a:latin typeface="Courier"/>
                <a:cs typeface="Courier"/>
              </a:rPr>
              <a:t>]</a:t>
            </a:r>
            <a:r>
              <a:rPr lang="en-US" sz="1800" dirty="0">
                <a:latin typeface="Courier"/>
                <a:cs typeface="Courier"/>
              </a:rPr>
              <a:t>;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myVolumeView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setMaximumVolumeSliderImage:maxImage</a:t>
            </a:r>
            <a:r>
              <a:rPr lang="en-US" sz="1800" dirty="0" smtClean="0">
                <a:latin typeface="Courier"/>
                <a:cs typeface="Courier"/>
              </a:rPr>
              <a:t>]</a:t>
            </a:r>
            <a:r>
              <a:rPr lang="en-US" sz="1800" dirty="0">
                <a:latin typeface="Courier"/>
                <a:cs typeface="Courier"/>
              </a:rPr>
              <a:t>; 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800" dirty="0">
              <a:effectLst/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Times"/>
                <a:cs typeface="Times"/>
              </a:rPr>
              <a:t>Can you make your volume button look like this?</a:t>
            </a:r>
            <a:endParaRPr lang="en-US" dirty="0">
              <a:effectLst/>
              <a:latin typeface="Times"/>
              <a:cs typeface="Times"/>
            </a:endParaRPr>
          </a:p>
        </p:txBody>
      </p:sp>
      <p:pic>
        <p:nvPicPr>
          <p:cNvPr id="3" name="Picture 2" descr="Screen Shot 2016-04-10 at 10.53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7543800" cy="1076164"/>
          </a:xfrm>
          <a:prstGeom prst="rect">
            <a:avLst/>
          </a:prstGeom>
        </p:spPr>
      </p:pic>
      <p:pic>
        <p:nvPicPr>
          <p:cNvPr id="5" name="Picture 4" descr="Screen Shot 2016-04-10 at 10.59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410200"/>
            <a:ext cx="2590800" cy="13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3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Some Resources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>
                <a:hlinkClick r:id="rId3"/>
              </a:rPr>
              <a:t>https://ccrma.stanford.edu/~</a:t>
            </a:r>
            <a:r>
              <a:rPr lang="en-US" dirty="0" smtClean="0">
                <a:hlinkClick r:id="rId3"/>
              </a:rPr>
              <a:t>jsanchez/NSSpain.pdf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>
                <a:hlinkClick r:id="rId4"/>
              </a:rPr>
              <a:t>https://developer.apple.com/library/ios/documentation/MediaPlayer/Reference/MediaPlayer_Framework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www.raywenderlich.com/36475/how-to-make-a-music-visualizer-in-ios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Audio Toolbox: System Sounds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Inside Audio Toolbox is a function: </a:t>
            </a:r>
            <a:r>
              <a:rPr lang="en-US" i="1" dirty="0" err="1" smtClean="0"/>
              <a:t>AudioServicesPlaySystemSound</a:t>
            </a:r>
            <a:endParaRPr lang="en-US" i="1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It takes only one argument: </a:t>
            </a:r>
            <a:r>
              <a:rPr lang="en-US" b="1" dirty="0" err="1" smtClean="0"/>
              <a:t>SystemSoundID</a:t>
            </a:r>
            <a:endParaRPr lang="en-US" b="1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Playing a system sound is </a:t>
            </a:r>
            <a:r>
              <a:rPr lang="en-US" u="sng" dirty="0" smtClean="0"/>
              <a:t>easy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#</a:t>
            </a:r>
            <a:r>
              <a:rPr lang="en-US" dirty="0"/>
              <a:t>import &lt;</a:t>
            </a:r>
            <a:r>
              <a:rPr lang="en-US" dirty="0" err="1"/>
              <a:t>AudioToolBox</a:t>
            </a:r>
            <a:r>
              <a:rPr lang="en-US" dirty="0"/>
              <a:t>/</a:t>
            </a:r>
            <a:r>
              <a:rPr lang="en-US" dirty="0" err="1"/>
              <a:t>AudioToolbox.h</a:t>
            </a:r>
            <a:r>
              <a:rPr lang="en-US" dirty="0"/>
              <a:t>&gt; </a:t>
            </a:r>
          </a:p>
          <a:p>
            <a:pPr lvl="1">
              <a:buFont typeface="Arial" charset="0"/>
              <a:buChar char="•"/>
            </a:pPr>
            <a:r>
              <a:rPr lang="en-US" i="1" dirty="0" err="1" smtClean="0"/>
              <a:t>AudioServicesPlaySystemSound</a:t>
            </a:r>
            <a:r>
              <a:rPr lang="en-US" i="1" dirty="0"/>
              <a:t>(1007); </a:t>
            </a:r>
            <a:endParaRPr lang="en-US" i="1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This plays the ‘SMS Received Alert’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Other System Sound IDs: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hlinkClick r:id="rId3"/>
              </a:rPr>
              <a:t>http://iphonedevwiki.net/index.php/</a:t>
            </a:r>
            <a:r>
              <a:rPr lang="en-US" dirty="0" smtClean="0">
                <a:hlinkClick r:id="rId3"/>
              </a:rPr>
              <a:t>AudioServices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818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Audio Toolbox: System Sounds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Custom System Sounds can be added by type-casting as a </a:t>
            </a:r>
            <a:r>
              <a:rPr lang="en-US" b="1" dirty="0" err="1" smtClean="0"/>
              <a:t>SystemSoundID</a:t>
            </a:r>
            <a:endParaRPr lang="en-US" b="1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(In this case, you </a:t>
            </a:r>
            <a:r>
              <a:rPr lang="en-US" b="1" dirty="0" smtClean="0"/>
              <a:t>do</a:t>
            </a:r>
            <a:r>
              <a:rPr lang="en-US" dirty="0" smtClean="0"/>
              <a:t> need to include in your resource bundle)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First, create the URL to your sound file</a:t>
            </a:r>
          </a:p>
          <a:p>
            <a:r>
              <a:rPr lang="en-US" sz="1600" dirty="0" err="1">
                <a:latin typeface="Courier"/>
                <a:cs typeface="Courier"/>
              </a:rPr>
              <a:t>NSString</a:t>
            </a:r>
            <a:r>
              <a:rPr lang="en-US" sz="1600" dirty="0">
                <a:latin typeface="Courier"/>
                <a:cs typeface="Courier"/>
              </a:rPr>
              <a:t> *</a:t>
            </a:r>
            <a:r>
              <a:rPr lang="en-US" sz="1600" b="1" dirty="0" err="1">
                <a:latin typeface="Courier"/>
                <a:cs typeface="Courier"/>
              </a:rPr>
              <a:t>soundPath</a:t>
            </a:r>
            <a:r>
              <a:rPr lang="en-US" sz="1600" dirty="0">
                <a:latin typeface="Courier"/>
                <a:cs typeface="Courier"/>
              </a:rPr>
              <a:t> = [[</a:t>
            </a:r>
            <a:r>
              <a:rPr lang="en-US" sz="1600" dirty="0" err="1">
                <a:latin typeface="Courier"/>
                <a:cs typeface="Courier"/>
              </a:rPr>
              <a:t>NSBundle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mainBundle</a:t>
            </a:r>
            <a:r>
              <a:rPr lang="en-US" sz="1600" dirty="0" smtClean="0">
                <a:latin typeface="Courier"/>
                <a:cs typeface="Courier"/>
              </a:rPr>
              <a:t>] </a:t>
            </a:r>
            <a:r>
              <a:rPr lang="en-US" sz="1600" dirty="0" err="1" smtClean="0">
                <a:latin typeface="Courier"/>
                <a:cs typeface="Courier"/>
              </a:rPr>
              <a:t>pathForResource</a:t>
            </a:r>
            <a:r>
              <a:rPr lang="en-US" sz="1600" dirty="0">
                <a:latin typeface="Courier"/>
                <a:cs typeface="Courier"/>
              </a:rPr>
              <a:t>:@”sound" </a:t>
            </a:r>
            <a:r>
              <a:rPr lang="en-US" sz="1600" dirty="0" err="1">
                <a:latin typeface="Courier"/>
                <a:cs typeface="Courier"/>
              </a:rPr>
              <a:t>ofType</a:t>
            </a:r>
            <a:r>
              <a:rPr lang="en-US" sz="1600" dirty="0">
                <a:latin typeface="Courier"/>
                <a:cs typeface="Courier"/>
              </a:rPr>
              <a:t>:@</a:t>
            </a:r>
            <a:r>
              <a:rPr lang="en-US" sz="1600" dirty="0" smtClean="0">
                <a:latin typeface="Courier"/>
                <a:cs typeface="Courier"/>
              </a:rPr>
              <a:t>”wav” </a:t>
            </a:r>
            <a:r>
              <a:rPr lang="en-US" sz="1600" dirty="0" err="1" smtClean="0">
                <a:latin typeface="Courier"/>
                <a:cs typeface="Courier"/>
              </a:rPr>
              <a:t>inDirectory</a:t>
            </a:r>
            <a:r>
              <a:rPr lang="en-US" sz="1600" dirty="0" smtClean="0">
                <a:latin typeface="Courier"/>
                <a:cs typeface="Courier"/>
              </a:rPr>
              <a:t>:@"/"];</a:t>
            </a:r>
          </a:p>
          <a:p>
            <a:r>
              <a:rPr lang="en-US" sz="1600" dirty="0" smtClean="0">
                <a:latin typeface="Courier"/>
                <a:cs typeface="Courier"/>
              </a:rPr>
              <a:t>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CFURLRef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SoundPathPathURL</a:t>
            </a:r>
            <a:r>
              <a:rPr lang="en-US" sz="1600" dirty="0">
                <a:latin typeface="Courier"/>
                <a:cs typeface="Courier"/>
              </a:rPr>
              <a:t> = (</a:t>
            </a:r>
            <a:r>
              <a:rPr lang="en-US" sz="1600" dirty="0" err="1">
                <a:latin typeface="Courier"/>
                <a:cs typeface="Courier"/>
              </a:rPr>
              <a:t>CFURLRef</a:t>
            </a:r>
            <a:r>
              <a:rPr lang="en-US" sz="1600" dirty="0">
                <a:latin typeface="Courier"/>
                <a:cs typeface="Courier"/>
              </a:rPr>
              <a:t>) [[NSURL </a:t>
            </a:r>
            <a:r>
              <a:rPr lang="en-US" sz="1600" dirty="0" err="1">
                <a:latin typeface="Courier"/>
                <a:cs typeface="Courier"/>
              </a:rPr>
              <a:t>alloc</a:t>
            </a:r>
            <a:r>
              <a:rPr lang="en-US" sz="1600" dirty="0">
                <a:latin typeface="Courier"/>
                <a:cs typeface="Courier"/>
              </a:rPr>
              <a:t>] </a:t>
            </a:r>
            <a:r>
              <a:rPr lang="en-US" sz="1600" dirty="0" err="1">
                <a:latin typeface="Courier"/>
                <a:cs typeface="Courier"/>
              </a:rPr>
              <a:t>initFileURLWithPath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600" b="1" dirty="0" err="1">
                <a:latin typeface="Courier"/>
                <a:cs typeface="Courier"/>
              </a:rPr>
              <a:t>soundPath</a:t>
            </a:r>
            <a:r>
              <a:rPr lang="en-US" sz="1600" dirty="0">
                <a:latin typeface="Courier"/>
                <a:cs typeface="Courier"/>
              </a:rPr>
              <a:t>]; 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pPr>
              <a:buFont typeface="Arial" charset="0"/>
              <a:buChar char="•"/>
            </a:pPr>
            <a:r>
              <a:rPr lang="en-US" dirty="0" smtClean="0"/>
              <a:t>Next, convert to a </a:t>
            </a:r>
            <a:r>
              <a:rPr lang="en-US" i="1" dirty="0" err="1" smtClean="0"/>
              <a:t>SystemSoundID</a:t>
            </a:r>
            <a:r>
              <a:rPr lang="en-US" dirty="0" smtClean="0"/>
              <a:t> and play</a:t>
            </a:r>
          </a:p>
          <a:p>
            <a:pPr marL="0" indent="0"/>
            <a:r>
              <a:rPr lang="en-US" sz="1600" dirty="0" err="1">
                <a:latin typeface="Courier"/>
                <a:cs typeface="Courier"/>
              </a:rPr>
              <a:t>SystemSoundID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systemSound</a:t>
            </a:r>
            <a:r>
              <a:rPr lang="en-US" sz="1600" dirty="0">
                <a:latin typeface="Courier"/>
                <a:cs typeface="Courier"/>
              </a:rPr>
              <a:t>; 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/>
            <a:endParaRPr lang="en-US" sz="1600" dirty="0" smtClean="0">
              <a:latin typeface="Courier"/>
              <a:cs typeface="Courier"/>
            </a:endParaRPr>
          </a:p>
          <a:p>
            <a:pPr marL="0" indent="0"/>
            <a:r>
              <a:rPr lang="en-US" sz="1600" dirty="0" err="1" smtClean="0">
                <a:latin typeface="Courier"/>
                <a:cs typeface="Courier"/>
              </a:rPr>
              <a:t>AudioServicesCreateSystemSoundID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SoundPathPathURL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,</a:t>
            </a:r>
            <a:r>
              <a:rPr lang="en-US" sz="1600" b="1" dirty="0">
                <a:latin typeface="Courier"/>
                <a:cs typeface="Courier"/>
              </a:rPr>
              <a:t>&amp;</a:t>
            </a:r>
            <a:r>
              <a:rPr lang="en-US" sz="1600" b="1" dirty="0" err="1">
                <a:latin typeface="Courier"/>
                <a:cs typeface="Courier"/>
              </a:rPr>
              <a:t>systemSound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pPr marL="0" indent="0"/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/>
            <a:r>
              <a:rPr lang="en-US" sz="1600" dirty="0" err="1" smtClean="0">
                <a:latin typeface="Courier"/>
                <a:cs typeface="Courier"/>
              </a:rPr>
              <a:t>AudioServicesPlaySystemSound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systemSound</a:t>
            </a:r>
            <a:r>
              <a:rPr lang="en-US" sz="1600" dirty="0">
                <a:latin typeface="Courier"/>
                <a:cs typeface="Courier"/>
              </a:rPr>
              <a:t>); 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2814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Audio Toolbox: System Sounds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Other limitations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longer than 30 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Linear PCM format only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Packaged as a .</a:t>
            </a:r>
            <a:r>
              <a:rPr lang="en-US" dirty="0" err="1" smtClean="0"/>
              <a:t>caf</a:t>
            </a:r>
            <a:r>
              <a:rPr lang="en-US" dirty="0" smtClean="0"/>
              <a:t> .</a:t>
            </a:r>
            <a:r>
              <a:rPr lang="en-US" dirty="0" err="1" smtClean="0"/>
              <a:t>aif</a:t>
            </a:r>
            <a:r>
              <a:rPr lang="en-US" dirty="0" smtClean="0"/>
              <a:t> or .wav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Reference manual:</a:t>
            </a:r>
          </a:p>
          <a:p>
            <a:pPr marL="0" indent="0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://developer.apple.com/library/ios/documentation/AudioToolbox/Reference/SystemSoundServicesReference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36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Framework for playing: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movies, music, audio podcasts, and audio books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Provides access to the user’s iTunes Library (read-only)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Gives an interface to manipulate: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System volume, selecting output routes (including </a:t>
            </a:r>
            <a:r>
              <a:rPr lang="en-US" dirty="0" err="1" smtClean="0"/>
              <a:t>AirPlay</a:t>
            </a:r>
            <a:r>
              <a:rPr lang="en-US" dirty="0" smtClean="0"/>
              <a:t> streaming)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41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Picker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b="1" dirty="0" err="1" smtClean="0"/>
              <a:t>MPMediaPickerController</a:t>
            </a:r>
            <a:r>
              <a:rPr lang="en-US" dirty="0"/>
              <a:t> </a:t>
            </a:r>
            <a:r>
              <a:rPr lang="en-US" dirty="0" smtClean="0"/>
              <a:t>is a subclass of </a:t>
            </a:r>
            <a:r>
              <a:rPr lang="en-US" dirty="0" err="1" smtClean="0"/>
              <a:t>UIViewController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Adds ability to provide a GUI for media selection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Is presented modally on an existing </a:t>
            </a:r>
            <a:r>
              <a:rPr lang="en-US" dirty="0" err="1" smtClean="0"/>
              <a:t>ViewController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To respond to user selections, conform to </a:t>
            </a:r>
            <a:r>
              <a:rPr lang="en-US" b="1" dirty="0" err="1" smtClean="0"/>
              <a:t>MPPickerControllerDelegate</a:t>
            </a:r>
            <a:endParaRPr lang="en-US" b="1" dirty="0" smtClean="0"/>
          </a:p>
          <a:p>
            <a:pPr lvl="2">
              <a:buFont typeface="Arial" charset="0"/>
              <a:buChar char="•"/>
            </a:pPr>
            <a:r>
              <a:rPr lang="en-US" dirty="0" smtClean="0"/>
              <a:t>Returns a Collection of </a:t>
            </a:r>
            <a:r>
              <a:rPr lang="en-US" b="1" dirty="0" err="1" smtClean="0"/>
              <a:t>MPMediaItems</a:t>
            </a:r>
            <a:endParaRPr lang="en-US" b="1" dirty="0" smtClean="0"/>
          </a:p>
          <a:p>
            <a:pPr lvl="3">
              <a:buFont typeface="Arial" charset="0"/>
              <a:buChar char="•"/>
            </a:pPr>
            <a:r>
              <a:rPr lang="en-US" dirty="0" smtClean="0"/>
              <a:t>A single piece of media (e.g., song, or video, or podcast)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Each media has a UUID (universal unique identifier) that persists across App launches</a:t>
            </a:r>
          </a:p>
          <a:p>
            <a:pPr lvl="3">
              <a:buFont typeface="Arial" charset="0"/>
              <a:buChar char="•"/>
            </a:pPr>
            <a:r>
              <a:rPr lang="en-US" dirty="0" smtClean="0"/>
              <a:t>Meta data can be queried with </a:t>
            </a:r>
            <a:r>
              <a:rPr lang="en-US" b="1" dirty="0" err="1" smtClean="0"/>
              <a:t>valueForProperty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21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Picker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pic>
        <p:nvPicPr>
          <p:cNvPr id="3" name="Picture 2" descr="Screen Shot 2016-04-07 at 9.44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66800"/>
            <a:ext cx="3200400" cy="54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3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Media Player Picker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83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indent="0"/>
            <a:r>
              <a:rPr lang="en-US" u="sng" dirty="0" smtClean="0"/>
              <a:t>Creating a modal presentation of a Media Picker</a:t>
            </a:r>
          </a:p>
          <a:p>
            <a:pPr marL="0" indent="0"/>
            <a:endParaRPr lang="en-US" u="sng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First, add the Media Player Framework</a:t>
            </a:r>
          </a:p>
          <a:p>
            <a:pPr marL="0" indent="0"/>
            <a:r>
              <a:rPr lang="en-US" sz="2000" dirty="0">
                <a:latin typeface="Courier"/>
                <a:cs typeface="Courier"/>
              </a:rPr>
              <a:t>#import &lt;</a:t>
            </a:r>
            <a:r>
              <a:rPr lang="en-US" sz="2000" dirty="0" err="1">
                <a:latin typeface="Courier"/>
                <a:cs typeface="Courier"/>
              </a:rPr>
              <a:t>MediaPlayer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MediaPlayer.h</a:t>
            </a:r>
            <a:r>
              <a:rPr lang="en-US" sz="2000" dirty="0">
                <a:latin typeface="Courier"/>
                <a:cs typeface="Courier"/>
              </a:rPr>
              <a:t>&gt; 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Next, create the Picker</a:t>
            </a:r>
          </a:p>
          <a:p>
            <a:pPr marL="0" indent="0"/>
            <a:r>
              <a:rPr lang="en-US" sz="1800" dirty="0" err="1">
                <a:latin typeface="Courier"/>
                <a:cs typeface="Courier"/>
              </a:rPr>
              <a:t>MPMediaPickerController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b="1" dirty="0">
                <a:latin typeface="Courier"/>
                <a:cs typeface="Courier"/>
              </a:rPr>
              <a:t>picker</a:t>
            </a:r>
            <a:r>
              <a:rPr lang="en-US" sz="1800" dirty="0">
                <a:latin typeface="Courier"/>
                <a:cs typeface="Courier"/>
              </a:rPr>
              <a:t> =[[</a:t>
            </a:r>
            <a:r>
              <a:rPr lang="en-US" sz="1800" dirty="0" err="1">
                <a:latin typeface="Courier"/>
                <a:cs typeface="Courier"/>
              </a:rPr>
              <a:t>MPMediaPickerController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alloc</a:t>
            </a:r>
            <a:r>
              <a:rPr lang="en-US" sz="1800" dirty="0">
                <a:latin typeface="Courier"/>
                <a:cs typeface="Courier"/>
              </a:rPr>
              <a:t>] </a:t>
            </a:r>
            <a:r>
              <a:rPr lang="en-US" sz="1800" u="sng" dirty="0" err="1">
                <a:latin typeface="Courier"/>
                <a:cs typeface="Courier"/>
              </a:rPr>
              <a:t>initWithMediaTypes</a:t>
            </a:r>
            <a:r>
              <a:rPr lang="en-US" sz="1800" dirty="0">
                <a:latin typeface="Courier"/>
                <a:cs typeface="Courier"/>
              </a:rPr>
              <a:t>: </a:t>
            </a:r>
            <a:r>
              <a:rPr lang="en-US" sz="1800" i="1" dirty="0" err="1">
                <a:latin typeface="Courier"/>
                <a:cs typeface="Courier"/>
              </a:rPr>
              <a:t>MPMediaTypeMusic</a:t>
            </a:r>
            <a:r>
              <a:rPr lang="en-US" sz="1800" dirty="0">
                <a:latin typeface="Courier"/>
                <a:cs typeface="Courier"/>
              </a:rPr>
              <a:t>];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/>
            <a:endParaRPr lang="en-US" sz="1800" dirty="0" smtClean="0">
              <a:latin typeface="Courier"/>
              <a:cs typeface="Courier"/>
            </a:endParaRPr>
          </a:p>
          <a:p>
            <a:pPr marL="0" indent="0"/>
            <a:r>
              <a:rPr lang="en-US" sz="1800" b="1" dirty="0" err="1" smtClean="0">
                <a:latin typeface="Courier"/>
                <a:cs typeface="Courier"/>
              </a:rPr>
              <a:t>picker</a:t>
            </a:r>
            <a:r>
              <a:rPr lang="en-US" sz="1800" dirty="0" err="1" smtClean="0">
                <a:latin typeface="Courier"/>
                <a:cs typeface="Courier"/>
              </a:rPr>
              <a:t>.</a:t>
            </a:r>
            <a:r>
              <a:rPr lang="en-US" sz="1800" i="1" dirty="0" err="1" smtClean="0">
                <a:latin typeface="Courier"/>
                <a:cs typeface="Courier"/>
              </a:rPr>
              <a:t>delegate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self</a:t>
            </a:r>
            <a:r>
              <a:rPr lang="en-US" sz="1800" dirty="0" smtClean="0">
                <a:latin typeface="Courier"/>
                <a:cs typeface="Courier"/>
              </a:rPr>
              <a:t>; //</a:t>
            </a:r>
            <a:r>
              <a:rPr lang="en-US" sz="1800" dirty="0" err="1" smtClean="0">
                <a:latin typeface="Courier"/>
                <a:cs typeface="Courier"/>
              </a:rPr>
              <a:t>MPMediaPickerControllerDelegate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  <a:p>
            <a:pPr marL="0" indent="0"/>
            <a:endParaRPr lang="en-US" sz="1800" dirty="0">
              <a:latin typeface="Courier"/>
              <a:cs typeface="Courier"/>
            </a:endParaRPr>
          </a:p>
          <a:p>
            <a:pPr marL="0" indent="0"/>
            <a:r>
              <a:rPr lang="en-US" sz="1800" b="1" dirty="0" err="1" smtClean="0">
                <a:latin typeface="Courier"/>
                <a:cs typeface="Courier"/>
              </a:rPr>
              <a:t>picker</a:t>
            </a:r>
            <a:r>
              <a:rPr lang="en-US" sz="1800" dirty="0" err="1" smtClean="0">
                <a:latin typeface="Courier"/>
                <a:cs typeface="Courier"/>
              </a:rPr>
              <a:t>.</a:t>
            </a:r>
            <a:r>
              <a:rPr lang="en-US" sz="1800" i="1" dirty="0" err="1" smtClean="0">
                <a:latin typeface="Courier"/>
                <a:cs typeface="Courier"/>
              </a:rPr>
              <a:t>allowsPickingMultipleItems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YES; 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/>
            <a:endParaRPr lang="en-US" sz="1800" dirty="0" smtClean="0">
              <a:latin typeface="Courier"/>
              <a:cs typeface="Courier"/>
            </a:endParaRPr>
          </a:p>
          <a:p>
            <a:pPr marL="0" indent="0"/>
            <a:r>
              <a:rPr lang="en-US" sz="1800" b="1" dirty="0" err="1" smtClean="0">
                <a:latin typeface="Courier"/>
                <a:cs typeface="Courier"/>
              </a:rPr>
              <a:t>picker</a:t>
            </a:r>
            <a:r>
              <a:rPr lang="en-US" sz="1800" dirty="0" err="1" smtClean="0">
                <a:latin typeface="Courier"/>
                <a:cs typeface="Courier"/>
              </a:rPr>
              <a:t>.</a:t>
            </a:r>
            <a:r>
              <a:rPr lang="en-US" sz="1800" i="1" dirty="0" err="1" smtClean="0">
                <a:latin typeface="Courier"/>
                <a:cs typeface="Courier"/>
              </a:rPr>
              <a:t>prompt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smtClean="0">
                <a:latin typeface="Courier"/>
                <a:cs typeface="Courier"/>
              </a:rPr>
              <a:t>@“Choose music to play"</a:t>
            </a:r>
            <a:r>
              <a:rPr lang="en-US" sz="1800" dirty="0">
                <a:latin typeface="Courier"/>
                <a:cs typeface="Courier"/>
              </a:rPr>
              <a:t>; 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90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19625</TotalTime>
  <Words>1297</Words>
  <Application>Microsoft Macintosh PowerPoint</Application>
  <PresentationFormat>On-screen Show (4:3)</PresentationFormat>
  <Paragraphs>264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Essential</vt:lpstr>
      <vt:lpstr>Other Media Frameworks in iOS</vt:lpstr>
      <vt:lpstr>Audio Toolbox: System Sounds</vt:lpstr>
      <vt:lpstr>Audio Toolbox: System Sounds</vt:lpstr>
      <vt:lpstr>Audio Toolbox: System Sounds</vt:lpstr>
      <vt:lpstr>Audio Toolbox: System Sounds</vt:lpstr>
      <vt:lpstr>Media Player</vt:lpstr>
      <vt:lpstr>Media Player Picker</vt:lpstr>
      <vt:lpstr>Media Player Picker</vt:lpstr>
      <vt:lpstr>Media Player Picker</vt:lpstr>
      <vt:lpstr>Media Player Picker</vt:lpstr>
      <vt:lpstr>Media Player Picker</vt:lpstr>
      <vt:lpstr>MP Music Player</vt:lpstr>
      <vt:lpstr>MP Music Player</vt:lpstr>
      <vt:lpstr>Media Player Picker</vt:lpstr>
      <vt:lpstr>Media Player Picker</vt:lpstr>
      <vt:lpstr>Media Item Property Keys</vt:lpstr>
      <vt:lpstr>Media Player Transport Properties</vt:lpstr>
      <vt:lpstr>Media Player Notifications</vt:lpstr>
      <vt:lpstr>System Volume</vt:lpstr>
      <vt:lpstr>System Volume</vt:lpstr>
      <vt:lpstr>System Volume customization</vt:lpstr>
      <vt:lpstr>Some Resources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M-V-C and Xibs</dc:title>
  <dc:subject/>
  <dc:creator/>
  <cp:keywords/>
  <dc:description/>
  <cp:lastModifiedBy>Alicia Jackson User</cp:lastModifiedBy>
  <cp:revision>332</cp:revision>
  <cp:lastPrinted>2000-10-11T20:31:11Z</cp:lastPrinted>
  <dcterms:created xsi:type="dcterms:W3CDTF">2000-02-21T20:07:19Z</dcterms:created>
  <dcterms:modified xsi:type="dcterms:W3CDTF">2016-04-12T20:29:35Z</dcterms:modified>
  <cp:category/>
</cp:coreProperties>
</file>