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5" r:id="rId1"/>
  </p:sldMasterIdLst>
  <p:notesMasterIdLst>
    <p:notesMasterId r:id="rId18"/>
  </p:notesMasterIdLst>
  <p:handoutMasterIdLst>
    <p:handoutMasterId r:id="rId19"/>
  </p:handoutMasterIdLst>
  <p:sldIdLst>
    <p:sldId id="281" r:id="rId2"/>
    <p:sldId id="305" r:id="rId3"/>
    <p:sldId id="306" r:id="rId4"/>
    <p:sldId id="307" r:id="rId5"/>
    <p:sldId id="308" r:id="rId6"/>
    <p:sldId id="312" r:id="rId7"/>
    <p:sldId id="309" r:id="rId8"/>
    <p:sldId id="310" r:id="rId9"/>
    <p:sldId id="311" r:id="rId10"/>
    <p:sldId id="313" r:id="rId11"/>
    <p:sldId id="314" r:id="rId12"/>
    <p:sldId id="315" r:id="rId13"/>
    <p:sldId id="316" r:id="rId14"/>
    <p:sldId id="317" r:id="rId15"/>
    <p:sldId id="318" r:id="rId16"/>
    <p:sldId id="319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66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55" autoAdjust="0"/>
  </p:normalViewPr>
  <p:slideViewPr>
    <p:cSldViewPr>
      <p:cViewPr>
        <p:scale>
          <a:sx n="100" d="100"/>
          <a:sy n="100" d="100"/>
        </p:scale>
        <p:origin x="-944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566533AE-1355-4E44-B71D-807A67A94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10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charset="0"/>
              </a:defRPr>
            </a:lvl1pPr>
          </a:lstStyle>
          <a:p>
            <a:pPr>
              <a:defRPr/>
            </a:pPr>
            <a:fld id="{70431722-6EA9-2141-8BFC-280CA4FF5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89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F7E9D32-9F2D-A64E-95D0-8AB8444EEF94}" type="slidenum">
              <a:rPr lang="en-US" sz="1200">
                <a:cs typeface="Times New Roman" charset="0"/>
              </a:rPr>
              <a:pPr/>
              <a:t>1</a:t>
            </a:fld>
            <a:endParaRPr lang="en-US" sz="1200">
              <a:cs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10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11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12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13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14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15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16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2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3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4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5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6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7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8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9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80834-3F43-3148-B951-7492A4DF51E6}" type="datetime5">
              <a:rPr lang="en-US"/>
              <a:pPr>
                <a:defRPr/>
              </a:pPr>
              <a:t>1-Mar-16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365CC58-5EBA-FF4C-88A5-576AA73655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5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0A84F-5A8F-8244-BAAB-99BDA73A45B3}" type="datetime1">
              <a:rPr lang="en-US"/>
              <a:pPr>
                <a:defRPr/>
              </a:pPr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0CA1B-057C-0846-B48C-23DC137A9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4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E7732-DBFC-3D42-A414-3A65D77F7AA7}" type="datetime1">
              <a:rPr lang="en-US"/>
              <a:pPr>
                <a:defRPr/>
              </a:pPr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63228-B714-0445-B297-20C1E9231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4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9C9D-CD11-3D44-A289-97CA5A4EC2D2}" type="datetime1">
              <a:rPr lang="en-US"/>
              <a:pPr>
                <a:defRPr/>
              </a:pPr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47C5E-8913-A740-867F-A7C516C611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5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1B465-B5DC-204A-8855-46055E632168}" type="datetime1">
              <a:rPr lang="en-US"/>
              <a:pPr>
                <a:defRPr/>
              </a:pPr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60F67-507B-1549-8113-402FF4FFF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0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8229D-FCAD-5548-86E2-1C1FE0926E64}" type="datetime1">
              <a:rPr lang="en-US"/>
              <a:pPr>
                <a:defRPr/>
              </a:pPr>
              <a:t>3/1/16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4303C-2DAC-C246-B4BC-0476F299D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3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74523-7D4A-B543-9CA6-926BF1A55F37}" type="datetime1">
              <a:rPr lang="en-US"/>
              <a:pPr>
                <a:defRPr/>
              </a:pPr>
              <a:t>3/1/16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0EF69-EC19-2744-9A7D-4D83723D8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9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46D38-E5CE-4041-B034-29D67E8F6080}" type="datetime1">
              <a:rPr lang="en-US"/>
              <a:pPr>
                <a:defRPr/>
              </a:pPr>
              <a:t>3/1/16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B4C2A-7AF4-2646-911D-79B13D0A3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9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FB8AA-0460-E04E-850D-FD2C99C0F91D}" type="datetime1">
              <a:rPr lang="en-US"/>
              <a:pPr>
                <a:defRPr/>
              </a:pPr>
              <a:t>3/1/16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FFCA4-64C9-ED43-A576-C9C067532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0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C023E-539A-2347-8146-81AA62669EC1}" type="datetime1">
              <a:rPr lang="en-US"/>
              <a:pPr>
                <a:defRPr/>
              </a:pPr>
              <a:t>3/1/16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2AB12-1967-1D4E-B8C4-AC5363D09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3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F794C-303D-BC47-AED1-A6A5185A8B84}" type="datetime1">
              <a:rPr lang="en-US"/>
              <a:pPr>
                <a:defRPr/>
              </a:pPr>
              <a:t>3/1/16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9F1AED-3EC1-FA4A-AE14-021AC4ACF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7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52DCADA-1D98-134D-8B99-BA2D30AB41E1}" type="datetime1">
              <a:rPr lang="en-US"/>
              <a:pPr>
                <a:defRPr/>
              </a:pPr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AC0D869-A6FA-D349-87ED-3EF9FF843F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4" r:id="rId9"/>
    <p:sldLayoutId id="2147483971" r:id="rId10"/>
    <p:sldLayoutId id="2147483972" r:id="rId11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>
        <p:tmplLst>
          <p:tmpl lvl="1">
            <p:tnLst>
              <p:par>
                <p:cTn xmlns:p14="http://schemas.microsoft.com/office/powerpoint/2010/main"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"/>
            <a:ext cx="7772400" cy="457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cap="none" dirty="0" err="1" smtClean="0">
                <a:latin typeface="Times New Roman" charset="0"/>
              </a:rPr>
              <a:t>vDSP</a:t>
            </a:r>
            <a:endParaRPr lang="en-US" sz="6000" cap="none" dirty="0">
              <a:latin typeface="Times New Roman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Fourier Transforms (cont’d 3)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10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Step 3: packing the output data</a:t>
            </a:r>
            <a:r>
              <a:rPr lang="is-IS" dirty="0"/>
              <a:t> </a:t>
            </a:r>
            <a:r>
              <a:rPr lang="is-IS" dirty="0" smtClean="0"/>
              <a:t>(cont’d)</a:t>
            </a:r>
            <a:endParaRPr lang="en-US" dirty="0" smtClean="0"/>
          </a:p>
        </p:txBody>
      </p:sp>
      <p:pic>
        <p:nvPicPr>
          <p:cNvPr id="3" name="Picture 2" descr="Screen Shot 2016-02-18 at 2.45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00200"/>
            <a:ext cx="3124200" cy="842103"/>
          </a:xfrm>
          <a:prstGeom prst="rect">
            <a:avLst/>
          </a:prstGeom>
        </p:spPr>
      </p:pic>
      <p:pic>
        <p:nvPicPr>
          <p:cNvPr id="5" name="Picture 4" descr="Screen Shot 2016-02-18 at 2.45.4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029200"/>
            <a:ext cx="4572000" cy="90069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8200" y="3197102"/>
            <a:ext cx="5562600" cy="1070098"/>
            <a:chOff x="152400" y="2667001"/>
            <a:chExt cx="5562600" cy="1070098"/>
          </a:xfrm>
        </p:grpSpPr>
        <p:pic>
          <p:nvPicPr>
            <p:cNvPr id="4" name="Picture 3" descr="Screen Shot 2016-02-18 at 2.45.37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2667001"/>
              <a:ext cx="3429000" cy="1070098"/>
            </a:xfrm>
            <a:prstGeom prst="rect">
              <a:avLst/>
            </a:prstGeom>
          </p:spPr>
        </p:pic>
        <p:pic>
          <p:nvPicPr>
            <p:cNvPr id="8" name="Picture 7" descr="Screen Shot 2016-02-18 at 2.45.37 P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26" t="22549" r="20926" b="54308"/>
            <a:stretch/>
          </p:blipFill>
          <p:spPr>
            <a:xfrm>
              <a:off x="3613150" y="2895600"/>
              <a:ext cx="1993900" cy="2476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792049" y="3124200"/>
              <a:ext cx="1922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latin typeface="+mn-lt"/>
                </a:rPr>
                <a:t>(5)                       (6)                     (7)  </a:t>
              </a:r>
              <a:endParaRPr lang="en-US" sz="800" b="1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70867" y="3384433"/>
              <a:ext cx="13631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+mn-lt"/>
                </a:rPr>
                <a:t>Complex conjugates</a:t>
              </a:r>
              <a:endParaRPr lang="en-US" sz="900" b="1" dirty="0">
                <a:latin typeface="+mn-lt"/>
              </a:endParaRPr>
            </a:p>
          </p:txBody>
        </p:sp>
        <p:cxnSp>
          <p:nvCxnSpPr>
            <p:cNvPr id="9" name="Elbow Connector 8"/>
            <p:cNvCxnSpPr>
              <a:stCxn id="10" idx="1"/>
            </p:cNvCxnSpPr>
            <p:nvPr/>
          </p:nvCxnSpPr>
          <p:spPr>
            <a:xfrm rot="10800000">
              <a:off x="3886209" y="3276609"/>
              <a:ext cx="84659" cy="22324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10" idx="3"/>
            </p:cNvCxnSpPr>
            <p:nvPr/>
          </p:nvCxnSpPr>
          <p:spPr>
            <a:xfrm flipV="1">
              <a:off x="5334000" y="3276601"/>
              <a:ext cx="76200" cy="223248"/>
            </a:xfrm>
            <a:prstGeom prst="bentConnector2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6200000" flipV="1">
              <a:off x="4630271" y="3290304"/>
              <a:ext cx="184028" cy="4230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0" y="2971800"/>
            <a:ext cx="2032000" cy="2032000"/>
          </a:xfrm>
          <a:prstGeom prst="rect">
            <a:avLst/>
          </a:prstGeom>
        </p:spPr>
      </p:pic>
      <p:sp>
        <p:nvSpPr>
          <p:cNvPr id="26" name="Arc 25"/>
          <p:cNvSpPr/>
          <p:nvPr/>
        </p:nvSpPr>
        <p:spPr>
          <a:xfrm>
            <a:off x="7543800" y="3810000"/>
            <a:ext cx="457200" cy="381000"/>
          </a:xfrm>
          <a:prstGeom prst="arc">
            <a:avLst>
              <a:gd name="adj1" fmla="val 19500478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>
            <a:off x="7467600" y="3657600"/>
            <a:ext cx="685800" cy="609600"/>
          </a:xfrm>
          <a:prstGeom prst="arc">
            <a:avLst>
              <a:gd name="adj1" fmla="val 16541546"/>
              <a:gd name="adj2" fmla="val 0"/>
            </a:avLst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>
            <a:off x="7340601" y="3564466"/>
            <a:ext cx="914400" cy="855134"/>
          </a:xfrm>
          <a:prstGeom prst="arc">
            <a:avLst>
              <a:gd name="adj1" fmla="val 13668889"/>
              <a:gd name="adj2" fmla="val 0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>
            <a:off x="7086600" y="3352800"/>
            <a:ext cx="1371600" cy="1295400"/>
          </a:xfrm>
          <a:prstGeom prst="arc">
            <a:avLst>
              <a:gd name="adj1" fmla="val 10805161"/>
              <a:gd name="adj2" fmla="val 0"/>
            </a:avLst>
          </a:prstGeom>
          <a:ln>
            <a:solidFill>
              <a:srgbClr val="CCFF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66800" y="3200400"/>
            <a:ext cx="304800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772400" y="3970867"/>
            <a:ext cx="838200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752600" y="3200400"/>
            <a:ext cx="3048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38400" y="3200400"/>
            <a:ext cx="304800" cy="45719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073398" y="3200400"/>
            <a:ext cx="304800" cy="4571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733800" y="3200400"/>
            <a:ext cx="304800" cy="45719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/>
          <p:nvPr/>
        </p:nvSpPr>
        <p:spPr>
          <a:xfrm>
            <a:off x="7552264" y="3801533"/>
            <a:ext cx="457200" cy="381000"/>
          </a:xfrm>
          <a:prstGeom prst="arc">
            <a:avLst>
              <a:gd name="adj1" fmla="val 21303663"/>
              <a:gd name="adj2" fmla="val 2436078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>
            <a:off x="7467600" y="3657594"/>
            <a:ext cx="685800" cy="609600"/>
          </a:xfrm>
          <a:prstGeom prst="arc">
            <a:avLst>
              <a:gd name="adj1" fmla="val 253121"/>
              <a:gd name="adj2" fmla="val 5174165"/>
            </a:avLst>
          </a:prstGeom>
          <a:ln>
            <a:solidFill>
              <a:srgbClr val="FF66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>
            <a:off x="7357532" y="3564469"/>
            <a:ext cx="914400" cy="855134"/>
          </a:xfrm>
          <a:prstGeom prst="arc">
            <a:avLst>
              <a:gd name="adj1" fmla="val 30769"/>
              <a:gd name="adj2" fmla="val 8162493"/>
            </a:avLst>
          </a:prstGeom>
          <a:ln>
            <a:solidFill>
              <a:srgbClr val="FFFF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>
            <a:off x="7086600" y="3361267"/>
            <a:ext cx="1371600" cy="1295400"/>
          </a:xfrm>
          <a:prstGeom prst="arc">
            <a:avLst>
              <a:gd name="adj1" fmla="val 38222"/>
              <a:gd name="adj2" fmla="val 10720064"/>
            </a:avLst>
          </a:prstGeom>
          <a:ln>
            <a:solidFill>
              <a:srgbClr val="CCFFCC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3657600" y="2438400"/>
            <a:ext cx="1676400" cy="609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FFT</a:t>
            </a:r>
            <a:endParaRPr lang="en-US" dirty="0"/>
          </a:p>
        </p:txBody>
      </p:sp>
      <p:sp>
        <p:nvSpPr>
          <p:cNvPr id="44" name="Down Arrow 43"/>
          <p:cNvSpPr/>
          <p:nvPr/>
        </p:nvSpPr>
        <p:spPr>
          <a:xfrm>
            <a:off x="3200400" y="4343400"/>
            <a:ext cx="1905000" cy="609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91200" y="1752600"/>
            <a:ext cx="1591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</a:t>
            </a:r>
            <a:r>
              <a:rPr lang="en-US" dirty="0" smtClean="0"/>
              <a:t> elements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152400" y="4038600"/>
            <a:ext cx="174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2n</a:t>
            </a:r>
            <a:r>
              <a:rPr lang="en-US" dirty="0" smtClean="0"/>
              <a:t> elements</a:t>
            </a:r>
            <a:endParaRPr lang="en-US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5562600" y="5410200"/>
            <a:ext cx="1591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</a:t>
            </a:r>
            <a:r>
              <a:rPr lang="en-US" dirty="0" smtClean="0"/>
              <a:t> elements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4443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charset="0"/>
              </a:rPr>
              <a:t>Fourier Transforms (cont’d </a:t>
            </a:r>
            <a:r>
              <a:rPr lang="en-US" dirty="0" smtClean="0">
                <a:latin typeface="Times New Roman" charset="0"/>
              </a:rPr>
              <a:t>4)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11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Step 4: scaling the output data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To improve efficiency, the FFT (or IFFT) vectors are returned </a:t>
            </a:r>
            <a:r>
              <a:rPr lang="en-US" i="1" dirty="0" err="1" smtClean="0"/>
              <a:t>unscaled</a:t>
            </a:r>
            <a:endParaRPr lang="en-US" dirty="0" smtClean="0"/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is-I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5700" b="51295"/>
          <a:stretch/>
        </p:blipFill>
        <p:spPr>
          <a:xfrm>
            <a:off x="2133600" y="2286000"/>
            <a:ext cx="46355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31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latin typeface="Times New Roman" charset="0"/>
              </a:rPr>
              <a:t>vDSP_biquad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12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Single-channel, cascaded individual IIR </a:t>
            </a:r>
            <a:r>
              <a:rPr lang="en-US" i="1" dirty="0" smtClean="0"/>
              <a:t>sections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Each section has its own FFW and FBW coefficients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Implemented in direct-form I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is-I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438400"/>
            <a:ext cx="63373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76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latin typeface="Times New Roman" charset="0"/>
              </a:rPr>
              <a:t>vDSP_biquad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13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err="1" smtClean="0"/>
              <a:t>CreateSetup</a:t>
            </a:r>
            <a:r>
              <a:rPr lang="en-US" dirty="0" smtClean="0"/>
              <a:t>(</a:t>
            </a:r>
            <a:r>
              <a:rPr lang="is-IS" dirty="0" smtClean="0"/>
              <a:t>…)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</a:t>
            </a:r>
            <a:r>
              <a:rPr lang="is-IS" dirty="0" smtClean="0"/>
              <a:t>akes as arguments: the </a:t>
            </a:r>
            <a:r>
              <a:rPr lang="is-IS" u="sng" dirty="0" smtClean="0"/>
              <a:t># of sections</a:t>
            </a:r>
            <a:r>
              <a:rPr lang="is-IS" dirty="0" smtClean="0"/>
              <a:t>, and the </a:t>
            </a:r>
            <a:r>
              <a:rPr lang="is-IS" u="sng" dirty="0" smtClean="0"/>
              <a:t>coefficients array</a:t>
            </a:r>
          </a:p>
          <a:p>
            <a:pPr lvl="2">
              <a:buFont typeface="Arial" charset="0"/>
              <a:buChar char="•"/>
            </a:pPr>
            <a:r>
              <a:rPr lang="is-IS" dirty="0" smtClean="0"/>
              <a:t>In multi-channel setups, also pass the </a:t>
            </a:r>
            <a:r>
              <a:rPr lang="is-IS" u="sng" dirty="0" smtClean="0"/>
              <a:t># of channels</a:t>
            </a:r>
            <a:endParaRPr lang="is-IS" dirty="0" smtClean="0"/>
          </a:p>
          <a:p>
            <a:pPr lvl="3">
              <a:buFont typeface="Arial" charset="0"/>
              <a:buChar char="•"/>
            </a:pPr>
            <a:r>
              <a:rPr lang="is-IS" i="1" dirty="0" smtClean="0"/>
              <a:t>Note:</a:t>
            </a:r>
            <a:r>
              <a:rPr lang="is-IS" dirty="0" smtClean="0"/>
              <a:t> multi-channel setups are in </a:t>
            </a:r>
            <a:r>
              <a:rPr lang="is-IS" u="sng" dirty="0" smtClean="0"/>
              <a:t>DF-II</a:t>
            </a:r>
            <a:endParaRPr lang="is-IS" i="1" u="sng" dirty="0"/>
          </a:p>
          <a:p>
            <a:pPr lvl="1">
              <a:buFont typeface="Arial" charset="0"/>
              <a:buChar char="•"/>
            </a:pPr>
            <a:r>
              <a:rPr lang="is-IS" dirty="0" smtClean="0"/>
              <a:t>Returns: a </a:t>
            </a:r>
            <a:r>
              <a:rPr lang="is-IS" b="1" dirty="0" smtClean="0"/>
              <a:t>setup</a:t>
            </a:r>
            <a:r>
              <a:rPr lang="is-IS" dirty="0" smtClean="0"/>
              <a:t> object</a:t>
            </a:r>
          </a:p>
          <a:p>
            <a:pPr lvl="2">
              <a:buFont typeface="Arial" charset="0"/>
              <a:buChar char="•"/>
            </a:pPr>
            <a:r>
              <a:rPr lang="is-IS" dirty="0" smtClean="0"/>
              <a:t>This is passed to the filter execution function</a:t>
            </a:r>
          </a:p>
          <a:p>
            <a:pPr lvl="2">
              <a:buFont typeface="Arial" charset="0"/>
              <a:buChar char="•"/>
            </a:pPr>
            <a:r>
              <a:rPr lang="is-IS" dirty="0" smtClean="0"/>
              <a:t>The </a:t>
            </a:r>
            <a:r>
              <a:rPr lang="is-IS" b="1" dirty="0" smtClean="0"/>
              <a:t>setup</a:t>
            </a:r>
            <a:r>
              <a:rPr lang="is-IS" dirty="0" smtClean="0"/>
              <a:t> can be called repeatedly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If saved as a @property, make it </a:t>
            </a:r>
            <a:r>
              <a:rPr lang="en-US" b="1" dirty="0" smtClean="0"/>
              <a:t>atomic</a:t>
            </a:r>
          </a:p>
          <a:p>
            <a:pPr lvl="3">
              <a:buFont typeface="Arial" charset="0"/>
              <a:buChar char="•"/>
            </a:pPr>
            <a:r>
              <a:rPr lang="en-US" b="1" dirty="0" smtClean="0"/>
              <a:t>Setup</a:t>
            </a:r>
            <a:r>
              <a:rPr lang="en-US" dirty="0" smtClean="0"/>
              <a:t> can be altered by functions it is passed to, so let’s limit to a single </a:t>
            </a:r>
            <a:r>
              <a:rPr lang="en-US" dirty="0" err="1" smtClean="0"/>
              <a:t>accessor</a:t>
            </a:r>
            <a:r>
              <a:rPr lang="en-US" dirty="0" smtClean="0"/>
              <a:t> at a time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Will have space for 5 coefficients (3 FFW and 2 FBW) </a:t>
            </a:r>
            <a:r>
              <a:rPr lang="en-US" i="1" dirty="0" smtClean="0"/>
              <a:t>per section</a:t>
            </a:r>
            <a:endParaRPr lang="en-US" dirty="0" smtClean="0"/>
          </a:p>
          <a:p>
            <a:pPr lvl="2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2504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latin typeface="Times New Roman" charset="0"/>
              </a:rPr>
              <a:t>vDSP_biquad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14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Constructing the coefficients matrix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To implement:</a:t>
            </a:r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r>
              <a:rPr lang="en-US" sz="2000" i="1" dirty="0" smtClean="0">
                <a:latin typeface="Courier"/>
                <a:cs typeface="Courier"/>
              </a:rPr>
              <a:t>y</a:t>
            </a:r>
            <a:r>
              <a:rPr lang="en-US" sz="2000" dirty="0">
                <a:latin typeface="Courier"/>
                <a:cs typeface="Courier"/>
              </a:rPr>
              <a:t>[n</a:t>
            </a:r>
            <a:r>
              <a:rPr lang="en-US" sz="2000" dirty="0" smtClean="0">
                <a:latin typeface="Courier"/>
                <a:cs typeface="Courier"/>
              </a:rPr>
              <a:t>]=</a:t>
            </a:r>
            <a:r>
              <a:rPr lang="en-US" sz="2000" b="1" dirty="0" smtClean="0">
                <a:latin typeface="Courier"/>
                <a:cs typeface="Courier"/>
              </a:rPr>
              <a:t>b0</a:t>
            </a:r>
            <a:r>
              <a:rPr lang="en-US" sz="2000" dirty="0">
                <a:latin typeface="Courier"/>
                <a:cs typeface="Courier"/>
              </a:rPr>
              <a:t>*</a:t>
            </a:r>
            <a:r>
              <a:rPr lang="en-US" sz="2000" i="1" dirty="0">
                <a:latin typeface="Courier"/>
                <a:cs typeface="Courier"/>
              </a:rPr>
              <a:t>x</a:t>
            </a:r>
            <a:r>
              <a:rPr lang="en-US" sz="2000" dirty="0">
                <a:latin typeface="Courier"/>
                <a:cs typeface="Courier"/>
              </a:rPr>
              <a:t>[n</a:t>
            </a:r>
            <a:r>
              <a:rPr lang="en-US" sz="2000" dirty="0" smtClean="0">
                <a:latin typeface="Courier"/>
                <a:cs typeface="Courier"/>
              </a:rPr>
              <a:t>]+</a:t>
            </a:r>
            <a:r>
              <a:rPr lang="en-US" sz="2000" b="1" dirty="0" smtClean="0">
                <a:latin typeface="Courier"/>
                <a:cs typeface="Courier"/>
              </a:rPr>
              <a:t>b1</a:t>
            </a:r>
            <a:r>
              <a:rPr lang="en-US" sz="2000" dirty="0">
                <a:latin typeface="Courier"/>
                <a:cs typeface="Courier"/>
              </a:rPr>
              <a:t>*</a:t>
            </a:r>
            <a:r>
              <a:rPr lang="en-US" sz="2000" i="1" dirty="0">
                <a:latin typeface="Courier"/>
                <a:cs typeface="Courier"/>
              </a:rPr>
              <a:t>x</a:t>
            </a:r>
            <a:r>
              <a:rPr lang="en-US" sz="2000" dirty="0">
                <a:latin typeface="Courier"/>
                <a:cs typeface="Courier"/>
              </a:rPr>
              <a:t>[n-1</a:t>
            </a:r>
            <a:r>
              <a:rPr lang="en-US" sz="2000" dirty="0" smtClean="0">
                <a:latin typeface="Courier"/>
                <a:cs typeface="Courier"/>
              </a:rPr>
              <a:t>]+</a:t>
            </a:r>
            <a:r>
              <a:rPr lang="en-US" sz="2000" b="1" dirty="0" smtClean="0">
                <a:latin typeface="Courier"/>
                <a:cs typeface="Courier"/>
              </a:rPr>
              <a:t>b2</a:t>
            </a:r>
            <a:r>
              <a:rPr lang="en-US" sz="2000" dirty="0">
                <a:latin typeface="Courier"/>
                <a:cs typeface="Courier"/>
              </a:rPr>
              <a:t>*</a:t>
            </a:r>
            <a:r>
              <a:rPr lang="en-US" sz="2000" i="1" dirty="0">
                <a:latin typeface="Courier"/>
                <a:cs typeface="Courier"/>
              </a:rPr>
              <a:t>x</a:t>
            </a:r>
            <a:r>
              <a:rPr lang="en-US" sz="2000" dirty="0">
                <a:latin typeface="Courier"/>
                <a:cs typeface="Courier"/>
              </a:rPr>
              <a:t>[n-2</a:t>
            </a:r>
            <a:r>
              <a:rPr lang="en-US" sz="2000" dirty="0" smtClean="0">
                <a:latin typeface="Courier"/>
                <a:cs typeface="Courier"/>
              </a:rPr>
              <a:t>]-</a:t>
            </a:r>
            <a:r>
              <a:rPr lang="en-US" sz="2000" b="1" dirty="0" smtClean="0">
                <a:latin typeface="Courier"/>
                <a:cs typeface="Courier"/>
              </a:rPr>
              <a:t>a1</a:t>
            </a:r>
            <a:r>
              <a:rPr lang="en-US" sz="2000" dirty="0">
                <a:latin typeface="Courier"/>
                <a:cs typeface="Courier"/>
              </a:rPr>
              <a:t>*</a:t>
            </a:r>
            <a:r>
              <a:rPr lang="en-US" sz="2000" i="1" dirty="0">
                <a:latin typeface="Courier"/>
                <a:cs typeface="Courier"/>
              </a:rPr>
              <a:t>y</a:t>
            </a:r>
            <a:r>
              <a:rPr lang="en-US" sz="2000" dirty="0">
                <a:latin typeface="Courier"/>
                <a:cs typeface="Courier"/>
              </a:rPr>
              <a:t>[n-1</a:t>
            </a:r>
            <a:r>
              <a:rPr lang="en-US" sz="2000" dirty="0" smtClean="0">
                <a:latin typeface="Courier"/>
                <a:cs typeface="Courier"/>
              </a:rPr>
              <a:t>]-</a:t>
            </a:r>
            <a:r>
              <a:rPr lang="en-US" sz="2000" b="1" dirty="0" smtClean="0">
                <a:latin typeface="Courier"/>
                <a:cs typeface="Courier"/>
              </a:rPr>
              <a:t>a2</a:t>
            </a:r>
            <a:r>
              <a:rPr lang="en-US" sz="2000" dirty="0">
                <a:latin typeface="Courier"/>
                <a:cs typeface="Courier"/>
              </a:rPr>
              <a:t>*</a:t>
            </a:r>
            <a:r>
              <a:rPr lang="en-US" sz="2000" i="1" dirty="0">
                <a:latin typeface="Courier"/>
                <a:cs typeface="Courier"/>
              </a:rPr>
              <a:t>y</a:t>
            </a:r>
            <a:r>
              <a:rPr lang="en-US" sz="2000" dirty="0">
                <a:latin typeface="Courier"/>
                <a:cs typeface="Courier"/>
              </a:rPr>
              <a:t>[n-2</a:t>
            </a:r>
            <a:r>
              <a:rPr lang="en-US" sz="2000" dirty="0" smtClean="0">
                <a:latin typeface="Courier"/>
                <a:cs typeface="Courier"/>
              </a:rPr>
              <a:t>]</a:t>
            </a:r>
          </a:p>
          <a:p>
            <a:pPr marL="0" indent="0"/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Use the following code: </a:t>
            </a:r>
          </a:p>
          <a:p>
            <a:pPr marL="0" indent="0"/>
            <a:endParaRPr lang="en-US" dirty="0"/>
          </a:p>
          <a:p>
            <a:pPr marL="0" indent="0"/>
            <a:r>
              <a:rPr lang="en-US" sz="2000" dirty="0" smtClean="0">
                <a:latin typeface="Courier"/>
                <a:cs typeface="Courier"/>
              </a:rPr>
              <a:t>for 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vDSP_Length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 = 0; 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 &lt; sections; 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++) </a:t>
            </a:r>
            <a:r>
              <a:rPr lang="en-US" sz="2000" dirty="0" smtClean="0">
                <a:latin typeface="Courier"/>
                <a:cs typeface="Courier"/>
              </a:rPr>
              <a:t>{</a:t>
            </a:r>
          </a:p>
          <a:p>
            <a:pPr marL="0" indent="0"/>
            <a:r>
              <a:rPr lang="en-US" sz="2000" dirty="0" smtClean="0">
                <a:latin typeface="Courier"/>
                <a:cs typeface="Courier"/>
              </a:rPr>
              <a:t>   coefficients</a:t>
            </a:r>
            <a:r>
              <a:rPr lang="en-US" sz="2000" dirty="0">
                <a:latin typeface="Courier"/>
                <a:cs typeface="Courier"/>
              </a:rPr>
              <a:t>[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*5 + 0] = (float)b0_for_section_i; 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/>
            <a:r>
              <a:rPr lang="en-US" sz="2000" dirty="0" smtClean="0">
                <a:latin typeface="Courier"/>
                <a:cs typeface="Courier"/>
              </a:rPr>
              <a:t>   coefficients</a:t>
            </a:r>
            <a:r>
              <a:rPr lang="en-US" sz="2000" dirty="0">
                <a:latin typeface="Courier"/>
                <a:cs typeface="Courier"/>
              </a:rPr>
              <a:t>[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*5 + 1] = (float)b1_for_section_i; 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/>
            <a:r>
              <a:rPr lang="en-US" sz="2000" dirty="0" smtClean="0">
                <a:latin typeface="Courier"/>
                <a:cs typeface="Courier"/>
              </a:rPr>
              <a:t>   coefficients</a:t>
            </a:r>
            <a:r>
              <a:rPr lang="en-US" sz="2000" dirty="0">
                <a:latin typeface="Courier"/>
                <a:cs typeface="Courier"/>
              </a:rPr>
              <a:t>[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*5 + 2] = (float)b2_for_section_i; 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/>
            <a:r>
              <a:rPr lang="en-US" sz="2000" dirty="0" smtClean="0">
                <a:latin typeface="Courier"/>
                <a:cs typeface="Courier"/>
              </a:rPr>
              <a:t>   coefficients</a:t>
            </a:r>
            <a:r>
              <a:rPr lang="en-US" sz="2000" dirty="0">
                <a:latin typeface="Courier"/>
                <a:cs typeface="Courier"/>
              </a:rPr>
              <a:t>[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*5 + 3] = (float)a1_for_section_i; 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/>
            <a:r>
              <a:rPr lang="en-US" sz="2000" dirty="0" smtClean="0">
                <a:latin typeface="Courier"/>
                <a:cs typeface="Courier"/>
              </a:rPr>
              <a:t>   coefficients</a:t>
            </a:r>
            <a:r>
              <a:rPr lang="en-US" sz="2000" dirty="0">
                <a:latin typeface="Courier"/>
                <a:cs typeface="Courier"/>
              </a:rPr>
              <a:t>[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*5 + 4] = (float)a2_for_section_i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/>
            <a:r>
              <a:rPr lang="en-US" sz="2000" dirty="0" smtClean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900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latin typeface="Times New Roman" charset="0"/>
              </a:rPr>
              <a:t>vDSP_biquad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15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The filter execution function takes in: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setup</a:t>
            </a:r>
            <a:r>
              <a:rPr lang="en-US" dirty="0" smtClean="0"/>
              <a:t> object with filter coefficients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Pointers to the </a:t>
            </a:r>
            <a:r>
              <a:rPr lang="en-US" i="1" dirty="0" smtClean="0"/>
              <a:t>input</a:t>
            </a:r>
            <a:r>
              <a:rPr lang="en-US" dirty="0" smtClean="0"/>
              <a:t> and </a:t>
            </a:r>
            <a:r>
              <a:rPr lang="en-US" i="1" dirty="0" smtClean="0"/>
              <a:t>output</a:t>
            </a:r>
            <a:r>
              <a:rPr lang="en-US" dirty="0" smtClean="0"/>
              <a:t> arrays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stride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A pointer to an array of </a:t>
            </a:r>
            <a:r>
              <a:rPr lang="en-US" i="1" dirty="0" smtClean="0"/>
              <a:t>delay</a:t>
            </a:r>
            <a:r>
              <a:rPr lang="en-US" dirty="0" smtClean="0"/>
              <a:t> values (state memory)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An array of floats of past delay values for each section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Length is 2*M+2, where M is the # of sections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This array is updated with new values by the filter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number of samples </a:t>
            </a:r>
            <a:r>
              <a:rPr lang="en-US" dirty="0" smtClean="0"/>
              <a:t>to be processed</a:t>
            </a:r>
          </a:p>
        </p:txBody>
      </p:sp>
    </p:spTree>
    <p:extLst>
      <p:ext uri="{BB962C8B-B14F-4D97-AF65-F5344CB8AC3E}">
        <p14:creationId xmlns:p14="http://schemas.microsoft.com/office/powerpoint/2010/main" val="2341297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latin typeface="Times New Roman" charset="0"/>
              </a:rPr>
              <a:t>vDSP_biquad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16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/>
              <a:t>Code </a:t>
            </a:r>
            <a:r>
              <a:rPr lang="en-US" dirty="0" smtClean="0"/>
              <a:t>Example:</a:t>
            </a:r>
          </a:p>
          <a:p>
            <a:pPr marL="0" indent="0"/>
            <a:r>
              <a:rPr lang="en-US" sz="2000" dirty="0" smtClean="0">
                <a:latin typeface="Courier"/>
                <a:cs typeface="Courier"/>
              </a:rPr>
              <a:t>// Delays array for 1 section</a:t>
            </a:r>
          </a:p>
          <a:p>
            <a:pPr marL="0" indent="0"/>
            <a:r>
              <a:rPr lang="en-US" sz="2000" dirty="0" smtClean="0">
                <a:latin typeface="Courier"/>
                <a:cs typeface="Courier"/>
              </a:rPr>
              <a:t>float </a:t>
            </a:r>
            <a:r>
              <a:rPr lang="en-US" sz="2000" b="1" dirty="0">
                <a:latin typeface="Courier"/>
                <a:cs typeface="Courier"/>
              </a:rPr>
              <a:t>delays</a:t>
            </a:r>
            <a:r>
              <a:rPr lang="en-US" sz="2000" dirty="0">
                <a:latin typeface="Courier"/>
                <a:cs typeface="Courier"/>
              </a:rPr>
              <a:t>[4] = {0.f, 0.f, 0.f, 0.f}; 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/>
            <a:endParaRPr lang="en-US" sz="2000" dirty="0">
              <a:latin typeface="Courier"/>
              <a:cs typeface="Courier"/>
            </a:endParaRPr>
          </a:p>
          <a:p>
            <a:pPr marL="0" indent="0"/>
            <a:r>
              <a:rPr lang="en-US" sz="2000" dirty="0" smtClean="0">
                <a:latin typeface="Courier"/>
                <a:cs typeface="Courier"/>
              </a:rPr>
              <a:t>/</a:t>
            </a:r>
            <a:r>
              <a:rPr lang="en-US" sz="2000" dirty="0">
                <a:latin typeface="Courier"/>
                <a:cs typeface="Courier"/>
              </a:rPr>
              <a:t>/ </a:t>
            </a:r>
            <a:r>
              <a:rPr lang="en-US" sz="2000" dirty="0" smtClean="0">
                <a:latin typeface="Courier"/>
                <a:cs typeface="Courier"/>
              </a:rPr>
              <a:t>coefficient array of length = 5x #of cascaded sections</a:t>
            </a:r>
          </a:p>
          <a:p>
            <a:pPr marL="0" indent="0"/>
            <a:r>
              <a:rPr lang="en-US" sz="2000" dirty="0" smtClean="0">
                <a:latin typeface="Courier"/>
                <a:cs typeface="Courier"/>
              </a:rPr>
              <a:t>double </a:t>
            </a:r>
            <a:r>
              <a:rPr lang="en-US" sz="2000" b="1" dirty="0" err="1">
                <a:latin typeface="Courier"/>
                <a:cs typeface="Courier"/>
              </a:rPr>
              <a:t>filterCoeffs</a:t>
            </a:r>
            <a:r>
              <a:rPr lang="en-US" sz="2000" dirty="0">
                <a:latin typeface="Courier"/>
                <a:cs typeface="Courier"/>
              </a:rPr>
              <a:t>[5] = </a:t>
            </a:r>
            <a:r>
              <a:rPr lang="en-US" sz="2000">
                <a:latin typeface="Courier"/>
                <a:cs typeface="Courier"/>
              </a:rPr>
              <a:t>{</a:t>
            </a:r>
            <a:r>
              <a:rPr lang="en-US" sz="2000" smtClean="0">
                <a:latin typeface="Courier"/>
                <a:cs typeface="Courier"/>
              </a:rPr>
              <a:t>mB0</a:t>
            </a:r>
            <a:r>
              <a:rPr lang="en-US" sz="2000">
                <a:latin typeface="Courier"/>
                <a:cs typeface="Courier"/>
              </a:rPr>
              <a:t>, </a:t>
            </a:r>
            <a:r>
              <a:rPr lang="en-US" sz="2000" smtClean="0">
                <a:latin typeface="Courier"/>
                <a:cs typeface="Courier"/>
              </a:rPr>
              <a:t>mB1</a:t>
            </a:r>
            <a:r>
              <a:rPr lang="en-US" sz="2000">
                <a:latin typeface="Courier"/>
                <a:cs typeface="Courier"/>
              </a:rPr>
              <a:t>, </a:t>
            </a:r>
            <a:r>
              <a:rPr lang="en-US" sz="2000" smtClean="0">
                <a:latin typeface="Courier"/>
                <a:cs typeface="Courier"/>
              </a:rPr>
              <a:t>mB2</a:t>
            </a:r>
            <a:r>
              <a:rPr lang="en-US" sz="2000">
                <a:latin typeface="Courier"/>
                <a:cs typeface="Courier"/>
              </a:rPr>
              <a:t>, </a:t>
            </a:r>
            <a:r>
              <a:rPr lang="en-US" sz="2000" smtClean="0">
                <a:latin typeface="Courier"/>
                <a:cs typeface="Courier"/>
              </a:rPr>
              <a:t>mA1</a:t>
            </a:r>
            <a:r>
              <a:rPr lang="en-US" sz="2000">
                <a:latin typeface="Courier"/>
                <a:cs typeface="Courier"/>
              </a:rPr>
              <a:t>, </a:t>
            </a:r>
            <a:r>
              <a:rPr lang="en-US" sz="2000" smtClean="0">
                <a:latin typeface="Courier"/>
                <a:cs typeface="Courier"/>
              </a:rPr>
              <a:t>mA2</a:t>
            </a:r>
            <a:r>
              <a:rPr lang="en-US" sz="2000" dirty="0">
                <a:latin typeface="Courier"/>
                <a:cs typeface="Courier"/>
              </a:rPr>
              <a:t>}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/>
            <a:endParaRPr lang="en-US" sz="2000" dirty="0">
              <a:latin typeface="Courier"/>
              <a:cs typeface="Courier"/>
            </a:endParaRPr>
          </a:p>
          <a:p>
            <a:pPr marL="0" indent="0"/>
            <a:r>
              <a:rPr lang="en-US" sz="2000" dirty="0" smtClean="0">
                <a:latin typeface="Courier"/>
                <a:cs typeface="Courier"/>
              </a:rPr>
              <a:t>// setup object</a:t>
            </a:r>
          </a:p>
          <a:p>
            <a:pPr marL="0" indent="0"/>
            <a:r>
              <a:rPr lang="en-US" sz="2000" dirty="0" err="1" smtClean="0">
                <a:latin typeface="Courier"/>
                <a:cs typeface="Courier"/>
              </a:rPr>
              <a:t>vDSP_biquad_Setup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b="1" dirty="0">
                <a:latin typeface="Courier"/>
                <a:cs typeface="Courier"/>
              </a:rPr>
              <a:t>setup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=</a:t>
            </a:r>
            <a:r>
              <a:rPr lang="en-US" sz="2000" i="1" dirty="0" err="1" smtClean="0">
                <a:latin typeface="Courier"/>
                <a:cs typeface="Courier"/>
              </a:rPr>
              <a:t>vDSP_biquad_CreateSetup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b="1" dirty="0" err="1">
                <a:latin typeface="Courier"/>
                <a:cs typeface="Courier"/>
              </a:rPr>
              <a:t>filterCoeffs</a:t>
            </a:r>
            <a:r>
              <a:rPr lang="en-US" sz="2000" dirty="0">
                <a:latin typeface="Courier"/>
                <a:cs typeface="Courier"/>
              </a:rPr>
              <a:t>, 1); 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/>
            <a:endParaRPr lang="en-US" sz="2000" dirty="0" smtClean="0">
              <a:latin typeface="Courier"/>
              <a:cs typeface="Courier"/>
            </a:endParaRPr>
          </a:p>
          <a:p>
            <a:pPr marL="0" indent="0"/>
            <a:r>
              <a:rPr lang="en-US" sz="2000" dirty="0" smtClean="0">
                <a:latin typeface="Courier"/>
                <a:cs typeface="Courier"/>
              </a:rPr>
              <a:t>// filter</a:t>
            </a:r>
          </a:p>
          <a:p>
            <a:pPr marL="0" indent="0"/>
            <a:r>
              <a:rPr lang="en-US" sz="2000" i="1" dirty="0" err="1" smtClean="0">
                <a:latin typeface="Courier"/>
                <a:cs typeface="Courier"/>
              </a:rPr>
              <a:t>vDSP_biquad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b="1" dirty="0">
                <a:latin typeface="Courier"/>
                <a:cs typeface="Courier"/>
              </a:rPr>
              <a:t>setup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b="1" dirty="0">
                <a:latin typeface="Courier"/>
                <a:cs typeface="Courier"/>
              </a:rPr>
              <a:t>delays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u="sng" dirty="0" smtClean="0">
                <a:latin typeface="Courier"/>
                <a:cs typeface="Courier"/>
              </a:rPr>
              <a:t>in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>
                <a:latin typeface="Courier"/>
                <a:cs typeface="Courier"/>
              </a:rPr>
              <a:t>1, </a:t>
            </a:r>
            <a:r>
              <a:rPr lang="en-US" sz="2000" u="sng" dirty="0" smtClean="0">
                <a:latin typeface="Courier"/>
                <a:cs typeface="Courier"/>
              </a:rPr>
              <a:t>out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>
                <a:latin typeface="Courier"/>
                <a:cs typeface="Courier"/>
              </a:rPr>
              <a:t>1, </a:t>
            </a:r>
            <a:r>
              <a:rPr lang="en-US" sz="2000" dirty="0" err="1" smtClean="0">
                <a:latin typeface="Courier"/>
                <a:cs typeface="Courier"/>
              </a:rPr>
              <a:t>numFrames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/>
            <a:endParaRPr lang="en-US" sz="2000" dirty="0" smtClean="0">
              <a:latin typeface="Courier"/>
              <a:cs typeface="Courier"/>
            </a:endParaRPr>
          </a:p>
          <a:p>
            <a:pPr marL="0" indent="0"/>
            <a:r>
              <a:rPr lang="en-US" sz="2000" i="1" dirty="0" err="1" smtClean="0">
                <a:latin typeface="Courier"/>
                <a:cs typeface="Courier"/>
              </a:rPr>
              <a:t>vDSP_biquad_DestroySetup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b="1" dirty="0">
                <a:latin typeface="Courier"/>
                <a:cs typeface="Courier"/>
              </a:rPr>
              <a:t>setup</a:t>
            </a:r>
            <a:r>
              <a:rPr lang="en-US" sz="2000" dirty="0">
                <a:latin typeface="Courier"/>
                <a:cs typeface="Courier"/>
              </a:rPr>
              <a:t>); // </a:t>
            </a:r>
            <a:r>
              <a:rPr lang="en-US" sz="2000" dirty="0" smtClean="0">
                <a:latin typeface="Courier"/>
                <a:cs typeface="Courier"/>
              </a:rPr>
              <a:t>Destroy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40448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Overview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2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Part of the Accelerate Framework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Provides fast mathematical operations for computationally expensive operations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Vector and matrix operations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FFT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Interpolation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Convolution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Windowing, FIR, and IIR filtering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Operates on real and complex </a:t>
            </a:r>
            <a:r>
              <a:rPr lang="en-US" dirty="0" smtClean="0"/>
              <a:t>data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C++</a:t>
            </a:r>
          </a:p>
          <a:p>
            <a:pPr lvl="1">
              <a:buFont typeface="Arial" charset="0"/>
              <a:buChar char="•"/>
            </a:pPr>
            <a:r>
              <a:rPr lang="en-US" i="1" dirty="0" smtClean="0"/>
              <a:t>Technically, Objective-C++</a:t>
            </a:r>
            <a:endParaRPr lang="en-US" i="1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Passing Data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3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Input and output vectors (or scalars or matrices) are </a:t>
            </a:r>
            <a:r>
              <a:rPr lang="en-US" b="1" dirty="0" smtClean="0"/>
              <a:t>pass by reference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Vector </a:t>
            </a:r>
            <a:r>
              <a:rPr lang="en-US" i="1" dirty="0" smtClean="0"/>
              <a:t>interleaving</a:t>
            </a:r>
            <a:r>
              <a:rPr lang="en-US" dirty="0" smtClean="0"/>
              <a:t> is specified by </a:t>
            </a:r>
            <a:r>
              <a:rPr lang="en-US" b="1" dirty="0" smtClean="0"/>
              <a:t>stride</a:t>
            </a:r>
            <a:r>
              <a:rPr lang="en-US" dirty="0" smtClean="0"/>
              <a:t> length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Complex data is interleaved Re, </a:t>
            </a:r>
            <a:r>
              <a:rPr lang="en-US" dirty="0" err="1" smtClean="0"/>
              <a:t>Im</a:t>
            </a:r>
            <a:r>
              <a:rPr lang="en-US" dirty="0" smtClean="0"/>
              <a:t>, Re, </a:t>
            </a:r>
            <a:r>
              <a:rPr lang="en-US" dirty="0" err="1" smtClean="0"/>
              <a:t>Im</a:t>
            </a:r>
            <a:r>
              <a:rPr lang="en-US" dirty="0" smtClean="0"/>
              <a:t>,</a:t>
            </a:r>
            <a:r>
              <a:rPr lang="is-IS" dirty="0" smtClean="0"/>
              <a:t>…</a:t>
            </a:r>
          </a:p>
          <a:p>
            <a:pPr lvl="2">
              <a:buFont typeface="Arial" charset="0"/>
              <a:buChar char="•"/>
            </a:pPr>
            <a:r>
              <a:rPr lang="is-IS" dirty="0" smtClean="0"/>
              <a:t>Stride = ???</a:t>
            </a:r>
          </a:p>
          <a:p>
            <a:pPr lvl="1">
              <a:buFont typeface="Arial" charset="0"/>
              <a:buChar char="•"/>
            </a:pPr>
            <a:r>
              <a:rPr lang="is-IS" u="sng" dirty="0" smtClean="0"/>
              <a:t>Note</a:t>
            </a:r>
            <a:r>
              <a:rPr lang="is-IS" dirty="0" smtClean="0"/>
              <a:t>: stride length of 1 has best performance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Need to indicate element count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Non </a:t>
            </a:r>
            <a:r>
              <a:rPr lang="en-US" dirty="0" err="1" smtClean="0"/>
              <a:t>NSObjects</a:t>
            </a:r>
            <a:r>
              <a:rPr lang="en-US" dirty="0" smtClean="0"/>
              <a:t>, therefore size must be specified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Non-data parameters are </a:t>
            </a:r>
            <a:r>
              <a:rPr lang="en-US" b="1" dirty="0" smtClean="0"/>
              <a:t>pass by value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4924961"/>
            <a:ext cx="68337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//  .* two </a:t>
            </a:r>
            <a:r>
              <a:rPr lang="en-US" sz="1600" dirty="0">
                <a:latin typeface="Courier"/>
                <a:cs typeface="Courier"/>
              </a:rPr>
              <a:t>1,024-point vectors </a:t>
            </a:r>
          </a:p>
          <a:p>
            <a:r>
              <a:rPr lang="en-US" sz="1600" dirty="0">
                <a:latin typeface="Courier"/>
                <a:cs typeface="Courier"/>
              </a:rPr>
              <a:t>float a[1024], b[1024], c[1024];</a:t>
            </a:r>
          </a:p>
          <a:p>
            <a:r>
              <a:rPr lang="en-US" sz="1600" dirty="0" smtClean="0">
                <a:latin typeface="Courier"/>
                <a:cs typeface="Courier"/>
              </a:rPr>
              <a:t>// (in1, in1strd, in2, in2strd, out, </a:t>
            </a:r>
            <a:r>
              <a:rPr lang="en-US" sz="1600" dirty="0" err="1" smtClean="0">
                <a:latin typeface="Courier"/>
                <a:cs typeface="Courier"/>
              </a:rPr>
              <a:t>outstrd</a:t>
            </a:r>
            <a:r>
              <a:rPr lang="en-US" sz="1600" dirty="0" smtClean="0">
                <a:latin typeface="Courier"/>
                <a:cs typeface="Courier"/>
              </a:rPr>
              <a:t>, length)  </a:t>
            </a:r>
          </a:p>
          <a:p>
            <a:r>
              <a:rPr lang="en-US" sz="1600" dirty="0" err="1" smtClean="0">
                <a:latin typeface="Courier"/>
                <a:cs typeface="Courier"/>
              </a:rPr>
              <a:t>vDSP_vmul</a:t>
            </a:r>
            <a:r>
              <a:rPr lang="en-US" sz="1600" dirty="0">
                <a:latin typeface="Courier"/>
                <a:cs typeface="Courier"/>
              </a:rPr>
              <a:t>( a, 1, b, 1, c, 1, 1024 )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22703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Passing Data (cont’d)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4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“Out of place”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resultant vector (the output) is </a:t>
            </a:r>
            <a:r>
              <a:rPr lang="en-US" i="1" dirty="0" smtClean="0"/>
              <a:t>placed</a:t>
            </a:r>
            <a:r>
              <a:rPr lang="en-US" dirty="0" smtClean="0"/>
              <a:t> in a separate location from the input(s)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“In place”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opposite of out-of-place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input vector is manipulated (and therefore lost!), with the output </a:t>
            </a:r>
            <a:r>
              <a:rPr lang="en-US" i="1" dirty="0" smtClean="0"/>
              <a:t>in its place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984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Naming conventions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5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Prefix: All functions begin with </a:t>
            </a:r>
            <a:r>
              <a:rPr lang="en-US" dirty="0" err="1" smtClean="0"/>
              <a:t>vDSP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v – operates on vectors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 – operates on scalars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Suffix: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 suffix indicates single precision (</a:t>
            </a:r>
            <a:r>
              <a:rPr lang="en-US" sz="2000" dirty="0" smtClean="0">
                <a:latin typeface="Courier"/>
                <a:cs typeface="Courier"/>
              </a:rPr>
              <a:t>float</a:t>
            </a:r>
            <a:r>
              <a:rPr lang="en-US" dirty="0" smtClean="0"/>
              <a:t>)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>
                <a:latin typeface="Courier"/>
                <a:cs typeface="Courier"/>
              </a:rPr>
              <a:t>D</a:t>
            </a:r>
            <a:r>
              <a:rPr lang="en-US" dirty="0" smtClean="0"/>
              <a:t> suffix indicates </a:t>
            </a:r>
            <a:r>
              <a:rPr lang="en-US" sz="2000" dirty="0">
                <a:latin typeface="Courier"/>
                <a:cs typeface="Courier"/>
              </a:rPr>
              <a:t>double float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Additional types:</a:t>
            </a:r>
          </a:p>
          <a:p>
            <a:pPr lvl="1">
              <a:buFont typeface="Arial" charset="0"/>
              <a:buChar char="•"/>
            </a:pPr>
            <a:r>
              <a:rPr lang="en-US" sz="2000" dirty="0" err="1">
                <a:latin typeface="Courier"/>
                <a:cs typeface="Courier"/>
              </a:rPr>
              <a:t>DSPComplex</a:t>
            </a:r>
            <a:r>
              <a:rPr lang="en-US" dirty="0"/>
              <a:t> </a:t>
            </a:r>
            <a:r>
              <a:rPr lang="en-US" dirty="0" smtClean="0"/>
              <a:t>– an ordered pair of float values stored as a packed data structure</a:t>
            </a:r>
          </a:p>
          <a:p>
            <a:pPr lvl="1">
              <a:buFont typeface="Arial" charset="0"/>
              <a:buChar char="•"/>
            </a:pPr>
            <a:r>
              <a:rPr lang="en-US" sz="2000" dirty="0" err="1">
                <a:latin typeface="Courier"/>
                <a:cs typeface="Courier"/>
              </a:rPr>
              <a:t>DSPSplitComplex</a:t>
            </a:r>
            <a:r>
              <a:rPr lang="en-US" dirty="0" smtClean="0"/>
              <a:t> – an ordered pair of float values stored as a pair of pointers into an array of Re and </a:t>
            </a:r>
            <a:r>
              <a:rPr lang="en-US" dirty="0" err="1" smtClean="0"/>
              <a:t>Im</a:t>
            </a:r>
            <a:r>
              <a:rPr lang="en-US" dirty="0" smtClean="0"/>
              <a:t> parts. Inputs into functions indicated with a ‘</a:t>
            </a:r>
            <a:r>
              <a:rPr lang="en-US" sz="2000" dirty="0">
                <a:latin typeface="Courier"/>
                <a:cs typeface="Courier"/>
              </a:rPr>
              <a:t>z</a:t>
            </a:r>
            <a:r>
              <a:rPr lang="en-US" dirty="0" smtClean="0"/>
              <a:t>’ </a:t>
            </a:r>
          </a:p>
        </p:txBody>
      </p:sp>
    </p:spTree>
    <p:extLst>
      <p:ext uri="{BB962C8B-B14F-4D97-AF65-F5344CB8AC3E}">
        <p14:creationId xmlns:p14="http://schemas.microsoft.com/office/powerpoint/2010/main" val="363906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Naming conventions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6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Somewhere in the name:</a:t>
            </a: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ip</a:t>
            </a:r>
            <a:r>
              <a:rPr lang="en-US" dirty="0"/>
              <a:t> </a:t>
            </a:r>
            <a:r>
              <a:rPr lang="en-US" dirty="0" smtClean="0"/>
              <a:t>– “in place” processing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op – “out of place” processing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Example: </a:t>
            </a:r>
            <a:r>
              <a:rPr lang="en-US" sz="2000" dirty="0">
                <a:latin typeface="Courier"/>
                <a:cs typeface="Courier"/>
              </a:rPr>
              <a:t>vDSP_fft2d_zipD(</a:t>
            </a:r>
            <a:r>
              <a:rPr lang="is-IS" sz="2000" dirty="0">
                <a:latin typeface="Courier"/>
                <a:cs typeface="Courier"/>
              </a:rPr>
              <a:t>…)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Function: 2-dimensional FFT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Return:</a:t>
            </a:r>
            <a:r>
              <a:rPr lang="is-IS" dirty="0" smtClean="0"/>
              <a:t> </a:t>
            </a:r>
            <a:r>
              <a:rPr lang="is-IS" sz="2000" dirty="0">
                <a:latin typeface="Courier"/>
                <a:cs typeface="Courier"/>
              </a:rPr>
              <a:t>DSPSplitComplex</a:t>
            </a:r>
            <a:r>
              <a:rPr lang="is-IS" dirty="0" smtClean="0"/>
              <a:t> type (‘z’)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Precision: </a:t>
            </a:r>
            <a:r>
              <a:rPr lang="is-IS" sz="2000" dirty="0" smtClean="0">
                <a:latin typeface="Courier"/>
                <a:cs typeface="Courier"/>
              </a:rPr>
              <a:t>double float</a:t>
            </a:r>
            <a:endParaRPr lang="is-IS" dirty="0" smtClean="0"/>
          </a:p>
          <a:p>
            <a:pPr lvl="1">
              <a:buFont typeface="Arial" charset="0"/>
              <a:buChar char="•"/>
            </a:pPr>
            <a:r>
              <a:rPr lang="is-IS" dirty="0" smtClean="0"/>
              <a:t>Does in-place processing</a:t>
            </a:r>
          </a:p>
        </p:txBody>
      </p:sp>
    </p:spTree>
    <p:extLst>
      <p:ext uri="{BB962C8B-B14F-4D97-AF65-F5344CB8AC3E}">
        <p14:creationId xmlns:p14="http://schemas.microsoft.com/office/powerpoint/2010/main" val="4058297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Fourier Transforms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7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Step 1: create a “weights array” of twiddle factors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What is a twiddle factor?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These only need to be calculated once for an FFT of a given size (can be re-used over and over)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Increases efficiency of FFT algorithm!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Create this array using </a:t>
            </a:r>
            <a:r>
              <a:rPr lang="en-US" sz="2000" dirty="0" err="1" smtClean="0">
                <a:latin typeface="Courier"/>
                <a:cs typeface="Courier"/>
              </a:rPr>
              <a:t>vDSP_create_fftsetup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is-IS" sz="2000" dirty="0" smtClean="0">
                <a:latin typeface="Courier"/>
                <a:cs typeface="Courier"/>
              </a:rPr>
              <a:t>…)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Creates the data structure to hold the weights array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Populates the weights array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Returns a pointer to the weights array</a:t>
            </a:r>
          </a:p>
          <a:p>
            <a:pPr lvl="3">
              <a:buFont typeface="Arial" charset="0"/>
              <a:buChar char="•"/>
            </a:pPr>
            <a:r>
              <a:rPr lang="en-US" dirty="0" smtClean="0"/>
              <a:t>Pass to FFT functions</a:t>
            </a:r>
          </a:p>
          <a:p>
            <a:pPr lvl="2"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is-I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447800"/>
            <a:ext cx="12763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9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Fourier Transforms (cont’d 1)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8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563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Step 2: formatting the input data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>
                <a:latin typeface="Courier"/>
                <a:cs typeface="Courier"/>
              </a:rPr>
              <a:t>A</a:t>
            </a:r>
            <a:r>
              <a:rPr lang="en-US" dirty="0" smtClean="0"/>
              <a:t> real sequence </a:t>
            </a:r>
            <a:r>
              <a:rPr lang="en-US" sz="2000" dirty="0">
                <a:latin typeface="Courier"/>
                <a:cs typeface="Courier"/>
              </a:rPr>
              <a:t>A = {A[0],</a:t>
            </a:r>
            <a:r>
              <a:rPr lang="is-IS" sz="2000" dirty="0">
                <a:latin typeface="Courier"/>
                <a:cs typeface="Courier"/>
              </a:rPr>
              <a:t>…,A[n]} </a:t>
            </a:r>
            <a:r>
              <a:rPr lang="is-IS" dirty="0" smtClean="0"/>
              <a:t>must be transformed into an even-odd array </a:t>
            </a:r>
            <a:r>
              <a:rPr lang="is-IS" sz="2000" dirty="0" smtClean="0">
                <a:latin typeface="Courier"/>
                <a:cs typeface="Courier"/>
              </a:rPr>
              <a:t>Aeo={</a:t>
            </a:r>
            <a:r>
              <a:rPr lang="is-IS" sz="2000" dirty="0">
                <a:latin typeface="Courier"/>
                <a:cs typeface="Courier"/>
              </a:rPr>
              <a:t>A[0],A[2],...,A[n-1],A[1],A[3],...,A[n]}</a:t>
            </a:r>
          </a:p>
          <a:p>
            <a:pPr lvl="2">
              <a:buFont typeface="Arial" charset="0"/>
              <a:buChar char="•"/>
            </a:pPr>
            <a:r>
              <a:rPr lang="is-IS" dirty="0" smtClean="0"/>
              <a:t>Easy to do with </a:t>
            </a:r>
            <a:r>
              <a:rPr lang="is-IS" sz="2000" dirty="0">
                <a:latin typeface="Courier"/>
                <a:cs typeface="Courier"/>
              </a:rPr>
              <a:t>vDSP_ctoz</a:t>
            </a:r>
            <a:r>
              <a:rPr lang="is-IS" dirty="0" smtClean="0"/>
              <a:t> (remember, ‘</a:t>
            </a:r>
            <a:r>
              <a:rPr lang="is-IS" sz="2000" dirty="0">
                <a:latin typeface="Courier"/>
                <a:cs typeface="Courier"/>
              </a:rPr>
              <a:t>z</a:t>
            </a:r>
            <a:r>
              <a:rPr lang="is-IS" dirty="0" smtClean="0"/>
              <a:t>’ indicates the split data format type)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n-dimension input to FFT </a:t>
            </a:r>
            <a:r>
              <a:rPr lang="en-US" dirty="0" smtClean="0">
                <a:sym typeface="Wingdings"/>
              </a:rPr>
              <a:t> 2n-dimensional output</a:t>
            </a:r>
          </a:p>
          <a:p>
            <a:pPr lvl="1">
              <a:buFont typeface="Arial" charset="0"/>
              <a:buChar char="•"/>
            </a:pPr>
            <a:r>
              <a:rPr lang="en-US" sz="2000" dirty="0">
                <a:latin typeface="Courier"/>
                <a:cs typeface="Courier"/>
              </a:rPr>
              <a:t>{[DC,0]</a:t>
            </a:r>
            <a:r>
              <a:rPr lang="en-US" sz="2000" dirty="0" smtClean="0">
                <a:latin typeface="Courier"/>
                <a:cs typeface="Courier"/>
              </a:rPr>
              <a:t>,C</a:t>
            </a:r>
            <a:r>
              <a:rPr lang="en-US" sz="2000" dirty="0">
                <a:latin typeface="Courier"/>
                <a:cs typeface="Courier"/>
              </a:rPr>
              <a:t>[1]</a:t>
            </a:r>
            <a:r>
              <a:rPr lang="en-US" sz="2000" dirty="0" smtClean="0">
                <a:latin typeface="Courier"/>
                <a:cs typeface="Courier"/>
              </a:rPr>
              <a:t>,C</a:t>
            </a:r>
            <a:r>
              <a:rPr lang="en-US" sz="2000" dirty="0">
                <a:latin typeface="Courier"/>
                <a:cs typeface="Courier"/>
              </a:rPr>
              <a:t>[2],</a:t>
            </a:r>
            <a:r>
              <a:rPr lang="is-IS" sz="2000" dirty="0">
                <a:latin typeface="Courier"/>
                <a:cs typeface="Courier"/>
              </a:rPr>
              <a:t>…,C[n/2]</a:t>
            </a:r>
            <a:r>
              <a:rPr lang="is-IS" sz="2000" dirty="0" smtClean="0">
                <a:latin typeface="Courier"/>
                <a:cs typeface="Courier"/>
              </a:rPr>
              <a:t>,[</a:t>
            </a:r>
            <a:r>
              <a:rPr lang="is-IS" sz="2000" dirty="0">
                <a:latin typeface="Courier"/>
                <a:cs typeface="Courier"/>
              </a:rPr>
              <a:t>NY,0],Cc[n/2</a:t>
            </a:r>
            <a:r>
              <a:rPr lang="is-IS" sz="2000" dirty="0" smtClean="0">
                <a:latin typeface="Courier"/>
                <a:cs typeface="Courier"/>
              </a:rPr>
              <a:t>]</a:t>
            </a:r>
            <a:r>
              <a:rPr lang="en-US" sz="2000" dirty="0" smtClean="0">
                <a:latin typeface="Courier"/>
                <a:cs typeface="Courier"/>
              </a:rPr>
              <a:t>,</a:t>
            </a:r>
            <a:r>
              <a:rPr lang="is-IS" sz="2000" dirty="0">
                <a:latin typeface="Courier"/>
                <a:cs typeface="Courier"/>
              </a:rPr>
              <a:t>…,</a:t>
            </a:r>
            <a:r>
              <a:rPr lang="is-IS" sz="2000" dirty="0" smtClean="0">
                <a:latin typeface="Courier"/>
                <a:cs typeface="Courier"/>
              </a:rPr>
              <a:t>Cc</a:t>
            </a:r>
            <a:r>
              <a:rPr lang="is-IS" sz="2000" dirty="0">
                <a:latin typeface="Courier"/>
                <a:cs typeface="Courier"/>
              </a:rPr>
              <a:t>[2]</a:t>
            </a:r>
            <a:r>
              <a:rPr lang="is-IS" sz="2000" dirty="0" smtClean="0">
                <a:latin typeface="Courier"/>
                <a:cs typeface="Courier"/>
              </a:rPr>
              <a:t>,Cc</a:t>
            </a:r>
            <a:r>
              <a:rPr lang="is-IS" sz="2000" dirty="0">
                <a:latin typeface="Courier"/>
                <a:cs typeface="Courier"/>
              </a:rPr>
              <a:t>[1]}</a:t>
            </a:r>
          </a:p>
          <a:p>
            <a:pPr lvl="2">
              <a:buFont typeface="Arial" charset="0"/>
              <a:buChar char="•"/>
            </a:pPr>
            <a:r>
              <a:rPr lang="is-IS" sz="2000" dirty="0">
                <a:latin typeface="Courier"/>
                <a:cs typeface="Courier"/>
              </a:rPr>
              <a:t>DC</a:t>
            </a:r>
            <a:r>
              <a:rPr lang="is-IS" dirty="0" smtClean="0"/>
              <a:t> and </a:t>
            </a:r>
            <a:r>
              <a:rPr lang="is-IS" sz="2000" dirty="0">
                <a:latin typeface="Courier"/>
                <a:cs typeface="Courier"/>
              </a:rPr>
              <a:t>NY</a:t>
            </a:r>
            <a:r>
              <a:rPr lang="is-IS" dirty="0" smtClean="0"/>
              <a:t>: the 0Hz and Nyquizt components</a:t>
            </a:r>
          </a:p>
          <a:p>
            <a:pPr lvl="3">
              <a:buFont typeface="Arial" charset="0"/>
              <a:buChar char="•"/>
            </a:pPr>
            <a:r>
              <a:rPr lang="en-US" dirty="0" smtClean="0"/>
              <a:t>T</a:t>
            </a:r>
            <a:r>
              <a:rPr lang="is-IS" dirty="0" smtClean="0"/>
              <a:t>hese are accompanined by 0 since they are Re</a:t>
            </a:r>
          </a:p>
          <a:p>
            <a:pPr lvl="2">
              <a:buFont typeface="Arial" charset="0"/>
              <a:buChar char="•"/>
            </a:pPr>
            <a:r>
              <a:rPr lang="is-IS" sz="2000" dirty="0">
                <a:latin typeface="Courier"/>
                <a:cs typeface="Courier"/>
              </a:rPr>
              <a:t>C</a:t>
            </a:r>
            <a:r>
              <a:rPr lang="is-IS" dirty="0" smtClean="0"/>
              <a:t> is a complex array in split representation</a:t>
            </a:r>
          </a:p>
          <a:p>
            <a:pPr lvl="2">
              <a:buFont typeface="Arial" charset="0"/>
              <a:buChar char="•"/>
            </a:pPr>
            <a:r>
              <a:rPr lang="is-IS" sz="2000" dirty="0">
                <a:latin typeface="Courier"/>
                <a:cs typeface="Courier"/>
              </a:rPr>
              <a:t>Cc</a:t>
            </a:r>
            <a:r>
              <a:rPr lang="is-IS" dirty="0" smtClean="0"/>
              <a:t> is the complex conjugate of </a:t>
            </a:r>
            <a:r>
              <a:rPr lang="is-IS" sz="2000" dirty="0">
                <a:latin typeface="Courier"/>
                <a:cs typeface="Courier"/>
              </a:rPr>
              <a:t>C</a:t>
            </a:r>
            <a:r>
              <a:rPr lang="is-IS" dirty="0" smtClean="0"/>
              <a:t> in split representation</a:t>
            </a:r>
            <a:endParaRPr lang="en-US" dirty="0" smtClean="0"/>
          </a:p>
          <a:p>
            <a:pPr lvl="2"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708633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Fourier Transforms (cont’d 2)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9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Step 3: packing the output data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Some bins have known zeros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DC, and NY are Re magnitudes</a:t>
            </a:r>
          </a:p>
          <a:p>
            <a:pPr lvl="3">
              <a:buFont typeface="Arial" charset="0"/>
              <a:buChar char="•"/>
            </a:pPr>
            <a:r>
              <a:rPr lang="en-US" dirty="0" smtClean="0"/>
              <a:t>pack these together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The conjugate, Cc, is directly computable from C</a:t>
            </a:r>
          </a:p>
          <a:p>
            <a:pPr lvl="3">
              <a:buFont typeface="Arial" charset="0"/>
              <a:buChar char="•"/>
            </a:pPr>
            <a:r>
              <a:rPr lang="en-US" dirty="0" smtClean="0"/>
              <a:t>No need to return Cc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Can pack output to return only 1n elements</a:t>
            </a:r>
          </a:p>
          <a:p>
            <a:pPr>
              <a:buFont typeface="Arial" charset="0"/>
              <a:buChar char="•"/>
            </a:pPr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327997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9482</TotalTime>
  <Words>1264</Words>
  <Application>Microsoft Macintosh PowerPoint</Application>
  <PresentationFormat>On-screen Show (4:3)</PresentationFormat>
  <Paragraphs>177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Essential</vt:lpstr>
      <vt:lpstr>vDSP</vt:lpstr>
      <vt:lpstr>Overview</vt:lpstr>
      <vt:lpstr>Passing Data</vt:lpstr>
      <vt:lpstr>Passing Data (cont’d)</vt:lpstr>
      <vt:lpstr>Naming conventions</vt:lpstr>
      <vt:lpstr>Naming conventions</vt:lpstr>
      <vt:lpstr>Fourier Transforms</vt:lpstr>
      <vt:lpstr>Fourier Transforms (cont’d 1)</vt:lpstr>
      <vt:lpstr>Fourier Transforms (cont’d 2)</vt:lpstr>
      <vt:lpstr>Fourier Transforms (cont’d 3)</vt:lpstr>
      <vt:lpstr>Fourier Transforms (cont’d 4)</vt:lpstr>
      <vt:lpstr>vDSP_biquad</vt:lpstr>
      <vt:lpstr>vDSP_biquad</vt:lpstr>
      <vt:lpstr>vDSP_biquad</vt:lpstr>
      <vt:lpstr>vDSP_biquad</vt:lpstr>
      <vt:lpstr>vDSP_biquad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M-V-C and Xibs</dc:title>
  <dc:subject/>
  <dc:creator/>
  <cp:keywords/>
  <dc:description/>
  <cp:lastModifiedBy>Alicia Jackson User</cp:lastModifiedBy>
  <cp:revision>206</cp:revision>
  <cp:lastPrinted>2000-10-11T20:31:11Z</cp:lastPrinted>
  <dcterms:created xsi:type="dcterms:W3CDTF">2000-02-21T20:07:19Z</dcterms:created>
  <dcterms:modified xsi:type="dcterms:W3CDTF">2016-03-01T21:19:27Z</dcterms:modified>
  <cp:category/>
</cp:coreProperties>
</file>