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5" r:id="rId1"/>
  </p:sldMasterIdLst>
  <p:notesMasterIdLst>
    <p:notesMasterId r:id="rId9"/>
  </p:notesMasterIdLst>
  <p:handoutMasterIdLst>
    <p:handoutMasterId r:id="rId10"/>
  </p:handoutMasterIdLst>
  <p:sldIdLst>
    <p:sldId id="281" r:id="rId2"/>
    <p:sldId id="305" r:id="rId3"/>
    <p:sldId id="306" r:id="rId4"/>
    <p:sldId id="307" r:id="rId5"/>
    <p:sldId id="308" r:id="rId6"/>
    <p:sldId id="309" r:id="rId7"/>
    <p:sldId id="310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5C201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/>
    <p:restoredTop sz="99807" autoAdjust="0"/>
  </p:normalViewPr>
  <p:slideViewPr>
    <p:cSldViewPr>
      <p:cViewPr varScale="1">
        <p:scale>
          <a:sx n="97" d="100"/>
          <a:sy n="97" d="100"/>
        </p:scale>
        <p:origin x="-10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566533AE-1355-4E44-B71D-807A67A94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1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70431722-6EA9-2141-8BFC-280CA4FF5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9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Times New Roman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Times New Roman"/>
        <a:cs typeface="Times New Roman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1F7E9D32-9F2D-A64E-95D0-8AB8444EEF94}" type="slidenum">
              <a:rPr lang="en-US" sz="1200">
                <a:cs typeface="Times New Roman" charset="0"/>
              </a:rPr>
              <a:pPr/>
              <a:t>1</a:t>
            </a:fld>
            <a:endParaRPr lang="en-US" sz="1200">
              <a:cs typeface="Times New Roman" charset="0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97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2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3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4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5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6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C53FCAD5-B841-2F4F-A090-796F1BAEF100}" type="slidenum">
              <a:rPr lang="en-US" sz="1200">
                <a:cs typeface="Times New Roman" charset="0"/>
              </a:rPr>
              <a:pPr/>
              <a:t>7</a:t>
            </a:fld>
            <a:endParaRPr lang="en-US" sz="1200">
              <a:cs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8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0834-3F43-3148-B951-7492A4DF51E6}" type="datetime5">
              <a:rPr lang="en-US"/>
              <a:pPr>
                <a:defRPr/>
              </a:pPr>
              <a:t>5-Apr-16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365CC58-5EBA-FF4C-88A5-576AA7365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5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0A84F-5A8F-8244-BAAB-99BDA73A45B3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0CA1B-057C-0846-B48C-23DC137A9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E7732-DBFC-3D42-A414-3A65D77F7AA7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3228-B714-0445-B297-20C1E9231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69C9D-CD11-3D44-A289-97CA5A4EC2D2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47C5E-8913-A740-867F-A7C516C611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1B465-B5DC-204A-8855-46055E632168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60F67-507B-1549-8113-402FF4FFF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8229D-FCAD-5548-86E2-1C1FE0926E64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303C-2DAC-C246-B4BC-0476F299D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74523-7D4A-B543-9CA6-926BF1A55F37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0EF69-EC19-2744-9A7D-4D83723D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46D38-E5CE-4041-B034-29D67E8F6080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4C2A-7AF4-2646-911D-79B13D0A3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FB8AA-0460-E04E-850D-FD2C99C0F91D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FFCA4-64C9-ED43-A576-C9C0675327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0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C023E-539A-2347-8146-81AA62669EC1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2AB12-1967-1D4E-B8C4-AC5363D09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F794C-303D-BC47-AED1-A6A5185A8B84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9F1AED-3EC1-FA4A-AE14-021AC4ACF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76200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2DCADA-1D98-134D-8B99-BA2D30AB41E1}" type="datetime1">
              <a:rPr lang="en-US"/>
              <a:pPr>
                <a:defRPr/>
              </a:pPr>
              <a:t>4/5/16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219" y="5885656"/>
            <a:ext cx="1316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C0D869-A6FA-D349-87ED-3EF9FF843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5" y="0"/>
            <a:ext cx="142875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5" y="1371600"/>
            <a:ext cx="142875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4" r:id="rId9"/>
    <p:sldLayoutId id="2147483971" r:id="rId10"/>
    <p:sldLayoutId id="2147483972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28600"/>
            <a:ext cx="7772400" cy="4572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6000" cap="none" dirty="0" smtClean="0">
                <a:latin typeface="Times New Roman" charset="0"/>
              </a:rPr>
              <a:t>Creating Plots with </a:t>
            </a:r>
            <a:r>
              <a:rPr lang="en-US" sz="6000" cap="none" dirty="0" err="1" smtClean="0">
                <a:latin typeface="Times New Roman" charset="0"/>
              </a:rPr>
              <a:t>iOS</a:t>
            </a:r>
            <a:r>
              <a:rPr lang="en-US" sz="6000" cap="none" dirty="0" smtClean="0">
                <a:latin typeface="Times New Roman" charset="0"/>
              </a:rPr>
              <a:t> </a:t>
            </a:r>
            <a:r>
              <a:rPr lang="en-US" sz="6000" cap="none" dirty="0" smtClean="0">
                <a:latin typeface="Times New Roman" charset="0"/>
              </a:rPr>
              <a:t>Charts (</a:t>
            </a:r>
            <a:r>
              <a:rPr lang="en-US" sz="6000" i="1" cap="none" dirty="0" smtClean="0">
                <a:latin typeface="Times New Roman" charset="0"/>
              </a:rPr>
              <a:t>in Objective-C</a:t>
            </a:r>
            <a:r>
              <a:rPr lang="en-US" sz="6000" cap="none" dirty="0" smtClean="0">
                <a:latin typeface="Times New Roman" charset="0"/>
              </a:rPr>
              <a:t>)</a:t>
            </a:r>
            <a:endParaRPr lang="en-US" sz="6000" cap="none" dirty="0">
              <a:latin typeface="Times New Roman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Overview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2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sz="2000" dirty="0" smtClean="0"/>
              <a:t>8 </a:t>
            </a:r>
            <a:r>
              <a:rPr lang="en-US" sz="2000" dirty="0"/>
              <a:t>different chart types</a:t>
            </a:r>
          </a:p>
          <a:p>
            <a:pPr>
              <a:buFont typeface="Arial"/>
              <a:buChar char="•"/>
            </a:pPr>
            <a:r>
              <a:rPr lang="en-US" sz="2000" dirty="0"/>
              <a:t>Scaling on both axes (with touch-gesture, axes separately or pinch-zoom)</a:t>
            </a:r>
          </a:p>
          <a:p>
            <a:pPr>
              <a:buFont typeface="Arial"/>
              <a:buChar char="•"/>
            </a:pPr>
            <a:r>
              <a:rPr lang="en-US" sz="2000" dirty="0"/>
              <a:t>Dragging / Panning (with touch-gesture)</a:t>
            </a:r>
          </a:p>
          <a:p>
            <a:pPr>
              <a:buFont typeface="Arial"/>
              <a:buChar char="•"/>
            </a:pPr>
            <a:r>
              <a:rPr lang="en-US" sz="2000" dirty="0"/>
              <a:t>Combined-Charts (line-, bar-, scatter-, candle-stick-, bubble-)</a:t>
            </a:r>
          </a:p>
          <a:p>
            <a:pPr>
              <a:buFont typeface="Arial"/>
              <a:buChar char="•"/>
            </a:pPr>
            <a:r>
              <a:rPr lang="en-US" sz="2000" dirty="0"/>
              <a:t>Dual (separate) Y-Axis</a:t>
            </a:r>
          </a:p>
          <a:p>
            <a:pPr>
              <a:buFont typeface="Arial"/>
              <a:buChar char="•"/>
            </a:pPr>
            <a:r>
              <a:rPr lang="en-US" sz="2000" dirty="0"/>
              <a:t>Finger drawing (draw values into the chart with touch-gesture</a:t>
            </a:r>
            <a:r>
              <a:rPr lang="en-US" sz="20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Highlighting </a:t>
            </a:r>
            <a:r>
              <a:rPr lang="en-US" sz="2000" dirty="0"/>
              <a:t>values (with </a:t>
            </a:r>
            <a:r>
              <a:rPr lang="en-US" sz="2000" dirty="0" err="1"/>
              <a:t>customizeable</a:t>
            </a:r>
            <a:r>
              <a:rPr lang="en-US" sz="2000" dirty="0"/>
              <a:t> popup-views</a:t>
            </a:r>
            <a:r>
              <a:rPr lang="en-US" sz="20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Multiple </a:t>
            </a:r>
            <a:r>
              <a:rPr lang="en-US" sz="2000" dirty="0"/>
              <a:t>/ Separate </a:t>
            </a:r>
            <a:r>
              <a:rPr lang="en-US" sz="2000" dirty="0" smtClean="0"/>
              <a:t>Axes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Save </a:t>
            </a:r>
            <a:r>
              <a:rPr lang="en-US" sz="2000" dirty="0"/>
              <a:t>chart to camera-roll / export to PNG/</a:t>
            </a:r>
            <a:r>
              <a:rPr lang="en-US" sz="2000" dirty="0" smtClean="0"/>
              <a:t>JPEG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Predefined </a:t>
            </a:r>
            <a:r>
              <a:rPr lang="en-US" sz="2000" dirty="0"/>
              <a:t>color </a:t>
            </a:r>
            <a:r>
              <a:rPr lang="en-US" sz="2000" dirty="0" smtClean="0"/>
              <a:t>templates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Legends </a:t>
            </a:r>
            <a:r>
              <a:rPr lang="en-US" sz="2000" dirty="0"/>
              <a:t>(generated automatically, customizable</a:t>
            </a:r>
            <a:r>
              <a:rPr lang="en-US" sz="20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Customizable </a:t>
            </a:r>
            <a:r>
              <a:rPr lang="en-US" sz="2000" dirty="0"/>
              <a:t>Axes (both x- and y-axis</a:t>
            </a:r>
            <a:r>
              <a:rPr lang="en-US" sz="20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Animations </a:t>
            </a:r>
            <a:r>
              <a:rPr lang="en-US" sz="2000" dirty="0"/>
              <a:t>(build up animations, on both x- and y-axis</a:t>
            </a:r>
            <a:r>
              <a:rPr lang="en-US" sz="2000" dirty="0" smtClean="0"/>
              <a:t>)</a:t>
            </a:r>
          </a:p>
          <a:p>
            <a:pPr>
              <a:buFont typeface="Arial"/>
              <a:buChar char="•"/>
            </a:pPr>
            <a:r>
              <a:rPr lang="en-US" sz="2000" dirty="0" smtClean="0"/>
              <a:t>Limit </a:t>
            </a:r>
            <a:r>
              <a:rPr lang="en-US" sz="2000" dirty="0"/>
              <a:t>lines (providing additional information, maximums,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 smtClean="0"/>
              <a:t>Fully </a:t>
            </a:r>
            <a:r>
              <a:rPr lang="en-US" sz="2000" dirty="0"/>
              <a:t>customizable (paints, typefaces, legends, colors, background, gestures, dashed lines, </a:t>
            </a:r>
            <a:r>
              <a:rPr lang="en-US" sz="2000" dirty="0" err="1"/>
              <a:t>e.t.c</a:t>
            </a:r>
            <a:r>
              <a:rPr lang="en-US" sz="2000" dirty="0"/>
              <a:t>.)</a:t>
            </a:r>
          </a:p>
          <a:p>
            <a:pPr marL="0" indent="0"/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Important Install info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3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Make sure that the Charts </a:t>
            </a:r>
            <a:r>
              <a:rPr lang="en-US" dirty="0" err="1" smtClean="0"/>
              <a:t>Xcode</a:t>
            </a:r>
            <a:r>
              <a:rPr lang="en-US" dirty="0" smtClean="0"/>
              <a:t> project (the framework itself) is nested inside your project</a:t>
            </a:r>
          </a:p>
          <a:p>
            <a:pPr>
              <a:buFont typeface="Arial"/>
              <a:buChar char="•"/>
            </a:pPr>
            <a:r>
              <a:rPr lang="en-US" dirty="0" smtClean="0"/>
              <a:t>Embed the </a:t>
            </a:r>
            <a:r>
              <a:rPr lang="en-US" dirty="0" err="1" smtClean="0"/>
              <a:t>Charts.framework</a:t>
            </a:r>
            <a:r>
              <a:rPr lang="en-US" dirty="0" smtClean="0"/>
              <a:t> as a binary into your Project</a:t>
            </a:r>
          </a:p>
          <a:p>
            <a:pPr lvl="1">
              <a:buFont typeface="Arial"/>
              <a:buChar char="•"/>
            </a:pPr>
            <a:r>
              <a:rPr lang="en-US" dirty="0"/>
              <a:t>Go to your target's settings, hit the "+" under the "Embedded Binaries" section, and select the </a:t>
            </a:r>
            <a:r>
              <a:rPr lang="en-US" dirty="0" err="1" smtClean="0"/>
              <a:t>Charts.framework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i="1" dirty="0" smtClean="0"/>
              <a:t>Theoretically</a:t>
            </a:r>
            <a:r>
              <a:rPr lang="en-US" dirty="0" smtClean="0"/>
              <a:t>, this should also “Link” the framework to your project, but </a:t>
            </a:r>
            <a:r>
              <a:rPr lang="en-US" b="1" dirty="0" smtClean="0"/>
              <a:t>double check that it has</a:t>
            </a:r>
            <a:endParaRPr lang="en-US" i="1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881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Steps to Import Charts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4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In Objective-C, we must also include:</a:t>
            </a:r>
          </a:p>
          <a:p>
            <a:pPr marL="0" indent="0"/>
            <a:r>
              <a:rPr lang="en-US" dirty="0" smtClean="0"/>
              <a:t>#</a:t>
            </a:r>
            <a:r>
              <a:rPr lang="en-US" dirty="0"/>
              <a:t>import "Charts/Charts-</a:t>
            </a:r>
            <a:r>
              <a:rPr lang="en-US" dirty="0" err="1"/>
              <a:t>Swift.h</a:t>
            </a:r>
            <a:r>
              <a:rPr lang="en-US" dirty="0"/>
              <a:t>"</a:t>
            </a:r>
          </a:p>
          <a:p>
            <a:pPr>
              <a:buFont typeface="Arial"/>
              <a:buChar char="•"/>
            </a:pPr>
            <a:r>
              <a:rPr lang="en-US" dirty="0" smtClean="0"/>
              <a:t>And in the general case, always include:</a:t>
            </a:r>
          </a:p>
          <a:p>
            <a:r>
              <a:rPr lang="en-US" dirty="0" smtClean="0"/>
              <a:t>#</a:t>
            </a:r>
            <a:r>
              <a:rPr lang="en-US" dirty="0"/>
              <a:t>import &lt;Charts/</a:t>
            </a:r>
            <a:r>
              <a:rPr lang="en-US" dirty="0" err="1"/>
              <a:t>Charts.h</a:t>
            </a:r>
            <a:r>
              <a:rPr lang="en-US" dirty="0" smtClean="0"/>
              <a:t>&gt;</a:t>
            </a:r>
          </a:p>
          <a:p>
            <a:pPr>
              <a:buFont typeface="Arial"/>
              <a:buChar char="•"/>
            </a:pPr>
            <a:r>
              <a:rPr lang="en-US" dirty="0" smtClean="0"/>
              <a:t>Then, inform the compiler that you are mixing in Swift:</a:t>
            </a:r>
          </a:p>
          <a:p>
            <a:pPr lvl="1">
              <a:buFont typeface="Arial"/>
              <a:buChar char="•"/>
            </a:pPr>
            <a:r>
              <a:rPr lang="en-US" dirty="0"/>
              <a:t>Under "Build Options", mark "Embedded Content Contains Swift </a:t>
            </a:r>
            <a:r>
              <a:rPr lang="en-US" dirty="0" smtClean="0"/>
              <a:t>Code”</a:t>
            </a:r>
          </a:p>
          <a:p>
            <a:pPr>
              <a:buFont typeface="Arial"/>
              <a:buChar char="•"/>
            </a:pPr>
            <a:r>
              <a:rPr lang="en-US" dirty="0" smtClean="0"/>
              <a:t>This gives you access to the </a:t>
            </a:r>
            <a:r>
              <a:rPr lang="en-US" dirty="0" err="1" smtClean="0"/>
              <a:t>Charts.framework</a:t>
            </a:r>
            <a:r>
              <a:rPr lang="en-US" dirty="0" smtClean="0"/>
              <a:t> as a module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5730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Adding a Plot Element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5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06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First, add a blank </a:t>
            </a:r>
            <a:r>
              <a:rPr lang="en-US" dirty="0" err="1" smtClean="0"/>
              <a:t>UIView</a:t>
            </a:r>
            <a:r>
              <a:rPr lang="en-US" dirty="0" smtClean="0"/>
              <a:t> to your </a:t>
            </a:r>
            <a:r>
              <a:rPr lang="en-US" dirty="0" err="1" smtClean="0"/>
              <a:t>xib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In it’s Inspector property, set the Module to “Charts” and the Class to </a:t>
            </a:r>
            <a:r>
              <a:rPr lang="en-US" i="1" dirty="0" err="1" smtClean="0"/>
              <a:t>WhateverTypeOfPlotYouWant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(Here it is </a:t>
            </a:r>
            <a:r>
              <a:rPr lang="en-US" dirty="0" err="1" smtClean="0"/>
              <a:t>LineChartView</a:t>
            </a:r>
            <a:r>
              <a:rPr lang="en-US" dirty="0" smtClean="0"/>
              <a:t>)</a:t>
            </a:r>
          </a:p>
          <a:p>
            <a:pPr>
              <a:buFont typeface="Arial"/>
              <a:buChar char="•"/>
            </a:pPr>
            <a:r>
              <a:rPr lang="en-US" dirty="0" smtClean="0"/>
              <a:t>Other options include: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Bar chart, pie chart, bubble chart (cool!), Candle stick (</a:t>
            </a:r>
            <a:r>
              <a:rPr lang="en-US" dirty="0" err="1" smtClean="0"/>
              <a:t>ala</a:t>
            </a:r>
            <a:r>
              <a:rPr lang="en-US" dirty="0" smtClean="0"/>
              <a:t> stocks), radar chart (weird</a:t>
            </a:r>
            <a:r>
              <a:rPr lang="is-IS" dirty="0" smtClean="0"/>
              <a:t>…), scatter plot, and combos</a:t>
            </a:r>
          </a:p>
          <a:p>
            <a:pPr>
              <a:buFont typeface="Arial"/>
              <a:buChar char="•"/>
            </a:pPr>
            <a:r>
              <a:rPr lang="is-IS" dirty="0" smtClean="0"/>
              <a:t>Next, add an IBOutlet for your UIView</a:t>
            </a:r>
          </a:p>
          <a:p>
            <a:pPr marL="0" indent="0"/>
            <a:r>
              <a:rPr lang="en-US" sz="1800" dirty="0" smtClean="0">
                <a:latin typeface="Courier"/>
                <a:cs typeface="Courier"/>
              </a:rPr>
              <a:t>@</a:t>
            </a:r>
            <a:r>
              <a:rPr lang="en-US" sz="1800" dirty="0">
                <a:latin typeface="Courier"/>
                <a:cs typeface="Courier"/>
              </a:rPr>
              <a:t>property </a:t>
            </a:r>
            <a:r>
              <a:rPr lang="en-US" sz="1800" dirty="0" smtClean="0">
                <a:latin typeface="Courier"/>
                <a:cs typeface="Courier"/>
              </a:rPr>
              <a:t>(strong</a:t>
            </a:r>
            <a:r>
              <a:rPr lang="en-US" sz="1800" dirty="0">
                <a:latin typeface="Courier"/>
                <a:cs typeface="Courier"/>
              </a:rPr>
              <a:t>) </a:t>
            </a:r>
            <a:r>
              <a:rPr lang="en-US" sz="1800" dirty="0" err="1">
                <a:latin typeface="Courier"/>
                <a:cs typeface="Courier"/>
              </a:rPr>
              <a:t>IBOutlet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LineChartView</a:t>
            </a:r>
            <a:r>
              <a:rPr lang="en-US" sz="1800" dirty="0">
                <a:latin typeface="Courier"/>
                <a:cs typeface="Courier"/>
              </a:rPr>
              <a:t> *</a:t>
            </a:r>
            <a:r>
              <a:rPr lang="en-US" sz="1800" dirty="0" err="1">
                <a:latin typeface="Courier"/>
                <a:cs typeface="Courier"/>
              </a:rPr>
              <a:t>chartView</a:t>
            </a:r>
            <a:r>
              <a:rPr lang="en-US" sz="1800" dirty="0">
                <a:latin typeface="Courier"/>
                <a:cs typeface="Courier"/>
              </a:rPr>
              <a:t>;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</p:txBody>
      </p:sp>
      <p:pic>
        <p:nvPicPr>
          <p:cNvPr id="3" name="Picture 2" descr="Screen Shot 2016-04-05 at 3.08.0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85" y="4495800"/>
            <a:ext cx="4572715" cy="21082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419600" y="4953000"/>
            <a:ext cx="4114800" cy="1524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9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Setup the Plotting Area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6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set the no</a:t>
            </a:r>
            <a:r>
              <a:rPr lang="en-US" dirty="0"/>
              <a:t>-data text </a:t>
            </a:r>
            <a:r>
              <a:rPr lang="en-US" dirty="0" smtClean="0"/>
              <a:t>description</a:t>
            </a:r>
          </a:p>
          <a:p>
            <a:pPr marL="0" indent="0"/>
            <a:r>
              <a:rPr lang="en-US" sz="2000" dirty="0" smtClean="0">
                <a:latin typeface="Courier"/>
                <a:cs typeface="Courier"/>
              </a:rPr>
              <a:t>_</a:t>
            </a:r>
            <a:r>
              <a:rPr lang="en-US" sz="2000" dirty="0" err="1" smtClean="0">
                <a:latin typeface="Courier"/>
                <a:cs typeface="Courier"/>
              </a:rPr>
              <a:t>chartView.</a:t>
            </a:r>
            <a:r>
              <a:rPr lang="en-US" sz="2000" b="1" dirty="0" err="1" smtClean="0">
                <a:latin typeface="Courier"/>
                <a:cs typeface="Courier"/>
              </a:rPr>
              <a:t>noDataTextDescription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</a:t>
            </a:r>
            <a:r>
              <a:rPr lang="en-US" sz="2000" dirty="0" smtClean="0">
                <a:latin typeface="Courier"/>
                <a:cs typeface="Courier"/>
              </a:rPr>
              <a:t>@”No Data”;</a:t>
            </a:r>
          </a:p>
          <a:p>
            <a:pPr>
              <a:buFont typeface="Arial"/>
              <a:buChar char="•"/>
            </a:pPr>
            <a:r>
              <a:rPr lang="en-US" dirty="0" smtClean="0"/>
              <a:t>Set </a:t>
            </a:r>
            <a:r>
              <a:rPr lang="de-DE" dirty="0" err="1" smtClean="0"/>
              <a:t>sizing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r>
              <a:rPr lang="de-DE" sz="2000" dirty="0" smtClean="0">
                <a:latin typeface="Courier"/>
                <a:cs typeface="Courier"/>
              </a:rPr>
              <a:t>_</a:t>
            </a:r>
            <a:r>
              <a:rPr lang="de-DE" sz="2000" dirty="0" err="1" smtClean="0">
                <a:latin typeface="Courier"/>
                <a:cs typeface="Courier"/>
              </a:rPr>
              <a:t>chartView.</a:t>
            </a:r>
            <a:r>
              <a:rPr lang="de-DE" sz="2000" b="1" dirty="0" err="1" smtClean="0">
                <a:latin typeface="Courier"/>
                <a:cs typeface="Courier"/>
              </a:rPr>
              <a:t>dragEnabled</a:t>
            </a:r>
            <a:r>
              <a:rPr lang="de-DE" sz="2000" dirty="0" smtClean="0">
                <a:latin typeface="Courier"/>
                <a:cs typeface="Courier"/>
              </a:rPr>
              <a:t> </a:t>
            </a:r>
            <a:r>
              <a:rPr lang="de-DE" sz="2000" dirty="0">
                <a:latin typeface="Courier"/>
                <a:cs typeface="Courier"/>
              </a:rPr>
              <a:t>= YES;</a:t>
            </a:r>
          </a:p>
          <a:p>
            <a:r>
              <a:rPr lang="de-DE" sz="2000" dirty="0" smtClean="0">
                <a:latin typeface="Courier"/>
                <a:cs typeface="Courier"/>
              </a:rPr>
              <a:t>[</a:t>
            </a:r>
            <a:r>
              <a:rPr lang="de-DE" sz="2000" dirty="0">
                <a:latin typeface="Courier"/>
                <a:cs typeface="Courier"/>
              </a:rPr>
              <a:t>_</a:t>
            </a:r>
            <a:r>
              <a:rPr lang="de-DE" sz="2000" dirty="0" err="1">
                <a:latin typeface="Courier"/>
                <a:cs typeface="Courier"/>
              </a:rPr>
              <a:t>chartView</a:t>
            </a:r>
            <a:r>
              <a:rPr lang="de-DE" sz="2000" dirty="0">
                <a:latin typeface="Courier"/>
                <a:cs typeface="Courier"/>
              </a:rPr>
              <a:t> </a:t>
            </a:r>
            <a:r>
              <a:rPr lang="de-DE" sz="2000" b="1" dirty="0" err="1">
                <a:latin typeface="Courier"/>
                <a:cs typeface="Courier"/>
              </a:rPr>
              <a:t>setScaleEnabled</a:t>
            </a:r>
            <a:r>
              <a:rPr lang="de-DE" sz="2000" dirty="0" err="1">
                <a:latin typeface="Courier"/>
                <a:cs typeface="Courier"/>
              </a:rPr>
              <a:t>:YES</a:t>
            </a:r>
            <a:r>
              <a:rPr lang="de-DE" sz="2000" dirty="0">
                <a:latin typeface="Courier"/>
                <a:cs typeface="Courier"/>
              </a:rPr>
              <a:t>];</a:t>
            </a:r>
          </a:p>
          <a:p>
            <a:r>
              <a:rPr lang="de-DE" sz="2000" dirty="0" smtClean="0">
                <a:latin typeface="Courier"/>
                <a:cs typeface="Courier"/>
              </a:rPr>
              <a:t>_</a:t>
            </a:r>
            <a:r>
              <a:rPr lang="de-DE" sz="2000" dirty="0" err="1" smtClean="0">
                <a:latin typeface="Courier"/>
                <a:cs typeface="Courier"/>
              </a:rPr>
              <a:t>chartView.</a:t>
            </a:r>
            <a:r>
              <a:rPr lang="de-DE" sz="2000" b="1" dirty="0" err="1" smtClean="0">
                <a:latin typeface="Courier"/>
                <a:cs typeface="Courier"/>
              </a:rPr>
              <a:t>pinchZoomEnabled</a:t>
            </a:r>
            <a:r>
              <a:rPr lang="de-DE" sz="2000" dirty="0" smtClean="0">
                <a:latin typeface="Courier"/>
                <a:cs typeface="Courier"/>
              </a:rPr>
              <a:t> </a:t>
            </a:r>
            <a:r>
              <a:rPr lang="de-DE" sz="2000" dirty="0">
                <a:latin typeface="Courier"/>
                <a:cs typeface="Courier"/>
              </a:rPr>
              <a:t>= YES</a:t>
            </a:r>
            <a:r>
              <a:rPr lang="de-DE" sz="2000" dirty="0" smtClean="0">
                <a:latin typeface="Courier"/>
                <a:cs typeface="Courier"/>
              </a:rPr>
              <a:t>;</a:t>
            </a:r>
          </a:p>
          <a:p>
            <a:r>
              <a:rPr lang="de-DE" sz="2000" dirty="0" smtClean="0">
                <a:latin typeface="Courier"/>
                <a:cs typeface="Courier"/>
              </a:rPr>
              <a:t>_</a:t>
            </a:r>
            <a:r>
              <a:rPr lang="de-DE" sz="2000" dirty="0" err="1" smtClean="0">
                <a:latin typeface="Courier"/>
                <a:cs typeface="Courier"/>
              </a:rPr>
              <a:t>chartView.</a:t>
            </a:r>
            <a:r>
              <a:rPr lang="de-DE" sz="2000" b="1" dirty="0" err="1" smtClean="0">
                <a:latin typeface="Courier"/>
                <a:cs typeface="Courier"/>
              </a:rPr>
              <a:t>drawGridBackgroundEnabled</a:t>
            </a:r>
            <a:r>
              <a:rPr lang="de-DE" sz="2000" dirty="0" smtClean="0">
                <a:latin typeface="Courier"/>
                <a:cs typeface="Courier"/>
              </a:rPr>
              <a:t> </a:t>
            </a:r>
            <a:r>
              <a:rPr lang="de-DE" sz="2000" dirty="0">
                <a:latin typeface="Courier"/>
                <a:cs typeface="Courier"/>
              </a:rPr>
              <a:t>= YES;</a:t>
            </a:r>
          </a:p>
          <a:p>
            <a:pPr>
              <a:buFont typeface="Arial"/>
              <a:buChar char="•"/>
            </a:pP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  <a:p>
            <a:r>
              <a:rPr lang="de-DE" sz="1800" dirty="0" smtClean="0">
                <a:latin typeface="Courier"/>
                <a:cs typeface="Courier"/>
              </a:rPr>
              <a:t>_</a:t>
            </a:r>
            <a:r>
              <a:rPr lang="de-DE" sz="1800" dirty="0" err="1" smtClean="0">
                <a:latin typeface="Courier"/>
                <a:cs typeface="Courier"/>
              </a:rPr>
              <a:t>chartView.leftAxis.</a:t>
            </a:r>
            <a:r>
              <a:rPr lang="de-DE" sz="1800" b="1" dirty="0" err="1" smtClean="0">
                <a:latin typeface="Courier"/>
                <a:cs typeface="Courier"/>
              </a:rPr>
              <a:t>customAxisMax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  <a:r>
              <a:rPr lang="de-DE" sz="1800" dirty="0">
                <a:latin typeface="Courier"/>
                <a:cs typeface="Courier"/>
              </a:rPr>
              <a:t>= 10;</a:t>
            </a:r>
          </a:p>
          <a:p>
            <a:r>
              <a:rPr lang="de-DE" sz="1800" dirty="0" smtClean="0">
                <a:latin typeface="Courier"/>
                <a:cs typeface="Courier"/>
              </a:rPr>
              <a:t>_</a:t>
            </a:r>
            <a:r>
              <a:rPr lang="de-DE" sz="1800" dirty="0" err="1" smtClean="0">
                <a:latin typeface="Courier"/>
                <a:cs typeface="Courier"/>
              </a:rPr>
              <a:t>chartView.leftAxis.</a:t>
            </a:r>
            <a:r>
              <a:rPr lang="de-DE" sz="1800" b="1" dirty="0" err="1" smtClean="0">
                <a:latin typeface="Courier"/>
                <a:cs typeface="Courier"/>
              </a:rPr>
              <a:t>customAxisMin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  <a:r>
              <a:rPr lang="de-DE" sz="1800" dirty="0">
                <a:latin typeface="Courier"/>
                <a:cs typeface="Courier"/>
              </a:rPr>
              <a:t>= 0;</a:t>
            </a:r>
          </a:p>
          <a:p>
            <a:r>
              <a:rPr lang="de-DE" sz="1800" dirty="0" smtClean="0">
                <a:latin typeface="Courier"/>
                <a:cs typeface="Courier"/>
              </a:rPr>
              <a:t>_</a:t>
            </a:r>
            <a:r>
              <a:rPr lang="de-DE" sz="1800" dirty="0" err="1" smtClean="0">
                <a:latin typeface="Courier"/>
                <a:cs typeface="Courier"/>
              </a:rPr>
              <a:t>chartView.leftAxis.</a:t>
            </a:r>
            <a:r>
              <a:rPr lang="de-DE" sz="1800" b="1" dirty="0" err="1" smtClean="0">
                <a:latin typeface="Courier"/>
                <a:cs typeface="Courier"/>
              </a:rPr>
              <a:t>drawZeroLineEnabled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  <a:r>
              <a:rPr lang="de-DE" sz="1800" dirty="0">
                <a:latin typeface="Courier"/>
                <a:cs typeface="Courier"/>
              </a:rPr>
              <a:t>= YES;</a:t>
            </a:r>
          </a:p>
          <a:p>
            <a:pPr>
              <a:buFont typeface="Arial"/>
              <a:buChar char="•"/>
            </a:pP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legend</a:t>
            </a:r>
          </a:p>
          <a:p>
            <a:r>
              <a:rPr lang="de-DE" sz="1800" dirty="0" smtClean="0">
                <a:latin typeface="Courier"/>
                <a:cs typeface="Courier"/>
              </a:rPr>
              <a:t>_</a:t>
            </a:r>
            <a:r>
              <a:rPr lang="de-DE" sz="1800" dirty="0" err="1" smtClean="0">
                <a:latin typeface="Courier"/>
                <a:cs typeface="Courier"/>
              </a:rPr>
              <a:t>chartView.</a:t>
            </a:r>
            <a:r>
              <a:rPr lang="de-DE" sz="1800" b="1" dirty="0" err="1" smtClean="0">
                <a:latin typeface="Courier"/>
                <a:cs typeface="Courier"/>
              </a:rPr>
              <a:t>legend.form</a:t>
            </a:r>
            <a:r>
              <a:rPr lang="de-DE" sz="1800" dirty="0" smtClean="0">
                <a:latin typeface="Courier"/>
                <a:cs typeface="Courier"/>
              </a:rPr>
              <a:t> </a:t>
            </a:r>
            <a:r>
              <a:rPr lang="de-DE" sz="1800" dirty="0">
                <a:latin typeface="Courier"/>
                <a:cs typeface="Courier"/>
              </a:rPr>
              <a:t>= </a:t>
            </a:r>
            <a:r>
              <a:rPr lang="de-DE" sz="1800" dirty="0" err="1">
                <a:latin typeface="Courier"/>
                <a:cs typeface="Courier"/>
              </a:rPr>
              <a:t>ChartLegendFormLine</a:t>
            </a:r>
            <a:r>
              <a:rPr lang="de-DE" sz="1800" dirty="0">
                <a:latin typeface="Courier"/>
                <a:cs typeface="Courier"/>
              </a:rPr>
              <a:t>;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8091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0010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Times New Roman" charset="0"/>
                <a:ea typeface="+mj-ea"/>
                <a:cs typeface="+mj-cs"/>
              </a:rPr>
              <a:t>Drawing the Data</a:t>
            </a:r>
            <a:endParaRPr lang="en-US" dirty="0">
              <a:latin typeface="Times New Roman" charset="0"/>
              <a:ea typeface="+mj-ea"/>
              <a:cs typeface="+mj-cs"/>
            </a:endParaRPr>
          </a:p>
        </p:txBody>
      </p:sp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D528B93C-96C2-7E45-9FC1-364F1E331B00}" type="slidenum">
              <a:rPr lang="en-US" sz="1400">
                <a:latin typeface="Arial" charset="0"/>
                <a:cs typeface="Times New Roman" charset="0"/>
              </a:rPr>
              <a:pPr/>
              <a:t>7</a:t>
            </a:fld>
            <a:endParaRPr lang="en-US" sz="1400">
              <a:latin typeface="Arial" charset="0"/>
              <a:cs typeface="Times New Roman" charset="0"/>
            </a:endParaRP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381000" y="1066800"/>
            <a:ext cx="8305800" cy="415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First create a “set” of y-data along with the set name</a:t>
            </a:r>
          </a:p>
          <a:p>
            <a:pPr marL="0" indent="0"/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LineChartDataSet</a:t>
            </a:r>
            <a:r>
              <a:rPr lang="en-US" sz="1800" dirty="0">
                <a:latin typeface="Courier"/>
                <a:cs typeface="Courier"/>
              </a:rPr>
              <a:t> *set = [[</a:t>
            </a:r>
            <a:r>
              <a:rPr lang="en-US" sz="1800" dirty="0" err="1">
                <a:latin typeface="Courier"/>
                <a:cs typeface="Courier"/>
              </a:rPr>
              <a:t>LineChartDataSet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alloc</a:t>
            </a:r>
            <a:r>
              <a:rPr lang="en-US" sz="1800" dirty="0">
                <a:latin typeface="Courier"/>
                <a:cs typeface="Courier"/>
              </a:rPr>
              <a:t>] </a:t>
            </a:r>
            <a:r>
              <a:rPr lang="en-US" sz="1800" b="1" dirty="0" err="1">
                <a:latin typeface="Courier"/>
                <a:cs typeface="Courier"/>
              </a:rPr>
              <a:t>initWithYVals</a:t>
            </a:r>
            <a:r>
              <a:rPr lang="en-US" sz="1800" dirty="0" err="1">
                <a:latin typeface="Courier"/>
                <a:cs typeface="Courier"/>
              </a:rPr>
              <a:t>:yVals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label</a:t>
            </a:r>
            <a:r>
              <a:rPr lang="en-US" sz="1800" dirty="0" err="1">
                <a:latin typeface="Courier"/>
                <a:cs typeface="Courier"/>
              </a:rPr>
              <a:t>:groupnames</a:t>
            </a:r>
            <a:r>
              <a:rPr lang="en-US" sz="1800" dirty="0">
                <a:latin typeface="Courier"/>
                <a:cs typeface="Courier"/>
              </a:rPr>
              <a:t>[j]]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</a:p>
          <a:p>
            <a:pPr marL="0" indent="0"/>
            <a:r>
              <a:rPr lang="en-US" sz="1800" dirty="0">
                <a:latin typeface="Courier"/>
                <a:cs typeface="Courier"/>
              </a:rPr>
              <a:t>[_</a:t>
            </a:r>
            <a:r>
              <a:rPr lang="en-US" sz="1800" dirty="0" err="1">
                <a:latin typeface="Courier"/>
                <a:cs typeface="Courier"/>
              </a:rPr>
              <a:t>yDataArray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addObject</a:t>
            </a:r>
            <a:r>
              <a:rPr lang="en-US" sz="1800" dirty="0" err="1">
                <a:latin typeface="Courier"/>
                <a:cs typeface="Courier"/>
              </a:rPr>
              <a:t>:set</a:t>
            </a:r>
            <a:r>
              <a:rPr lang="en-US" sz="1800" dirty="0">
                <a:latin typeface="Courier"/>
                <a:cs typeface="Courier"/>
              </a:rPr>
              <a:t>];</a:t>
            </a:r>
            <a:endParaRPr lang="en-US" sz="1800" dirty="0" smtClean="0">
              <a:latin typeface="Courier"/>
              <a:cs typeface="Courier"/>
            </a:endParaRPr>
          </a:p>
          <a:p>
            <a:pPr>
              <a:buFont typeface="Arial"/>
              <a:buChar char="•"/>
            </a:pPr>
            <a:r>
              <a:rPr lang="en-US" dirty="0" smtClean="0"/>
              <a:t>Next plot the sets against fixed x-data</a:t>
            </a:r>
          </a:p>
          <a:p>
            <a:r>
              <a:rPr lang="en-US" sz="1800" dirty="0" err="1">
                <a:latin typeface="Courier"/>
                <a:cs typeface="Courier"/>
              </a:rPr>
              <a:t>LineChartData</a:t>
            </a:r>
            <a:r>
              <a:rPr lang="en-US" sz="1800" dirty="0">
                <a:latin typeface="Courier"/>
                <a:cs typeface="Courier"/>
              </a:rPr>
              <a:t> *data = [[</a:t>
            </a:r>
            <a:r>
              <a:rPr lang="en-US" sz="1800" dirty="0" err="1">
                <a:latin typeface="Courier"/>
                <a:cs typeface="Courier"/>
              </a:rPr>
              <a:t>LineChartData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alloc</a:t>
            </a:r>
            <a:r>
              <a:rPr lang="en-US" sz="1800" dirty="0" smtClean="0">
                <a:latin typeface="Courier"/>
                <a:cs typeface="Courier"/>
              </a:rPr>
              <a:t>]</a:t>
            </a:r>
          </a:p>
          <a:p>
            <a:r>
              <a:rPr lang="en-US" sz="1800" dirty="0" err="1" smtClean="0">
                <a:latin typeface="Courier"/>
                <a:cs typeface="Courier"/>
              </a:rPr>
              <a:t>initWithXVals</a:t>
            </a:r>
            <a:r>
              <a:rPr lang="en-US" sz="1800" dirty="0">
                <a:latin typeface="Courier"/>
                <a:cs typeface="Courier"/>
              </a:rPr>
              <a:t>:_</a:t>
            </a:r>
            <a:r>
              <a:rPr lang="en-US" sz="1800" dirty="0" err="1">
                <a:latin typeface="Courier"/>
                <a:cs typeface="Courier"/>
              </a:rPr>
              <a:t>xData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dataSets</a:t>
            </a:r>
            <a:r>
              <a:rPr lang="en-US" sz="1800" dirty="0">
                <a:latin typeface="Courier"/>
                <a:cs typeface="Courier"/>
              </a:rPr>
              <a:t>:_</a:t>
            </a:r>
            <a:r>
              <a:rPr lang="en-US" sz="1800" dirty="0" err="1">
                <a:latin typeface="Courier"/>
                <a:cs typeface="Courier"/>
              </a:rPr>
              <a:t>yDataArray</a:t>
            </a:r>
            <a:r>
              <a:rPr lang="en-US" sz="1800" dirty="0">
                <a:latin typeface="Courier"/>
                <a:cs typeface="Courier"/>
              </a:rPr>
              <a:t>];</a:t>
            </a:r>
          </a:p>
          <a:p>
            <a:r>
              <a:rPr lang="en-US" sz="1800" dirty="0" smtClean="0">
                <a:latin typeface="Courier"/>
                <a:cs typeface="Courier"/>
              </a:rPr>
              <a:t>_</a:t>
            </a:r>
            <a:r>
              <a:rPr lang="en-US" sz="1800" dirty="0" err="1" smtClean="0">
                <a:latin typeface="Courier"/>
                <a:cs typeface="Courier"/>
              </a:rPr>
              <a:t>chartView.data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= data;</a:t>
            </a:r>
          </a:p>
          <a:p>
            <a:r>
              <a:rPr lang="en-US" sz="1800" dirty="0" smtClean="0">
                <a:latin typeface="Courier"/>
                <a:cs typeface="Courier"/>
              </a:rPr>
              <a:t>[</a:t>
            </a:r>
            <a:r>
              <a:rPr lang="en-US" sz="1800" dirty="0">
                <a:latin typeface="Courier"/>
                <a:cs typeface="Courier"/>
              </a:rPr>
              <a:t>_</a:t>
            </a:r>
            <a:r>
              <a:rPr lang="en-US" sz="1800" dirty="0" err="1">
                <a:latin typeface="Courier"/>
                <a:cs typeface="Courier"/>
              </a:rPr>
              <a:t>chartView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b="1" dirty="0">
                <a:latin typeface="Courier"/>
                <a:cs typeface="Courier"/>
              </a:rPr>
              <a:t>animateWithXAxisDuration</a:t>
            </a:r>
            <a:r>
              <a:rPr lang="en-US" sz="1800" dirty="0">
                <a:latin typeface="Courier"/>
                <a:cs typeface="Courier"/>
              </a:rPr>
              <a:t>:0.5 </a:t>
            </a:r>
            <a:r>
              <a:rPr lang="en-US" sz="1800" dirty="0" err="1">
                <a:latin typeface="Courier"/>
                <a:cs typeface="Courier"/>
              </a:rPr>
              <a:t>easingOption:ChartEasingOptionLinear</a:t>
            </a:r>
            <a:r>
              <a:rPr lang="en-US" sz="1800" dirty="0">
                <a:latin typeface="Courier"/>
                <a:cs typeface="Courier"/>
              </a:rPr>
              <a:t>];</a:t>
            </a:r>
          </a:p>
          <a:p>
            <a:pPr>
              <a:buFont typeface="Arial"/>
              <a:buChar char="•"/>
            </a:pPr>
            <a:r>
              <a:rPr lang="de-DE" dirty="0" err="1" smtClean="0"/>
              <a:t>Finally</a:t>
            </a:r>
            <a:r>
              <a:rPr lang="de-DE" dirty="0" smtClean="0"/>
              <a:t>, do a </a:t>
            </a:r>
            <a:r>
              <a:rPr lang="de-DE" dirty="0" err="1" smtClean="0"/>
              <a:t>re</a:t>
            </a:r>
            <a:r>
              <a:rPr lang="de-DE" dirty="0" smtClean="0"/>
              <a:t>-draw </a:t>
            </a:r>
            <a:endParaRPr lang="de-DE" dirty="0"/>
          </a:p>
          <a:p>
            <a:r>
              <a:rPr lang="de-DE" sz="1800" dirty="0" smtClean="0">
                <a:latin typeface="Courier"/>
                <a:cs typeface="Courier"/>
              </a:rPr>
              <a:t>[</a:t>
            </a:r>
            <a:r>
              <a:rPr lang="de-DE" sz="1800" dirty="0">
                <a:latin typeface="Courier"/>
                <a:cs typeface="Courier"/>
              </a:rPr>
              <a:t>_</a:t>
            </a:r>
            <a:r>
              <a:rPr lang="de-DE" sz="1800" dirty="0" err="1">
                <a:latin typeface="Courier"/>
                <a:cs typeface="Courier"/>
              </a:rPr>
              <a:t>chartView</a:t>
            </a:r>
            <a:r>
              <a:rPr lang="de-DE" sz="1800" dirty="0">
                <a:latin typeface="Courier"/>
                <a:cs typeface="Courier"/>
              </a:rPr>
              <a:t> </a:t>
            </a:r>
            <a:r>
              <a:rPr lang="de-DE" sz="1800" b="1" dirty="0" err="1">
                <a:latin typeface="Courier"/>
                <a:cs typeface="Courier"/>
              </a:rPr>
              <a:t>setNeedsDisplay</a:t>
            </a:r>
            <a:r>
              <a:rPr lang="de-DE" sz="1800" dirty="0">
                <a:latin typeface="Courier"/>
                <a:cs typeface="Courier"/>
              </a:rPr>
              <a:t>];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95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17390</TotalTime>
  <Words>582</Words>
  <Application>Microsoft Macintosh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Essential</vt:lpstr>
      <vt:lpstr>Creating Plots with iOS Charts (in Objective-C)</vt:lpstr>
      <vt:lpstr>Overview</vt:lpstr>
      <vt:lpstr>Important Install info</vt:lpstr>
      <vt:lpstr>Steps to Import Charts</vt:lpstr>
      <vt:lpstr>Adding a Plot Element</vt:lpstr>
      <vt:lpstr>Setup the Plotting Area</vt:lpstr>
      <vt:lpstr>Drawing the Data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M-V-C and Xibs</dc:title>
  <dc:subject/>
  <dc:creator/>
  <cp:keywords/>
  <dc:description/>
  <cp:lastModifiedBy>Alicia Jackson User</cp:lastModifiedBy>
  <cp:revision>306</cp:revision>
  <cp:lastPrinted>2000-10-11T20:31:11Z</cp:lastPrinted>
  <dcterms:created xsi:type="dcterms:W3CDTF">2000-02-21T20:07:19Z</dcterms:created>
  <dcterms:modified xsi:type="dcterms:W3CDTF">2016-04-07T15:27:31Z</dcterms:modified>
  <cp:category/>
</cp:coreProperties>
</file>