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36"/>
  </p:notesMasterIdLst>
  <p:handoutMasterIdLst>
    <p:handoutMasterId r:id="rId37"/>
  </p:handoutMasterIdLst>
  <p:sldIdLst>
    <p:sldId id="281" r:id="rId2"/>
    <p:sldId id="305" r:id="rId3"/>
    <p:sldId id="306" r:id="rId4"/>
    <p:sldId id="307" r:id="rId5"/>
    <p:sldId id="308" r:id="rId6"/>
    <p:sldId id="309" r:id="rId7"/>
    <p:sldId id="310" r:id="rId8"/>
    <p:sldId id="330" r:id="rId9"/>
    <p:sldId id="332" r:id="rId10"/>
    <p:sldId id="333" r:id="rId11"/>
    <p:sldId id="331" r:id="rId12"/>
    <p:sldId id="334" r:id="rId13"/>
    <p:sldId id="335" r:id="rId14"/>
    <p:sldId id="311" r:id="rId15"/>
    <p:sldId id="312" r:id="rId16"/>
    <p:sldId id="313" r:id="rId17"/>
    <p:sldId id="314" r:id="rId18"/>
    <p:sldId id="328" r:id="rId19"/>
    <p:sldId id="316" r:id="rId20"/>
    <p:sldId id="317" r:id="rId21"/>
    <p:sldId id="318" r:id="rId22"/>
    <p:sldId id="320" r:id="rId23"/>
    <p:sldId id="319" r:id="rId24"/>
    <p:sldId id="321" r:id="rId25"/>
    <p:sldId id="323" r:id="rId26"/>
    <p:sldId id="336" r:id="rId27"/>
    <p:sldId id="338" r:id="rId28"/>
    <p:sldId id="339" r:id="rId29"/>
    <p:sldId id="337" r:id="rId30"/>
    <p:sldId id="324" r:id="rId31"/>
    <p:sldId id="326" r:id="rId32"/>
    <p:sldId id="340" r:id="rId33"/>
    <p:sldId id="325" r:id="rId34"/>
    <p:sldId id="32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55" autoAdjust="0"/>
  </p:normalViewPr>
  <p:slideViewPr>
    <p:cSldViewPr>
      <p:cViewPr>
        <p:scale>
          <a:sx n="100" d="100"/>
          <a:sy n="100" d="100"/>
        </p:scale>
        <p:origin x="-8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19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30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31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8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9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25-Feb-16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2/25/16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AV Audio Engine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PCM Buffer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Memory buffer for storing audio data in PCM format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Format and size determined at creation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Wraps Core Audio </a:t>
            </a:r>
            <a:r>
              <a:rPr lang="en-US" i="1" dirty="0" err="1" smtClean="0"/>
              <a:t>audioBufferList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Access data easily as several different types:</a:t>
            </a:r>
            <a:endParaRPr lang="en-US" dirty="0"/>
          </a:p>
        </p:txBody>
      </p:sp>
      <p:pic>
        <p:nvPicPr>
          <p:cNvPr id="3" name="Picture 2" descr="Screen Shot 2016-02-12 at 12.1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24200"/>
            <a:ext cx="8229600" cy="9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Files and Buffers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Creating an </a:t>
            </a:r>
            <a:r>
              <a:rPr lang="en-US" dirty="0" err="1" smtClean="0"/>
              <a:t>AVAudioFile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Copying the file into an </a:t>
            </a:r>
            <a:r>
              <a:rPr lang="en-US" dirty="0" err="1" smtClean="0"/>
              <a:t>AVAudioBuffer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Screen Shot 2016-02-12 at 12.2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82000" cy="1322053"/>
          </a:xfrm>
          <a:prstGeom prst="rect">
            <a:avLst/>
          </a:prstGeom>
        </p:spPr>
      </p:pic>
      <p:pic>
        <p:nvPicPr>
          <p:cNvPr id="4" name="Picture 3" descr="Screen Shot 2016-02-12 at 12.22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86200"/>
            <a:ext cx="8382000" cy="24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02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Scheduling Playback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Immediate File Playback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Immediate Buffer Playback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Future Buffer Playback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5" name="Picture 4" descr="Screen Shot 2016-02-12 at 12.27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458200" cy="639930"/>
          </a:xfrm>
          <a:prstGeom prst="rect">
            <a:avLst/>
          </a:prstGeom>
        </p:spPr>
      </p:pic>
      <p:pic>
        <p:nvPicPr>
          <p:cNvPr id="6" name="Picture 5" descr="Screen Shot 2016-02-12 at 12.27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00400"/>
            <a:ext cx="8229600" cy="598516"/>
          </a:xfrm>
          <a:prstGeom prst="rect">
            <a:avLst/>
          </a:prstGeom>
        </p:spPr>
      </p:pic>
      <p:pic>
        <p:nvPicPr>
          <p:cNvPr id="7" name="Picture 6" descr="Screen Shot 2016-02-12 at 12.27.1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12530"/>
            <a:ext cx="8686800" cy="17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Scheduling Playback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Serialized playback</a:t>
            </a:r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Interrupted playback</a:t>
            </a:r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Screen Shot 2016-02-12 at 12.55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458200" cy="1759180"/>
          </a:xfrm>
          <a:prstGeom prst="rect">
            <a:avLst/>
          </a:prstGeom>
        </p:spPr>
      </p:pic>
      <p:pic>
        <p:nvPicPr>
          <p:cNvPr id="4" name="Picture 3" descr="Screen Shot 2016-02-12 at 12.55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8458200" cy="16568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905000" y="4495800"/>
            <a:ext cx="4495800" cy="3810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Code Example (Getting started)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Create Engine and Node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Setup Player with File</a:t>
            </a:r>
            <a:endParaRPr lang="en-US" dirty="0"/>
          </a:p>
        </p:txBody>
      </p:sp>
      <p:pic>
        <p:nvPicPr>
          <p:cNvPr id="3" name="Picture 2" descr="Screen Shot 2016-02-10 at 10.36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8600"/>
            <a:ext cx="8382000" cy="2162501"/>
          </a:xfrm>
          <a:prstGeom prst="rect">
            <a:avLst/>
          </a:prstGeom>
        </p:spPr>
      </p:pic>
      <p:pic>
        <p:nvPicPr>
          <p:cNvPr id="4" name="Picture 3" descr="Screen Shot 2016-02-10 at 10.36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91000"/>
            <a:ext cx="8382000" cy="239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2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Code Example (Getting started)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Start Engine and Play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 descr="Screen Shot 2016-02-10 at 10.39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798166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7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Code Example (Amplitude Envelope)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Concept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3" name="Picture 2" descr="Screen Shot 2016-02-10 at 10.43.0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6"/>
          <a:stretch/>
        </p:blipFill>
        <p:spPr>
          <a:xfrm>
            <a:off x="990600" y="1828800"/>
            <a:ext cx="7086600" cy="1879162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1905000" y="3200400"/>
            <a:ext cx="2286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4152900" y="2324100"/>
            <a:ext cx="228600" cy="304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6667500" y="2933700"/>
            <a:ext cx="228600" cy="1828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4038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Onset buffer (note-on)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1" y="4114800"/>
            <a:ext cx="304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Steady-state buffer</a:t>
            </a:r>
          </a:p>
          <a:p>
            <a:r>
              <a:rPr lang="en-US" dirty="0" smtClean="0"/>
              <a:t>(looping while note-down; schedule to play after onset buffer)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4114800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Offset buffer (note off; interrupt steady-state buffer)</a:t>
            </a:r>
          </a:p>
        </p:txBody>
      </p:sp>
    </p:spTree>
    <p:extLst>
      <p:ext uri="{BB962C8B-B14F-4D97-AF65-F5344CB8AC3E}">
        <p14:creationId xmlns:p14="http://schemas.microsoft.com/office/powerpoint/2010/main" val="519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Code Example (Amplitude Envelope)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Schedule </a:t>
            </a:r>
            <a:r>
              <a:rPr lang="en-US" dirty="0" err="1" smtClean="0"/>
              <a:t>attackBuffer</a:t>
            </a:r>
            <a:r>
              <a:rPr lang="en-US" dirty="0" smtClean="0"/>
              <a:t> for </a:t>
            </a:r>
            <a:r>
              <a:rPr lang="en-US" i="1" dirty="0" smtClean="0"/>
              <a:t>now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After that</a:t>
            </a:r>
            <a:r>
              <a:rPr lang="en-US" dirty="0" smtClean="0"/>
              <a:t>, </a:t>
            </a:r>
            <a:r>
              <a:rPr lang="en-US" b="1" dirty="0" smtClean="0"/>
              <a:t>append</a:t>
            </a:r>
            <a:r>
              <a:rPr lang="en-US" dirty="0" smtClean="0"/>
              <a:t> </a:t>
            </a:r>
            <a:r>
              <a:rPr lang="en-US" dirty="0" err="1" smtClean="0"/>
              <a:t>sustainBuffer</a:t>
            </a:r>
            <a:r>
              <a:rPr lang="en-US" dirty="0" smtClean="0"/>
              <a:t> with </a:t>
            </a:r>
            <a:r>
              <a:rPr lang="en-US" b="1" dirty="0" smtClean="0"/>
              <a:t>Loop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Play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 err="1" smtClean="0"/>
              <a:t>releaseBuffer</a:t>
            </a:r>
            <a:r>
              <a:rPr lang="en-US" dirty="0" smtClean="0"/>
              <a:t> to </a:t>
            </a:r>
            <a:r>
              <a:rPr lang="en-US" b="1" dirty="0" smtClean="0"/>
              <a:t>Interrupt</a:t>
            </a:r>
            <a:r>
              <a:rPr lang="en-US" dirty="0" smtClean="0"/>
              <a:t> the </a:t>
            </a:r>
            <a:r>
              <a:rPr lang="en-US" dirty="0" err="1" smtClean="0"/>
              <a:t>sustainBuffer</a:t>
            </a: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 descr="Screen Shot 2016-02-10 at 10.54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5200"/>
            <a:ext cx="8375920" cy="3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Node Taps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Captures the output of a Node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be used to: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Record microphone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Provide real-time audio analysis (e.g., FFT)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Capture the output mix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Can have up to one tap per Node</a:t>
            </a:r>
          </a:p>
          <a:p>
            <a:pPr>
              <a:buFont typeface="Arial"/>
              <a:buChar char="•"/>
            </a:pPr>
            <a:r>
              <a:rPr lang="en-US" dirty="0" smtClean="0"/>
              <a:t>Captured data is returned in a callback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Node Taps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19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4" name="Picture 3" descr="Screen Shot 2016-02-11 at 10.54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512703" cy="493821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 flipH="1" flipV="1">
            <a:off x="5105400" y="2667000"/>
            <a:ext cx="3886200" cy="2971800"/>
          </a:xfrm>
          <a:prstGeom prst="bentConnector3">
            <a:avLst>
              <a:gd name="adj1" fmla="val 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Low-latency, real-time audio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Read/write audio files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Play and record audio files and buffers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Connect audio processing blocks (e.g., EQ, delay,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Capture (“tap”) audio anywhere along the chain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Implement 3D audio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Node Taps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pic>
        <p:nvPicPr>
          <p:cNvPr id="3" name="Picture 2" descr="Screen Shot 2016-02-11 at 10.57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686800" cy="1528938"/>
          </a:xfrm>
          <a:prstGeom prst="rect">
            <a:avLst/>
          </a:prstGeom>
        </p:spPr>
      </p:pic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28194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b="1" dirty="0" smtClean="0"/>
              <a:t>Completion Blocks </a:t>
            </a:r>
            <a:r>
              <a:rPr lang="en-US" dirty="0" smtClean="0"/>
              <a:t>serve many purposes and come in many forms. </a:t>
            </a:r>
            <a:r>
              <a:rPr lang="en-US" i="1" dirty="0" smtClean="0"/>
              <a:t>Here</a:t>
            </a:r>
            <a:r>
              <a:rPr lang="en-US" dirty="0" smtClean="0"/>
              <a:t>, it is as an </a:t>
            </a:r>
            <a:r>
              <a:rPr lang="en-US" u="sng" dirty="0" smtClean="0"/>
              <a:t>argument to a method call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By the time </a:t>
            </a:r>
            <a:r>
              <a:rPr lang="en-US" dirty="0" err="1" smtClean="0"/>
              <a:t>installTapOnBus</a:t>
            </a:r>
            <a:r>
              <a:rPr lang="en-US" dirty="0" smtClean="0"/>
              <a:t> finishes executing on </a:t>
            </a:r>
            <a:r>
              <a:rPr lang="en-US" i="1" dirty="0" smtClean="0"/>
              <a:t>mixer</a:t>
            </a:r>
            <a:r>
              <a:rPr lang="en-US" dirty="0" smtClean="0"/>
              <a:t>, the </a:t>
            </a:r>
            <a:r>
              <a:rPr lang="en-US" i="1" dirty="0" smtClean="0"/>
              <a:t>buffer</a:t>
            </a:r>
            <a:r>
              <a:rPr lang="en-US" dirty="0" smtClean="0"/>
              <a:t> will </a:t>
            </a:r>
            <a:r>
              <a:rPr lang="en-US" b="1" dirty="0" smtClean="0"/>
              <a:t>already have been analyzed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be thought of as a callback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Useful, quick, and slightly more readable alternative to @protocols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 still run on a separate thread for processes of unknown duration</a:t>
            </a:r>
            <a:endParaRPr lang="en-US" b="1" dirty="0"/>
          </a:p>
        </p:txBody>
      </p:sp>
      <p:sp>
        <p:nvSpPr>
          <p:cNvPr id="5" name="Up Arrow 4"/>
          <p:cNvSpPr/>
          <p:nvPr/>
        </p:nvSpPr>
        <p:spPr>
          <a:xfrm>
            <a:off x="1155700" y="2438400"/>
            <a:ext cx="304800" cy="228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330201" y="1244600"/>
            <a:ext cx="304800" cy="2286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981200"/>
            <a:ext cx="457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Input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One of the implicit nodes of the AV Audio Engine</a:t>
            </a:r>
          </a:p>
          <a:p>
            <a:pPr>
              <a:buFont typeface="Arial"/>
              <a:buChar char="•"/>
            </a:pPr>
            <a:r>
              <a:rPr lang="en-US" dirty="0" smtClean="0"/>
              <a:t>Receives audio data from the input hardware</a:t>
            </a:r>
          </a:p>
          <a:p>
            <a:pPr>
              <a:buFont typeface="Arial"/>
              <a:buChar char="•"/>
            </a:pPr>
            <a:r>
              <a:rPr lang="en-US" dirty="0" smtClean="0"/>
              <a:t>Data is pulled when a connection chain is active</a:t>
            </a:r>
          </a:p>
        </p:txBody>
      </p:sp>
      <p:pic>
        <p:nvPicPr>
          <p:cNvPr id="4" name="Picture 3" descr="Screen Shot 2016-02-11 at 11.11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8513287" cy="31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Input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Code Example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pic>
        <p:nvPicPr>
          <p:cNvPr id="3" name="Picture 2" descr="Screen Shot 2016-02-11 at 11.1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05800" cy="20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Input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Use a tap to capture the </a:t>
            </a:r>
            <a:r>
              <a:rPr lang="en-US" dirty="0" err="1" smtClean="0"/>
              <a:t>mic</a:t>
            </a:r>
            <a:r>
              <a:rPr lang="en-US" dirty="0" smtClean="0"/>
              <a:t> in real-time</a:t>
            </a:r>
          </a:p>
        </p:txBody>
      </p:sp>
      <p:pic>
        <p:nvPicPr>
          <p:cNvPr id="5" name="Picture 4" descr="Screen Shot 2016-02-11 at 11.13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3657600" cy="51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Effect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u="sng" dirty="0" smtClean="0"/>
              <a:t>Two main classes:</a:t>
            </a:r>
          </a:p>
          <a:p>
            <a:pPr lvl="1">
              <a:buFont typeface="Arial"/>
              <a:buChar char="•"/>
            </a:pPr>
            <a:r>
              <a:rPr lang="en-US" b="1" dirty="0" err="1" smtClean="0"/>
              <a:t>AVAudioUnitEffect</a:t>
            </a:r>
            <a:endParaRPr lang="en-US" b="1" dirty="0"/>
          </a:p>
          <a:p>
            <a:pPr lvl="2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eal-time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N frames in, N frames out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Can be connected to input nodes</a:t>
            </a:r>
          </a:p>
          <a:p>
            <a:pPr lvl="1">
              <a:buFont typeface="Arial"/>
              <a:buChar char="•"/>
            </a:pPr>
            <a:r>
              <a:rPr lang="en-US" b="1" dirty="0" err="1" smtClean="0"/>
              <a:t>AVAudioUnitTimeEffect</a:t>
            </a:r>
            <a:endParaRPr lang="en-US" b="1" dirty="0"/>
          </a:p>
          <a:p>
            <a:pPr lvl="2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on-real-time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N frames in, M frames out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(e.g., time-stretching is 24 </a:t>
            </a:r>
            <a:r>
              <a:rPr lang="en-US" dirty="0" err="1" smtClean="0"/>
              <a:t>ms</a:t>
            </a:r>
            <a:r>
              <a:rPr lang="en-US" dirty="0" smtClean="0"/>
              <a:t> in and &gt;24 </a:t>
            </a:r>
            <a:r>
              <a:rPr lang="en-US" dirty="0" err="1" smtClean="0"/>
              <a:t>ms</a:t>
            </a:r>
            <a:r>
              <a:rPr lang="en-US" dirty="0" smtClean="0"/>
              <a:t> out)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Cannot be connected to input nodes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313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Effect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u="sng" dirty="0" smtClean="0"/>
              <a:t>Currently available effects:</a:t>
            </a:r>
          </a:p>
          <a:p>
            <a:pPr lvl="1">
              <a:buFont typeface="Arial"/>
              <a:buChar char="•"/>
            </a:pPr>
            <a:r>
              <a:rPr lang="en-US" b="1" dirty="0" err="1" smtClean="0"/>
              <a:t>AVAudioUnitEffect</a:t>
            </a:r>
            <a:endParaRPr lang="en-US" b="1" dirty="0"/>
          </a:p>
          <a:p>
            <a:pPr lvl="2">
              <a:buFont typeface="Arial"/>
              <a:buChar char="•"/>
            </a:pPr>
            <a:r>
              <a:rPr lang="en-US" dirty="0" smtClean="0"/>
              <a:t>EQ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Distortion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Reverb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Delay</a:t>
            </a:r>
          </a:p>
          <a:p>
            <a:pPr lvl="1">
              <a:buFont typeface="Arial"/>
              <a:buChar char="•"/>
            </a:pPr>
            <a:r>
              <a:rPr lang="en-US" b="1" dirty="0" err="1" smtClean="0"/>
              <a:t>AVAudioUnitTimeEffect</a:t>
            </a:r>
            <a:endParaRPr lang="en-US" b="1" dirty="0"/>
          </a:p>
          <a:p>
            <a:pPr lvl="2">
              <a:buFont typeface="Arial"/>
              <a:buChar char="•"/>
            </a:pPr>
            <a:r>
              <a:rPr lang="en-US" dirty="0" err="1" smtClean="0"/>
              <a:t>Varispeed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Time-pitch shifting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021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Delay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lvl="1">
              <a:buFont typeface="Arial"/>
              <a:buChar char="•"/>
            </a:pPr>
            <a:r>
              <a:rPr lang="en-US" dirty="0" smtClean="0"/>
              <a:t>Parameters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delayTime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feedback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lowPassCutoff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err="1" smtClean="0"/>
              <a:t>wetDryMix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25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Distortion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Presets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loadFactoryPreset</a:t>
            </a:r>
            <a:r>
              <a:rPr lang="en-US" dirty="0" smtClean="0"/>
              <a:t> (LOTS!)</a:t>
            </a:r>
          </a:p>
          <a:p>
            <a:pPr>
              <a:buFont typeface="Arial"/>
              <a:buChar char="•"/>
            </a:pPr>
            <a:r>
              <a:rPr lang="en-US" dirty="0" smtClean="0"/>
              <a:t>Parameters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preGain</a:t>
            </a:r>
            <a:r>
              <a:rPr lang="en-US" dirty="0" smtClean="0"/>
              <a:t> (-80 to +20 dB)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wetDryMix</a:t>
            </a:r>
            <a:r>
              <a:rPr lang="en-US" dirty="0" smtClean="0"/>
              <a:t> (0 to 100%)</a:t>
            </a:r>
          </a:p>
          <a:p>
            <a:pPr>
              <a:buFont typeface="Arial"/>
              <a:buChar char="•"/>
            </a:pPr>
            <a:r>
              <a:rPr lang="is-IS" dirty="0" smtClean="0"/>
              <a:t>…</a:t>
            </a:r>
            <a:r>
              <a:rPr lang="is-IS" i="1" dirty="0" smtClean="0"/>
              <a:t>doesn’t sound terrible, but, doesn’t sound great either...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67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Reverb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Presets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loadFactoryPreset</a:t>
            </a:r>
            <a:r>
              <a:rPr lang="en-US" dirty="0" smtClean="0"/>
              <a:t> (small room, large room, cathedral,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/>
              <a:t>Parameters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wetDryMix</a:t>
            </a:r>
            <a:r>
              <a:rPr lang="en-US" dirty="0" smtClean="0"/>
              <a:t> (0 to 100%)</a:t>
            </a:r>
          </a:p>
        </p:txBody>
      </p:sp>
    </p:spTree>
    <p:extLst>
      <p:ext uri="{BB962C8B-B14F-4D97-AF65-F5344CB8AC3E}">
        <p14:creationId xmlns:p14="http://schemas.microsoft.com/office/powerpoint/2010/main" val="6776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EQ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Parameters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Bands: array of EQ Filter Parameters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filterType</a:t>
            </a:r>
            <a:r>
              <a:rPr lang="en-US" dirty="0" smtClean="0"/>
              <a:t>: HPF, LPF, BPF, parametric, shelving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Frequency (cutoff)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Bandwidth (in octaves)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Gain (dB???)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bypass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globalGain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66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Major Blocks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 smtClean="0"/>
              <a:t>AV Audio Engine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Manages nodes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Sets up connection between nodes</a:t>
            </a:r>
          </a:p>
          <a:p>
            <a:pPr lvl="2">
              <a:buFont typeface="Arial" charset="0"/>
              <a:buChar char="•"/>
            </a:pPr>
            <a:r>
              <a:rPr lang="en-US" i="1" dirty="0" smtClean="0"/>
              <a:t>Can be changed on the fly!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Start/stop audio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 Audio Node</a:t>
            </a:r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AVAudioOutputNode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AVAudioPlayerNode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err="1" smtClean="0"/>
              <a:t>AVAudioMixerNode</a:t>
            </a: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89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Effect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30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Code Example: 2-band EQ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Band 1: HPF @ 80 Hz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Band 2: 4 dB boost @ 500 Hz</a:t>
            </a:r>
          </a:p>
        </p:txBody>
      </p:sp>
      <p:pic>
        <p:nvPicPr>
          <p:cNvPr id="3" name="Picture 2" descr="Screen Shot 2016-02-11 at 11.31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09800"/>
            <a:ext cx="7588898" cy="3048000"/>
          </a:xfrm>
          <a:prstGeom prst="rect">
            <a:avLst/>
          </a:prstGeom>
        </p:spPr>
      </p:pic>
      <p:pic>
        <p:nvPicPr>
          <p:cNvPr id="4" name="Picture 3" descr="Screen Shot 2016-02-11 at 11.50.1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15577"/>
            <a:ext cx="7581900" cy="14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Time Effect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31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Non-real-time effects</a:t>
            </a:r>
          </a:p>
          <a:p>
            <a:pPr>
              <a:buFont typeface="Arial"/>
              <a:buChar char="•"/>
            </a:pPr>
            <a:r>
              <a:rPr lang="en-US" dirty="0" smtClean="0"/>
              <a:t>May have different sized input and output buffers</a:t>
            </a:r>
          </a:p>
          <a:p>
            <a:pPr>
              <a:buFont typeface="Arial"/>
              <a:buChar char="•"/>
            </a:pPr>
            <a:r>
              <a:rPr lang="en-US" dirty="0" smtClean="0"/>
              <a:t>Time-Pitch Effect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Affect playback rate (x1/32 to x32.0)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and pitch shifting (-2400 to 2400 cents) </a:t>
            </a:r>
            <a:r>
              <a:rPr lang="en-US" i="1" dirty="0" smtClean="0"/>
              <a:t>independently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Varispeed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Affect just the playback rate via resampling (so pitch and rate are coupled</a:t>
            </a:r>
            <a:r>
              <a:rPr lang="en-US" smtClean="0"/>
              <a:t>) from 0.5x to 4.0x</a:t>
            </a:r>
            <a:endParaRPr lang="en-US" dirty="0" smtClean="0"/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473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3D Audio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AV Audio Environment Node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 mixer that simulates 3D space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Source nodes (must be mono) can be </a:t>
            </a:r>
            <a:r>
              <a:rPr lang="en-US" dirty="0" err="1" smtClean="0"/>
              <a:t>spatialized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Set source parameters with </a:t>
            </a:r>
            <a:r>
              <a:rPr lang="en-US" dirty="0" err="1" smtClean="0"/>
              <a:t>AVAudioMixing</a:t>
            </a:r>
            <a:r>
              <a:rPr lang="en-US" dirty="0" smtClean="0"/>
              <a:t> protocol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Position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Rendering algorithm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Obstruction/occlusion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Environmental parameters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Listener position/orientation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Distance attenuation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reverberation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98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3D Audio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AV Audio Environment Node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Directional cues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ITD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IID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Head</a:t>
            </a:r>
            <a:r>
              <a:rPr lang="en-US" dirty="0"/>
              <a:t> </a:t>
            </a:r>
            <a:r>
              <a:rPr lang="en-US" dirty="0" smtClean="0"/>
              <a:t>shadows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Rendering algorithms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Equal-power panning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HRTF</a:t>
            </a:r>
          </a:p>
        </p:txBody>
      </p:sp>
    </p:spTree>
    <p:extLst>
      <p:ext uri="{BB962C8B-B14F-4D97-AF65-F5344CB8AC3E}">
        <p14:creationId xmlns:p14="http://schemas.microsoft.com/office/powerpoint/2010/main" val="151346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Unit Sampler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Reads in MIDI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Note on/off, controller, pitch bend,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High-quality sampler that can load in EXS, SF2, or DLS formats, or an arbitrary array of audio samples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6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Engine Workflow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Alloc-init</a:t>
            </a:r>
            <a:r>
              <a:rPr lang="en-US" dirty="0" smtClean="0"/>
              <a:t> the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Alloc-init</a:t>
            </a:r>
            <a:r>
              <a:rPr lang="en-US" dirty="0" smtClean="0"/>
              <a:t> the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Attach Nodes to the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 Nodes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Engine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648200" y="4038600"/>
            <a:ext cx="1905000" cy="1676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0" y="3733800"/>
            <a:ext cx="16002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029200"/>
            <a:ext cx="160020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0" name="Curved Connector 9"/>
          <p:cNvCxnSpPr>
            <a:stCxn id="4" idx="6"/>
            <a:endCxn id="3" idx="0"/>
          </p:cNvCxnSpPr>
          <p:nvPr/>
        </p:nvCxnSpPr>
        <p:spPr>
          <a:xfrm flipV="1">
            <a:off x="2438400" y="4038600"/>
            <a:ext cx="3162300" cy="152400"/>
          </a:xfrm>
          <a:prstGeom prst="curvedConnector4">
            <a:avLst>
              <a:gd name="adj1" fmla="val 34940"/>
              <a:gd name="adj2" fmla="val 4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6"/>
            <a:endCxn id="3" idx="1"/>
          </p:cNvCxnSpPr>
          <p:nvPr/>
        </p:nvCxnSpPr>
        <p:spPr>
          <a:xfrm flipV="1">
            <a:off x="2438400" y="4876800"/>
            <a:ext cx="2209800" cy="609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537200" y="4038600"/>
            <a:ext cx="152400" cy="1524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4648200" y="4800600"/>
            <a:ext cx="152400" cy="152400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7" idx="3"/>
            <a:endCxn id="14" idx="2"/>
          </p:cNvCxnSpPr>
          <p:nvPr/>
        </p:nvCxnSpPr>
        <p:spPr>
          <a:xfrm flipV="1">
            <a:off x="4800600" y="4191000"/>
            <a:ext cx="812800" cy="68580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51816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44958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41910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26720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8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Nodes are audio blocks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Sources: player (file or buffer), microphone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Process: mixer, audio effects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Destination: iPhone speaker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inputs and outputs are specified as </a:t>
            </a:r>
            <a:r>
              <a:rPr lang="en-US" b="1" dirty="0" smtClean="0"/>
              <a:t>busses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Every bus has an </a:t>
            </a:r>
            <a:r>
              <a:rPr lang="en-US" u="sng" dirty="0" err="1" smtClean="0"/>
              <a:t>AVAudioFormat</a:t>
            </a:r>
            <a:endParaRPr lang="en-US" u="sng" dirty="0" smtClean="0"/>
          </a:p>
          <a:p>
            <a:pPr marL="1257300" lvl="2" indent="-457200">
              <a:buFont typeface="Arial"/>
              <a:buChar char="•"/>
            </a:pPr>
            <a:r>
              <a:rPr lang="en-US" i="1" dirty="0" smtClean="0"/>
              <a:t>Wraps Core Audio </a:t>
            </a:r>
            <a:r>
              <a:rPr lang="en-US" i="1" u="sng" dirty="0" smtClean="0"/>
              <a:t>Audio Stream Basic Description</a:t>
            </a: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Connecting Nodes (e.g., Source to Destination) results in an </a:t>
            </a:r>
            <a:r>
              <a:rPr lang="en-US" b="1" dirty="0" smtClean="0"/>
              <a:t>Active Chain</a:t>
            </a:r>
          </a:p>
          <a:p>
            <a:pPr marL="857250" lvl="1" indent="-457200">
              <a:buFont typeface="Arial"/>
              <a:buChar char="•"/>
            </a:pPr>
            <a:r>
              <a:rPr lang="en-US" i="1" dirty="0" smtClean="0"/>
              <a:t>If any part of the chain is severed, it becomes </a:t>
            </a:r>
            <a:r>
              <a:rPr lang="en-US" b="1" i="1" dirty="0" smtClean="0"/>
              <a:t>Inactive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73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Implicit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0" indent="0"/>
            <a:r>
              <a:rPr lang="en-US" dirty="0" smtClean="0"/>
              <a:t>AV Audio Engine comes with 3 implicit nodes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/>
              <a:t>AVAudioOutputNode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Provides audio data to the output hardware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smtClean="0"/>
              <a:t>AVAudioInputNode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NOOO-----</a:t>
            </a:r>
            <a:r>
              <a:rPr lang="en-US" dirty="0" err="1" smtClean="0"/>
              <a:t>AUAudioPlayerNode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Schedule playback of files and buffers at a specific time</a:t>
            </a:r>
          </a:p>
          <a:p>
            <a:pPr marL="1257300" lvl="2" indent="-457200">
              <a:buFont typeface="Arial"/>
              <a:buChar char="•"/>
            </a:pPr>
            <a:r>
              <a:rPr lang="en-US" dirty="0" smtClean="0"/>
              <a:t>Multiple buffers with individual callbacks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Buffers can loop</a:t>
            </a:r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860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Implicit Nodes (cont’d)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err="1" smtClean="0"/>
              <a:t>AVAudioMixerNode</a:t>
            </a:r>
            <a:r>
              <a:rPr lang="en-US" smtClean="0"/>
              <a:t> </a:t>
            </a:r>
          </a:p>
          <a:p>
            <a:pPr marL="857250" lvl="1" indent="-457200">
              <a:buFont typeface="Arial"/>
              <a:buChar char="•"/>
            </a:pPr>
            <a:r>
              <a:rPr lang="en-US" smtClean="0"/>
              <a:t>Mixer </a:t>
            </a:r>
            <a:r>
              <a:rPr lang="en-US" dirty="0"/>
              <a:t>inputs can have different formats!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Combines N inputs into a single output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/>
              <a:t>Individual volume control over each input </a:t>
            </a:r>
            <a:r>
              <a:rPr lang="en-US" dirty="0" smtClean="0"/>
              <a:t>bus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Volume control over output bus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Sub-mixing (just like sub-groups on a mixing surface)</a:t>
            </a:r>
          </a:p>
          <a:p>
            <a:pPr marL="1257300" lvl="2" indent="-457200">
              <a:buFont typeface="Arial"/>
              <a:buChar char="•"/>
            </a:pPr>
            <a:r>
              <a:rPr lang="en-US" i="1" dirty="0" smtClean="0"/>
              <a:t>Can feed output of one Mixer into another Mixer</a:t>
            </a:r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pic>
        <p:nvPicPr>
          <p:cNvPr id="6" name="Picture 5" descr="Screen Shot 2016-02-10 at 10.0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7467600" cy="26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Player Nodes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8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dirty="0" smtClean="0"/>
              <a:t>Pushes audio data into an active chain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Schedule audio data from files and buffers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Schedule immediately, or some time in the future</a:t>
            </a:r>
          </a:p>
          <a:p>
            <a:pPr marL="1257300" lvl="2" indent="-457200">
              <a:buFont typeface="Arial"/>
              <a:buChar char="•"/>
            </a:pPr>
            <a:r>
              <a:rPr lang="en-US" i="1" dirty="0" smtClean="0"/>
              <a:t>Sequencer???</a:t>
            </a:r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Schedule file (or file segment) with a completion callback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Schedule (multiple!) buffers with individual completion callbacks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Schedule buffers with looping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85725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433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AV Audio Format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9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Provides a format descriptor for digital audio samples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Access to sample rate, channel count, interleaving,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Core Audio uses a standard for OS X and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Non-interleaved, linear PCM, 32-bit floating point samples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Canonical formats are deprecated (e.g., audio stream basic descriptions)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Other common formats supported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16 or 32 bit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64 bit 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9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7086</TotalTime>
  <Words>1205</Words>
  <Application>Microsoft Macintosh PowerPoint</Application>
  <PresentationFormat>On-screen Show (4:3)</PresentationFormat>
  <Paragraphs>328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Essential</vt:lpstr>
      <vt:lpstr>AV Audio Engine</vt:lpstr>
      <vt:lpstr>Overview</vt:lpstr>
      <vt:lpstr>Major Blocks</vt:lpstr>
      <vt:lpstr>AV Audio Engine Workflow</vt:lpstr>
      <vt:lpstr>AV Audio Nodes</vt:lpstr>
      <vt:lpstr>Implicit Nodes</vt:lpstr>
      <vt:lpstr>Implicit Nodes (cont’d)</vt:lpstr>
      <vt:lpstr>AV Audio Player Nodes</vt:lpstr>
      <vt:lpstr>AV Audio Format</vt:lpstr>
      <vt:lpstr>AV Audio PCM Buffer</vt:lpstr>
      <vt:lpstr>AV Audio Files and Buffers</vt:lpstr>
      <vt:lpstr>Scheduling Playback</vt:lpstr>
      <vt:lpstr>Scheduling Playback (cont’d)</vt:lpstr>
      <vt:lpstr>Code Example (Getting started)</vt:lpstr>
      <vt:lpstr>Code Example (Getting started)</vt:lpstr>
      <vt:lpstr>Code Example (Amplitude Envelope)</vt:lpstr>
      <vt:lpstr>Code Example (Amplitude Envelope)</vt:lpstr>
      <vt:lpstr>Node Taps</vt:lpstr>
      <vt:lpstr>Node Taps</vt:lpstr>
      <vt:lpstr>Node Taps</vt:lpstr>
      <vt:lpstr>AV Input Nodes</vt:lpstr>
      <vt:lpstr>AV Input Nodes</vt:lpstr>
      <vt:lpstr>AV Input Nodes</vt:lpstr>
      <vt:lpstr>AV Audio Effect Nodes</vt:lpstr>
      <vt:lpstr>AV Audio Effect Nodes</vt:lpstr>
      <vt:lpstr>AV Audio Unit Delay</vt:lpstr>
      <vt:lpstr>AV Audio Unit Distortion</vt:lpstr>
      <vt:lpstr>AV Audio Unit Reverb</vt:lpstr>
      <vt:lpstr>AV Audio Unit EQ</vt:lpstr>
      <vt:lpstr>AV Audio Effect Nodes</vt:lpstr>
      <vt:lpstr>AV Audio Unit Time Effect</vt:lpstr>
      <vt:lpstr>3D Audio</vt:lpstr>
      <vt:lpstr>3D Audio</vt:lpstr>
      <vt:lpstr>AV Audio Unit Sampler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169</cp:revision>
  <cp:lastPrinted>2000-10-11T20:31:11Z</cp:lastPrinted>
  <dcterms:created xsi:type="dcterms:W3CDTF">2000-02-21T20:07:19Z</dcterms:created>
  <dcterms:modified xsi:type="dcterms:W3CDTF">2016-02-25T20:58:55Z</dcterms:modified>
  <cp:category/>
</cp:coreProperties>
</file>