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8" r:id="rId24"/>
    <p:sldId id="279" r:id="rId25"/>
    <p:sldId id="282" r:id="rId26"/>
    <p:sldId id="283" r:id="rId27"/>
    <p:sldId id="280" r:id="rId28"/>
    <p:sldId id="284" r:id="rId29"/>
    <p:sldId id="285" r:id="rId30"/>
    <p:sldId id="292" r:id="rId31"/>
    <p:sldId id="308" r:id="rId32"/>
    <p:sldId id="344" r:id="rId33"/>
    <p:sldId id="309" r:id="rId34"/>
    <p:sldId id="310" r:id="rId35"/>
    <p:sldId id="311" r:id="rId36"/>
    <p:sldId id="312" r:id="rId37"/>
    <p:sldId id="291" r:id="rId38"/>
    <p:sldId id="286" r:id="rId39"/>
    <p:sldId id="287" r:id="rId40"/>
    <p:sldId id="288" r:id="rId41"/>
    <p:sldId id="289" r:id="rId42"/>
    <p:sldId id="290"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56" r:id="rId71"/>
    <p:sldId id="357" r:id="rId72"/>
    <p:sldId id="325" r:id="rId73"/>
    <p:sldId id="326" r:id="rId74"/>
    <p:sldId id="327" r:id="rId75"/>
    <p:sldId id="328" r:id="rId76"/>
    <p:sldId id="329" r:id="rId77"/>
    <p:sldId id="330" r:id="rId78"/>
    <p:sldId id="331" r:id="rId79"/>
    <p:sldId id="332" r:id="rId80"/>
    <p:sldId id="333" r:id="rId81"/>
    <p:sldId id="334" r:id="rId82"/>
    <p:sldId id="335" r:id="rId83"/>
    <p:sldId id="337" r:id="rId84"/>
    <p:sldId id="338" r:id="rId85"/>
    <p:sldId id="339" r:id="rId86"/>
    <p:sldId id="340" r:id="rId87"/>
    <p:sldId id="341" r:id="rId88"/>
    <p:sldId id="345" r:id="rId89"/>
    <p:sldId id="350" r:id="rId90"/>
    <p:sldId id="351" r:id="rId91"/>
    <p:sldId id="346" r:id="rId92"/>
    <p:sldId id="347" r:id="rId93"/>
    <p:sldId id="349" r:id="rId94"/>
    <p:sldId id="352" r:id="rId95"/>
    <p:sldId id="353" r:id="rId96"/>
    <p:sldId id="354" r:id="rId97"/>
    <p:sldId id="355"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74778" autoAdjust="0"/>
  </p:normalViewPr>
  <p:slideViewPr>
    <p:cSldViewPr>
      <p:cViewPr varScale="1">
        <p:scale>
          <a:sx n="53" d="100"/>
          <a:sy n="53" d="100"/>
        </p:scale>
        <p:origin x="-3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FD4FA-7E10-4FE5-8538-E451DCB7E2B9}" type="datetimeFigureOut">
              <a:rPr lang="en-US" smtClean="0"/>
              <a:t>5/7/2012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A14C5E-DB3C-4796-970D-69A46BADF348}" type="slidenum">
              <a:rPr lang="en-US" smtClean="0"/>
              <a:t>‹#›</a:t>
            </a:fld>
            <a:endParaRPr lang="en-US"/>
          </a:p>
        </p:txBody>
      </p:sp>
    </p:spTree>
    <p:extLst>
      <p:ext uri="{BB962C8B-B14F-4D97-AF65-F5344CB8AC3E}">
        <p14:creationId xmlns:p14="http://schemas.microsoft.com/office/powerpoint/2010/main" val="291546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27</a:t>
            </a:fld>
            <a:endParaRPr lang="en-US"/>
          </a:p>
        </p:txBody>
      </p:sp>
    </p:spTree>
    <p:extLst>
      <p:ext uri="{BB962C8B-B14F-4D97-AF65-F5344CB8AC3E}">
        <p14:creationId xmlns:p14="http://schemas.microsoft.com/office/powerpoint/2010/main" val="146025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31</a:t>
            </a:fld>
            <a:endParaRPr lang="en-US"/>
          </a:p>
        </p:txBody>
      </p:sp>
    </p:spTree>
    <p:extLst>
      <p:ext uri="{BB962C8B-B14F-4D97-AF65-F5344CB8AC3E}">
        <p14:creationId xmlns:p14="http://schemas.microsoft.com/office/powerpoint/2010/main" val="78823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ở </a:t>
            </a:r>
            <a:r>
              <a:rPr lang="vi-VN" dirty="0" smtClean="0"/>
              <a:t>đây</a:t>
            </a:r>
            <a:r>
              <a:rPr lang="en-US" dirty="0" smtClean="0"/>
              <a:t> </a:t>
            </a:r>
            <a:r>
              <a:rPr lang="en-US" dirty="0" err="1" smtClean="0"/>
              <a:t>mình</a:t>
            </a:r>
            <a:r>
              <a:rPr lang="en-US" dirty="0" smtClean="0"/>
              <a:t> </a:t>
            </a:r>
            <a:r>
              <a:rPr lang="en-US" dirty="0" err="1" smtClean="0"/>
              <a:t>chỉ</a:t>
            </a:r>
            <a:r>
              <a:rPr lang="en-US" dirty="0" smtClean="0"/>
              <a:t> </a:t>
            </a:r>
            <a:r>
              <a:rPr lang="en-US" dirty="0" err="1" smtClean="0"/>
              <a:t>giới</a:t>
            </a:r>
            <a:r>
              <a:rPr lang="en-US" dirty="0" smtClean="0"/>
              <a:t> </a:t>
            </a:r>
            <a:r>
              <a:rPr lang="en-US" dirty="0" err="1" smtClean="0"/>
              <a:t>thiệu</a:t>
            </a:r>
            <a:r>
              <a:rPr lang="en-US" dirty="0" smtClean="0"/>
              <a:t> 1 </a:t>
            </a:r>
            <a:r>
              <a:rPr lang="en-US" dirty="0" err="1" smtClean="0"/>
              <a:t>số</a:t>
            </a:r>
            <a:r>
              <a:rPr lang="en-US" dirty="0" smtClean="0"/>
              <a:t> </a:t>
            </a:r>
            <a:r>
              <a:rPr lang="en-US" dirty="0" err="1" smtClean="0"/>
              <a:t>thao</a:t>
            </a:r>
            <a:r>
              <a:rPr lang="en-US" dirty="0" smtClean="0"/>
              <a:t> </a:t>
            </a:r>
            <a:r>
              <a:rPr lang="en-US" dirty="0" err="1" smtClean="0"/>
              <a:t>tác</a:t>
            </a:r>
            <a:r>
              <a:rPr lang="en-US" dirty="0" smtClean="0"/>
              <a:t> c</a:t>
            </a:r>
            <a:r>
              <a:rPr lang="vi-VN" dirty="0" smtClean="0"/>
              <a:t>ơ</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mongodb</a:t>
            </a:r>
            <a:r>
              <a:rPr lang="en-US" dirty="0" smtClean="0"/>
              <a:t> : insert, delete</a:t>
            </a:r>
            <a:r>
              <a:rPr lang="en-US" baseline="0" dirty="0" smtClean="0"/>
              <a:t> , update</a:t>
            </a:r>
            <a:endParaRPr lang="en-US" dirty="0"/>
          </a:p>
        </p:txBody>
      </p:sp>
      <p:sp>
        <p:nvSpPr>
          <p:cNvPr id="4" name="Slide Number Placeholder 3"/>
          <p:cNvSpPr>
            <a:spLocks noGrp="1"/>
          </p:cNvSpPr>
          <p:nvPr>
            <p:ph type="sldNum" sz="quarter" idx="10"/>
          </p:nvPr>
        </p:nvSpPr>
        <p:spPr/>
        <p:txBody>
          <a:bodyPr/>
          <a:lstStyle/>
          <a:p>
            <a:fld id="{84A14C5E-DB3C-4796-970D-69A46BADF348}" type="slidenum">
              <a:rPr lang="en-US" smtClean="0"/>
              <a:t>64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32</a:t>
            </a:fld>
            <a:endParaRPr lang="en-US"/>
          </a:p>
        </p:txBody>
      </p:sp>
    </p:spTree>
    <p:extLst>
      <p:ext uri="{BB962C8B-B14F-4D97-AF65-F5344CB8AC3E}">
        <p14:creationId xmlns:p14="http://schemas.microsoft.com/office/powerpoint/2010/main" val="788233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Update: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update,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document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4A14C5E-DB3C-4796-970D-69A46BADF348}" type="slidenum">
              <a:rPr lang="en-US" smtClean="0"/>
              <a:t>71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A14C5E-DB3C-4796-970D-69A46BADF348}" type="slidenum">
              <a:rPr lang="en-US" smtClean="0"/>
              <a:t>73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36</a:t>
            </a:fld>
            <a:endParaRPr lang="en-US"/>
          </a:p>
        </p:txBody>
      </p:sp>
    </p:spTree>
    <p:extLst>
      <p:ext uri="{BB962C8B-B14F-4D97-AF65-F5344CB8AC3E}">
        <p14:creationId xmlns:p14="http://schemas.microsoft.com/office/powerpoint/2010/main" val="1382989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50</a:t>
            </a:fld>
            <a:endParaRPr lang="en-US"/>
          </a:p>
        </p:txBody>
      </p:sp>
    </p:spTree>
    <p:extLst>
      <p:ext uri="{BB962C8B-B14F-4D97-AF65-F5344CB8AC3E}">
        <p14:creationId xmlns:p14="http://schemas.microsoft.com/office/powerpoint/2010/main" val="94539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81A25-96D0-43E2-B817-E032F048906D}" type="datetime1">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1B2B2-3C8A-440B-8E09-F80D1C6AEBAB}" type="datetime1">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25BC9-267F-4139-96BB-64E43203871D}" type="datetime1">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98FDB-9D9F-4114-AA44-EAD30A959407}" type="datetime1">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1690B-44FB-4C36-8A30-FA36ECF38F9A}" type="datetime1">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8C7CD-FBEC-4EF0-A728-BE9BF8455C65}" type="datetime1">
              <a:rPr lang="en-US" smtClean="0"/>
              <a:t>5/7/2012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4400C-6F23-4574-A8F8-10C2C7A5197F}" type="datetime1">
              <a:rPr lang="en-US" smtClean="0"/>
              <a:t>5/7/2012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9285A-2F9D-4150-92F3-D15CD2913564}" type="datetime1">
              <a:rPr lang="en-US" smtClean="0"/>
              <a:t>5/7/2012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61197-B941-4AFE-96A9-1CDD280B0590}" type="datetime1">
              <a:rPr lang="en-US" smtClean="0"/>
              <a:t>5/7/2012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98EDD-AF36-480C-AA88-F0B177E7212C}" type="datetime1">
              <a:rPr lang="en-US" smtClean="0"/>
              <a:t>5/7/2012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34C986-4E7B-43B6-81B1-68EC8670C841}" type="datetime1">
              <a:rPr lang="en-US" smtClean="0"/>
              <a:t>5/7/2012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5524-3567-4328-8EA6-ACF5A63E08E9}" type="datetime1">
              <a:rPr lang="en-US" smtClean="0"/>
              <a:t>5/7/2012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mongodb.org/display/DOCS/Scala+Language+Center" TargetMode="External"/><Relationship Id="rId13" Type="http://schemas.openxmlformats.org/officeDocument/2006/relationships/hyperlink" Target="http://www.mongodb.org/display/DOCS/Java+Language+Center" TargetMode="External"/><Relationship Id="rId3" Type="http://schemas.openxmlformats.org/officeDocument/2006/relationships/hyperlink" Target="http://www.mongodb.org/display/DOCS/node.JS" TargetMode="External"/><Relationship Id="rId7" Type="http://schemas.openxmlformats.org/officeDocument/2006/relationships/hyperlink" Target="http://www.mongodb.org/display/DOCS/Ruby+Language+Center" TargetMode="External"/><Relationship Id="rId12" Type="http://schemas.openxmlformats.org/officeDocument/2006/relationships/hyperlink" Target="http://www.mongodb.org/display/DOCS/Haskell+Language+Cen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mongodb.org/display/DOCS/Python+Language+Center" TargetMode="External"/><Relationship Id="rId11" Type="http://schemas.openxmlformats.org/officeDocument/2006/relationships/hyperlink" Target="http://www.mongodb.org/display/DOCS/Erlang+Language+Center" TargetMode="External"/><Relationship Id="rId5" Type="http://schemas.openxmlformats.org/officeDocument/2006/relationships/hyperlink" Target="http://www.mongodb.org/display/DOCS/PHP+Language+Center" TargetMode="External"/><Relationship Id="rId15" Type="http://schemas.openxmlformats.org/officeDocument/2006/relationships/hyperlink" Target="http://www.mongodb.org/display/DOCS/CSharp+Language+Center" TargetMode="External"/><Relationship Id="rId10" Type="http://schemas.openxmlformats.org/officeDocument/2006/relationships/hyperlink" Target="http://www.mongodb.org/pages/viewpage.action?pageId=133409" TargetMode="External"/><Relationship Id="rId4" Type="http://schemas.openxmlformats.org/officeDocument/2006/relationships/hyperlink" Target="http://www.mongodb.org/display/DOCS/Perl+Language+Center" TargetMode="External"/><Relationship Id="rId9" Type="http://schemas.openxmlformats.org/officeDocument/2006/relationships/hyperlink" Target="http://www.mongodb.org/display/DOCS/C+Language+Center" TargetMode="External"/><Relationship Id="rId14" Type="http://schemas.openxmlformats.org/officeDocument/2006/relationships/hyperlink" Target="http://www.mongodb.org/display/DOCS/Javascript+Language+Center"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694314" y="152400"/>
            <a:ext cx="774225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4"/>
          <p:cNvSpPr>
            <a:spLocks/>
          </p:cNvSpPr>
          <p:nvPr/>
        </p:nvSpPr>
        <p:spPr bwMode="auto">
          <a:xfrm>
            <a:off x="4458069" y="5227624"/>
            <a:ext cx="4397973" cy="69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endParaRPr lang="en-US" sz="2800">
              <a:solidFill>
                <a:srgbClr val="F6FF26"/>
              </a:solidFill>
              <a:latin typeface="Lucida Grande" charset="0"/>
              <a:sym typeface="Lucida Grande" charset="0"/>
            </a:endParaRPr>
          </a:p>
          <a:p>
            <a:pPr algn="l"/>
            <a:r>
              <a:rPr lang="en-US" sz="2800" err="1" smtClean="0">
                <a:solidFill>
                  <a:srgbClr val="F6FF26"/>
                </a:solidFill>
                <a:latin typeface="Lucida Grande" charset="0"/>
                <a:sym typeface="Lucida Grande" charset="0"/>
              </a:rPr>
              <a:t>Nhóm</a:t>
            </a:r>
            <a:r>
              <a:rPr lang="en-US" sz="2800" smtClean="0">
                <a:solidFill>
                  <a:srgbClr val="F6FF26"/>
                </a:solidFill>
                <a:latin typeface="Lucida Grande" charset="0"/>
                <a:sym typeface="Lucida Grande" charset="0"/>
              </a:rPr>
              <a:t> 21 – T4V Group</a:t>
            </a:r>
            <a:endParaRPr lang="en-US" sz="2800">
              <a:solidFill>
                <a:srgbClr val="F6FF26"/>
              </a:solidFill>
              <a:latin typeface="Lucida Grande" charset="0"/>
              <a:sym typeface="Lucida Grande" charset="0"/>
            </a:endParaRPr>
          </a:p>
        </p:txBody>
      </p:sp>
      <p:sp>
        <p:nvSpPr>
          <p:cNvPr id="6" name="TextBox 3"/>
          <p:cNvSpPr txBox="1">
            <a:spLocks noChangeArrowheads="1"/>
          </p:cNvSpPr>
          <p:nvPr/>
        </p:nvSpPr>
        <p:spPr bwMode="auto">
          <a:xfrm>
            <a:off x="0" y="3276600"/>
            <a:ext cx="887682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FFFFFF"/>
                </a:solidFill>
                <a:latin typeface="Gill Sans" charset="0"/>
                <a:ea typeface="ヒラギノ角ゴ ProN W3" charset="-128"/>
                <a:sym typeface="Gill Sans" charset="0"/>
              </a:defRPr>
            </a:lvl1pPr>
            <a:lvl2pPr marL="37931725" indent="-37474525" eaLnBrk="0" hangingPunct="0">
              <a:defRPr sz="4200">
                <a:solidFill>
                  <a:srgbClr val="FFFFFF"/>
                </a:solidFill>
                <a:latin typeface="Gill Sans" charset="0"/>
                <a:ea typeface="ヒラギノ角ゴ ProN W3" charset="-128"/>
                <a:sym typeface="Gill Sans" charset="0"/>
              </a:defRPr>
            </a:lvl2pPr>
            <a:lvl3pPr eaLnBrk="0" hangingPunct="0">
              <a:defRPr sz="4200">
                <a:solidFill>
                  <a:srgbClr val="FFFFFF"/>
                </a:solidFill>
                <a:latin typeface="Gill Sans" charset="0"/>
                <a:ea typeface="ヒラギノ角ゴ ProN W3" charset="-128"/>
                <a:sym typeface="Gill Sans" charset="0"/>
              </a:defRPr>
            </a:lvl3pPr>
            <a:lvl4pPr eaLnBrk="0" hangingPunct="0">
              <a:defRPr sz="4200">
                <a:solidFill>
                  <a:srgbClr val="FFFFFF"/>
                </a:solidFill>
                <a:latin typeface="Gill Sans" charset="0"/>
                <a:ea typeface="ヒラギノ角ゴ ProN W3" charset="-128"/>
                <a:sym typeface="Gill Sans" charset="0"/>
              </a:defRPr>
            </a:lvl4pPr>
            <a:lvl5pPr eaLnBrk="0" hangingPunct="0">
              <a:defRPr sz="4200">
                <a:solidFill>
                  <a:srgbClr val="FFFFFF"/>
                </a:solidFill>
                <a:latin typeface="Gill Sans" charset="0"/>
                <a:ea typeface="ヒラギノ角ゴ ProN W3" charset="-128"/>
                <a:sym typeface="Gill Sans" charset="0"/>
              </a:defRPr>
            </a:lvl5pPr>
            <a:lvl6pPr marL="4572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9144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13716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18288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r>
              <a:rPr lang="en-US" sz="4000" smtClean="0"/>
              <a:t> </a:t>
            </a:r>
            <a:r>
              <a:rPr lang="en-US" sz="4000" b="1"/>
              <a:t>An I</a:t>
            </a:r>
            <a:r>
              <a:rPr lang="en-US" sz="4000" b="1" smtClean="0"/>
              <a:t>ntroduction And Execute Demo</a:t>
            </a:r>
            <a:endParaRPr lang="en-US" sz="4000" b="1"/>
          </a:p>
          <a:p>
            <a:pPr eaLnBrk="1" hangingPunct="1"/>
            <a:endParaRPr lang="en-US" sz="4000"/>
          </a:p>
          <a:p>
            <a:pPr eaLnBrk="1" hangingPunct="1"/>
            <a:endParaRPr lang="en-US" sz="2400"/>
          </a:p>
        </p:txBody>
      </p:sp>
      <p:sp>
        <p:nvSpPr>
          <p:cNvPr id="7" name="Slide Number Placeholder 6"/>
          <p:cNvSpPr>
            <a:spLocks noGrp="1"/>
          </p:cNvSpPr>
          <p:nvPr>
            <p:ph type="sldNum" sz="quarter" idx="12"/>
          </p:nvPr>
        </p:nvSpPr>
        <p:spPr/>
        <p:txBody>
          <a:bodyPr/>
          <a:lstStyle/>
          <a:p>
            <a:fld id="{B6F15528-21DE-4FAA-801E-634DDDAF4B2B}" type="slidenum">
              <a:rPr lang="en-US" sz="2400" smtClean="0"/>
              <a:pPr/>
              <a:t>1</a:t>
            </a:fld>
            <a:endParaRPr lang="en-US" sz="2400"/>
          </a:p>
        </p:txBody>
      </p:sp>
    </p:spTree>
    <p:extLst>
      <p:ext uri="{BB962C8B-B14F-4D97-AF65-F5344CB8AC3E}">
        <p14:creationId xmlns:p14="http://schemas.microsoft.com/office/powerpoint/2010/main" val="301357519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pPr>
              <a:buFont typeface="Wingdings" pitchFamily="2" charset="2"/>
              <a:buChar char="v"/>
            </a:pPr>
            <a:r>
              <a:rPr lang="en-US" smtClean="0">
                <a:solidFill>
                  <a:schemeClr val="bg1"/>
                </a:solidFill>
              </a:rPr>
              <a:t> </a:t>
            </a:r>
            <a:r>
              <a:rPr lang="en-US" smtClean="0">
                <a:solidFill>
                  <a:srgbClr val="FFFF00"/>
                </a:solidFill>
              </a:rPr>
              <a:t> </a:t>
            </a:r>
            <a:r>
              <a:rPr lang="en-US" b="1" smtClean="0">
                <a:solidFill>
                  <a:srgbClr val="FFFF00"/>
                </a:solidFill>
              </a:rPr>
              <a:t>1. Phân tán </a:t>
            </a:r>
          </a:p>
          <a:p>
            <a:pPr marL="0" indent="0">
              <a:buNone/>
            </a:pPr>
            <a:r>
              <a:rPr lang="en-US" b="1">
                <a:solidFill>
                  <a:srgbClr val="FFFF00"/>
                </a:solidFill>
              </a:rPr>
              <a:t>	</a:t>
            </a:r>
            <a:r>
              <a:rPr lang="en-US" smtClean="0">
                <a:solidFill>
                  <a:schemeClr val="bg1"/>
                </a:solidFill>
              </a:rPr>
              <a:t>Sự </a:t>
            </a:r>
            <a:r>
              <a:rPr lang="en-US">
                <a:solidFill>
                  <a:schemeClr val="bg1"/>
                </a:solidFill>
              </a:rPr>
              <a:t>gia tăng đột biến về lượng đặt thách thức lớn cho các mô hình lưu trữ. Bài toán phân tán ra </a:t>
            </a:r>
            <a:r>
              <a:rPr lang="en-US" smtClean="0">
                <a:solidFill>
                  <a:schemeClr val="bg1"/>
                </a:solidFill>
              </a:rPr>
              <a:t>đời.</a:t>
            </a:r>
          </a:p>
          <a:p>
            <a:pPr marL="0" indent="0">
              <a:buNone/>
            </a:pPr>
            <a:r>
              <a:rPr lang="en-US" smtClean="0">
                <a:solidFill>
                  <a:schemeClr val="bg1"/>
                </a:solidFill>
                <a:sym typeface="Wingdings" pitchFamily="2" charset="2"/>
              </a:rPr>
              <a:t> </a:t>
            </a:r>
            <a:r>
              <a:rPr lang="en-US" smtClean="0">
                <a:solidFill>
                  <a:schemeClr val="bg1"/>
                </a:solidFill>
              </a:rPr>
              <a:t>RDBMs </a:t>
            </a:r>
            <a:r>
              <a:rPr lang="en-US">
                <a:solidFill>
                  <a:schemeClr val="bg1"/>
                </a:solidFill>
              </a:rPr>
              <a:t>đã tính toán và triển khai tương đối thành công ở một mức độ nào đó. Nhưng do thiết kế RDBMs (ACID, read write liên tục) nên phân tán trên cơ sở dữ liệu quan hệ có những hạn chế nhất định như tốc độ, bottleneck (nghẽn cổ chai), mở rộng ra hàng trăm nốt (nodes - máy),… Ngoài ra, chi phí phần cứng, bảo trì cho các giải pháp phân tán của RDBMs cũng không hề nhỏ.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34470409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0" y="1600200"/>
            <a:ext cx="8916939" cy="5257800"/>
          </a:xfrm>
        </p:spPr>
        <p:txBody>
          <a:bodyPr>
            <a:normAutofit/>
          </a:bodyPr>
          <a:lstStyle/>
          <a:p>
            <a:pPr>
              <a:buFont typeface="Wingdings" pitchFamily="2" charset="2"/>
              <a:buChar char="v"/>
            </a:pPr>
            <a:r>
              <a:rPr lang="en-US" b="1" smtClean="0">
                <a:solidFill>
                  <a:srgbClr val="FFFF00"/>
                </a:solidFill>
              </a:rPr>
              <a:t>2</a:t>
            </a:r>
            <a:r>
              <a:rPr lang="en-US" smtClean="0">
                <a:solidFill>
                  <a:srgbClr val="FFFF00"/>
                </a:solidFill>
              </a:rPr>
              <a:t>. </a:t>
            </a:r>
            <a:r>
              <a:rPr lang="en-US" b="1" smtClean="0">
                <a:solidFill>
                  <a:srgbClr val="FFFF00"/>
                </a:solidFill>
              </a:rPr>
              <a:t>Horizontal </a:t>
            </a:r>
            <a:r>
              <a:rPr lang="en-US" b="1">
                <a:solidFill>
                  <a:srgbClr val="FFFF00"/>
                </a:solidFill>
              </a:rPr>
              <a:t>Scalable (Khả năng mở rộng ngang</a:t>
            </a:r>
            <a:r>
              <a:rPr lang="en-US" b="1" smtClean="0">
                <a:solidFill>
                  <a:srgbClr val="FFFF00"/>
                </a:solidFill>
              </a:rPr>
              <a:t>)</a:t>
            </a:r>
          </a:p>
          <a:p>
            <a:pPr marL="0" indent="0">
              <a:buNone/>
            </a:pPr>
            <a:r>
              <a:rPr lang="en-US" smtClean="0">
                <a:solidFill>
                  <a:schemeClr val="bg1"/>
                </a:solidFill>
              </a:rPr>
              <a:t>	 </a:t>
            </a:r>
            <a:r>
              <a:rPr lang="en-US">
                <a:solidFill>
                  <a:schemeClr val="bg1"/>
                </a:solidFill>
              </a:rPr>
              <a:t>C</a:t>
            </a:r>
            <a:r>
              <a:rPr lang="en-US" smtClean="0">
                <a:solidFill>
                  <a:schemeClr val="bg1"/>
                </a:solidFill>
              </a:rPr>
              <a:t>ho </a:t>
            </a:r>
            <a:r>
              <a:rPr lang="en-US">
                <a:solidFill>
                  <a:schemeClr val="bg1"/>
                </a:solidFill>
              </a:rPr>
              <a:t>phép việc bổ sung một hoặc nhiều máy trên nền phân tán. Thiết kế đòi hỏi không cần shutdown hệ thống, hỗ trợ điều khiển từ xa, xử lý tập lệnh với tối ưu mạnh về I/O performance</a:t>
            </a:r>
            <a:r>
              <a:rPr lang="en-US" smtClean="0">
                <a:solidFill>
                  <a:schemeClr val="bg1"/>
                </a:solidFill>
              </a:rPr>
              <a:t>.</a:t>
            </a:r>
          </a:p>
          <a:p>
            <a:pPr>
              <a:buFont typeface="Wingdings" pitchFamily="2" charset="2"/>
              <a:buChar char="è"/>
            </a:pPr>
            <a:r>
              <a:rPr lang="en-US" smtClean="0">
                <a:solidFill>
                  <a:schemeClr val="bg1"/>
                </a:solidFill>
              </a:rPr>
              <a:t>Với RDBMs ?</a:t>
            </a:r>
          </a:p>
          <a:p>
            <a:pPr>
              <a:buFont typeface="Wingdings" pitchFamily="2" charset="2"/>
              <a:buChar char="è"/>
            </a:pPr>
            <a:r>
              <a:rPr lang="en-US" smtClean="0">
                <a:solidFill>
                  <a:schemeClr val="bg1"/>
                </a:solidFill>
              </a:rPr>
              <a:t> </a:t>
            </a:r>
            <a:r>
              <a:rPr lang="en-US">
                <a:solidFill>
                  <a:schemeClr val="bg1"/>
                </a:solidFill>
              </a:rPr>
              <a:t>V</a:t>
            </a:r>
            <a:r>
              <a:rPr lang="en-US" smtClean="0">
                <a:solidFill>
                  <a:schemeClr val="bg1"/>
                </a:solidFill>
              </a:rPr>
              <a:t>iệc </a:t>
            </a:r>
            <a:r>
              <a:rPr lang="en-US">
                <a:solidFill>
                  <a:schemeClr val="bg1"/>
                </a:solidFill>
              </a:rPr>
              <a:t>tăng cường lưu trữ và xử lý chủ yếu bằng việc tăng năng lực phần cứng/phần mềm trên một (hoặc một cụm) máy tính đơn lẻ (scale up</a:t>
            </a:r>
            <a:r>
              <a:rPr lang="en-US" smtClean="0">
                <a:solidFill>
                  <a:schemeClr val="bg1"/>
                </a:solidFill>
              </a:rPr>
              <a:t>).</a:t>
            </a: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41957870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257800"/>
          </a:xfrm>
        </p:spPr>
        <p:txBody>
          <a:bodyPr>
            <a:normAutofit/>
          </a:bodyPr>
          <a:lstStyle/>
          <a:p>
            <a:pPr>
              <a:buFont typeface="Wingdings" pitchFamily="2" charset="2"/>
              <a:buChar char="v"/>
            </a:pPr>
            <a:r>
              <a:rPr lang="en-US" smtClean="0">
                <a:solidFill>
                  <a:srgbClr val="FFFF00"/>
                </a:solidFill>
              </a:rPr>
              <a:t>  </a:t>
            </a:r>
            <a:r>
              <a:rPr lang="en-US" b="1" smtClean="0">
                <a:solidFill>
                  <a:srgbClr val="FFFF00"/>
                </a:solidFill>
              </a:rPr>
              <a:t>3. Weak consistency/eventual consistency </a:t>
            </a:r>
            <a:r>
              <a:rPr lang="en-US" smtClean="0">
                <a:solidFill>
                  <a:srgbClr val="FFFF00"/>
                </a:solidFill>
              </a:rPr>
              <a:t>(Nhất </a:t>
            </a:r>
            <a:r>
              <a:rPr lang="en-US">
                <a:solidFill>
                  <a:srgbClr val="FFFF00"/>
                </a:solidFill>
              </a:rPr>
              <a:t>quán yếu/Nhất quán cuối</a:t>
            </a:r>
            <a:r>
              <a:rPr lang="en-US" smtClean="0">
                <a:solidFill>
                  <a:srgbClr val="FFFF00"/>
                </a:solidFill>
              </a:rPr>
              <a:t>)</a:t>
            </a:r>
          </a:p>
          <a:p>
            <a:pPr marL="0" indent="0">
              <a:buNone/>
            </a:pPr>
            <a:r>
              <a:rPr lang="en-US" smtClean="0">
                <a:solidFill>
                  <a:schemeClr val="bg1"/>
                </a:solidFill>
              </a:rPr>
              <a:t>	Không </a:t>
            </a:r>
            <a:r>
              <a:rPr lang="en-US">
                <a:solidFill>
                  <a:schemeClr val="bg1"/>
                </a:solidFill>
              </a:rPr>
              <a:t>nhất thiết đòi hỏi tức thì sự nhất quán của dữ liệu. Thiết kế phân tán chấp nhận lưu trữ trùng lặp trên nhiều node (commodity machine). </a:t>
            </a:r>
            <a:endParaRPr lang="en-US" smtClean="0">
              <a:solidFill>
                <a:schemeClr val="bg1"/>
              </a:solidFill>
            </a:endParaRPr>
          </a:p>
          <a:p>
            <a:pPr marL="0" indent="0">
              <a:buNone/>
            </a:pPr>
            <a:r>
              <a:rPr lang="en-US" smtClean="0">
                <a:solidFill>
                  <a:schemeClr val="bg1"/>
                </a:solidFill>
              </a:rPr>
              <a:t>Mọi </a:t>
            </a:r>
            <a:r>
              <a:rPr lang="en-US">
                <a:solidFill>
                  <a:schemeClr val="bg1"/>
                </a:solidFill>
              </a:rPr>
              <a:t>thay đổi sẽ được cập nhật có tính chất lan truyền trên toàn hệ thống. Sau một khoảng thời gian nhất định, dữ liệu sẽ đồng nhất, toàn vẹn – nhất quán cuối xảy ra.</a:t>
            </a:r>
            <a:br>
              <a:rPr lang="en-US">
                <a:solidFill>
                  <a:schemeClr val="bg1"/>
                </a:solidFill>
              </a:rPr>
            </a:b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979533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029200"/>
          </a:xfrm>
        </p:spPr>
        <p:txBody>
          <a:bodyPr>
            <a:normAutofit/>
          </a:bodyPr>
          <a:lstStyle/>
          <a:p>
            <a:pPr>
              <a:buFont typeface="Wingdings" pitchFamily="2" charset="2"/>
              <a:buChar char="v"/>
            </a:pPr>
            <a:r>
              <a:rPr lang="en-US" b="1" smtClean="0">
                <a:solidFill>
                  <a:srgbClr val="FFFF00"/>
                </a:solidFill>
              </a:rPr>
              <a:t>  4. High </a:t>
            </a:r>
            <a:r>
              <a:rPr lang="en-US" b="1">
                <a:solidFill>
                  <a:srgbClr val="FFFF00"/>
                </a:solidFill>
              </a:rPr>
              <a:t>Availability/Deployment </a:t>
            </a:r>
            <a:r>
              <a:rPr lang="en-US" b="1" smtClean="0">
                <a:solidFill>
                  <a:srgbClr val="FFFF00"/>
                </a:solidFill>
              </a:rPr>
              <a:t>Flexibility</a:t>
            </a:r>
          </a:p>
          <a:p>
            <a:pPr marL="0" indent="0">
              <a:buNone/>
            </a:pPr>
            <a:endParaRPr lang="en-US" b="1">
              <a:solidFill>
                <a:srgbClr val="FFFF00"/>
              </a:solidFill>
            </a:endParaRPr>
          </a:p>
          <a:p>
            <a:pPr marL="0" indent="0">
              <a:buNone/>
            </a:pPr>
            <a:r>
              <a:rPr lang="en-US" b="1" smtClean="0">
                <a:solidFill>
                  <a:srgbClr val="FFFF00"/>
                </a:solidFill>
              </a:rPr>
              <a:t>	 </a:t>
            </a:r>
            <a:r>
              <a:rPr lang="en-US">
                <a:solidFill>
                  <a:schemeClr val="bg1"/>
                </a:solidFill>
              </a:rPr>
              <a:t>Về mặt lý thuyết, lượng máy tính tham gia vào lưu trữ là vô hạn</a:t>
            </a:r>
            <a:r>
              <a:rPr lang="en-US" smtClean="0">
                <a:solidFill>
                  <a:schemeClr val="bg1"/>
                </a:solidFill>
              </a:rPr>
              <a:t>.</a:t>
            </a:r>
          </a:p>
          <a:p>
            <a:pPr marL="0" indent="0">
              <a:buNone/>
            </a:pPr>
            <a:r>
              <a:rPr lang="en-US" smtClean="0">
                <a:solidFill>
                  <a:schemeClr val="bg1"/>
                </a:solidFill>
              </a:rPr>
              <a:t> </a:t>
            </a:r>
            <a:r>
              <a:rPr lang="en-US">
                <a:solidFill>
                  <a:schemeClr val="bg1"/>
                </a:solidFill>
              </a:rPr>
              <a:t>Một node (commodity machine) bị chết cũng không ảnh hưởng tới toàn hệ thống bởi dữ liệu được lưu trữ trùng lặp trên nhiều máy tính khác nhau</a:t>
            </a:r>
            <a:r>
              <a:rPr lang="en-US" smtClean="0">
                <a:solidFill>
                  <a:schemeClr val="bg1"/>
                </a:solidFill>
              </a:rPr>
              <a:t>	</a:t>
            </a:r>
            <a:r>
              <a:rPr lang="en-US">
                <a:solidFill>
                  <a:schemeClr val="bg1"/>
                </a:solidFill>
              </a:rPr>
              <a:t/>
            </a:r>
            <a:br>
              <a:rPr lang="en-US">
                <a:solidFill>
                  <a:schemeClr val="bg1"/>
                </a:solidFill>
              </a:rPr>
            </a:b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2990428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029200"/>
          </a:xfrm>
        </p:spPr>
        <p:txBody>
          <a:bodyPr>
            <a:normAutofit/>
          </a:bodyPr>
          <a:lstStyle/>
          <a:p>
            <a:pPr>
              <a:buFont typeface="Wingdings" pitchFamily="2" charset="2"/>
              <a:buChar char="v"/>
            </a:pPr>
            <a:r>
              <a:rPr lang="en-US" b="1" smtClean="0">
                <a:solidFill>
                  <a:srgbClr val="FFFF00"/>
                </a:solidFill>
              </a:rPr>
              <a:t> 5. Đa dạng hóa các mô hình lưu trữ dữ liệu</a:t>
            </a:r>
          </a:p>
          <a:p>
            <a:pPr marL="0" indent="0">
              <a:buNone/>
            </a:pPr>
            <a:endParaRPr lang="en-US" b="1" smtClean="0">
              <a:solidFill>
                <a:srgbClr val="FFFF00"/>
              </a:solidFill>
            </a:endParaRPr>
          </a:p>
          <a:p>
            <a:pPr marL="0" indent="0">
              <a:buNone/>
            </a:pPr>
            <a:r>
              <a:rPr lang="en-US" smtClean="0">
                <a:solidFill>
                  <a:schemeClr val="bg1"/>
                </a:solidFill>
              </a:rPr>
              <a:t> 	Không chỉ tổ chức dữ liệu dưới dạng bảng có ràng buộc, thế hệ database mới hỗ trợ nhiều mô hình dữ liệu như object, document, xml, key-value,… một cách tự nhiên hơn so với việc ánh xạ trên cơ sở dữ liệu quan hệ .</a:t>
            </a: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803038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Rectangle 2"/>
          <p:cNvSpPr>
            <a:spLocks noGrp="1" noChangeArrowheads="1"/>
          </p:cNvSpPr>
          <p:nvPr>
            <p:ph type="title"/>
          </p:nvPr>
        </p:nvSpPr>
        <p:spPr>
          <a:xfrm>
            <a:off x="0" y="228600"/>
            <a:ext cx="9144000" cy="762000"/>
          </a:xfrm>
        </p:spPr>
        <p:txBody>
          <a:bodyPr/>
          <a:lstStyle/>
          <a:p>
            <a:r>
              <a:rPr lang="en-US"/>
              <a:t>Contents</a:t>
            </a:r>
          </a:p>
        </p:txBody>
      </p:sp>
      <p:grpSp>
        <p:nvGrpSpPr>
          <p:cNvPr id="6" name="Group 78"/>
          <p:cNvGrpSpPr>
            <a:grpSpLocks/>
          </p:cNvGrpSpPr>
          <p:nvPr/>
        </p:nvGrpSpPr>
        <p:grpSpPr bwMode="auto">
          <a:xfrm>
            <a:off x="2234060" y="1371600"/>
            <a:ext cx="4800600" cy="523875"/>
            <a:chOff x="1362" y="1698"/>
            <a:chExt cx="3024" cy="330"/>
          </a:xfrm>
        </p:grpSpPr>
        <p:grpSp>
          <p:nvGrpSpPr>
            <p:cNvPr id="7" name="Group 54"/>
            <p:cNvGrpSpPr>
              <a:grpSpLocks/>
            </p:cNvGrpSpPr>
            <p:nvPr/>
          </p:nvGrpSpPr>
          <p:grpSpPr bwMode="auto">
            <a:xfrm>
              <a:off x="1362" y="1698"/>
              <a:ext cx="3024" cy="330"/>
              <a:chOff x="576" y="1680"/>
              <a:chExt cx="4752" cy="432"/>
            </a:xfrm>
          </p:grpSpPr>
          <p:grpSp>
            <p:nvGrpSpPr>
              <p:cNvPr id="9" name="Group 55"/>
              <p:cNvGrpSpPr>
                <a:grpSpLocks/>
              </p:cNvGrpSpPr>
              <p:nvPr/>
            </p:nvGrpSpPr>
            <p:grpSpPr bwMode="auto">
              <a:xfrm>
                <a:off x="576" y="1680"/>
                <a:ext cx="4752" cy="432"/>
                <a:chOff x="576" y="1296"/>
                <a:chExt cx="4848" cy="432"/>
              </a:xfrm>
            </p:grpSpPr>
            <p:sp>
              <p:nvSpPr>
                <p:cNvPr id="12" name="AutoShape 56"/>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57"/>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58"/>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Line 59"/>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0"/>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Rectangle 61"/>
            <p:cNvSpPr>
              <a:spLocks noChangeArrowheads="1"/>
            </p:cNvSpPr>
            <p:nvPr/>
          </p:nvSpPr>
          <p:spPr bwMode="gray">
            <a:xfrm>
              <a:off x="1943" y="1706"/>
              <a:ext cx="10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00"/>
                  </a:solidFill>
                </a:rPr>
                <a:t>1. Phân tán </a:t>
              </a:r>
            </a:p>
          </p:txBody>
        </p:sp>
      </p:grpSp>
      <p:grpSp>
        <p:nvGrpSpPr>
          <p:cNvPr id="15" name="Group 79"/>
          <p:cNvGrpSpPr>
            <a:grpSpLocks/>
          </p:cNvGrpSpPr>
          <p:nvPr/>
        </p:nvGrpSpPr>
        <p:grpSpPr bwMode="auto">
          <a:xfrm>
            <a:off x="2209800" y="2066925"/>
            <a:ext cx="4800600" cy="523875"/>
            <a:chOff x="1362" y="1698"/>
            <a:chExt cx="3024" cy="330"/>
          </a:xfrm>
        </p:grpSpPr>
        <p:grpSp>
          <p:nvGrpSpPr>
            <p:cNvPr id="16" name="Group 80"/>
            <p:cNvGrpSpPr>
              <a:grpSpLocks/>
            </p:cNvGrpSpPr>
            <p:nvPr/>
          </p:nvGrpSpPr>
          <p:grpSpPr bwMode="auto">
            <a:xfrm>
              <a:off x="1362" y="1698"/>
              <a:ext cx="3024" cy="330"/>
              <a:chOff x="576" y="1680"/>
              <a:chExt cx="4752" cy="432"/>
            </a:xfrm>
          </p:grpSpPr>
          <p:grpSp>
            <p:nvGrpSpPr>
              <p:cNvPr id="18" name="Group 81"/>
              <p:cNvGrpSpPr>
                <a:grpSpLocks/>
              </p:cNvGrpSpPr>
              <p:nvPr/>
            </p:nvGrpSpPr>
            <p:grpSpPr bwMode="auto">
              <a:xfrm>
                <a:off x="576" y="1680"/>
                <a:ext cx="4752" cy="432"/>
                <a:chOff x="576" y="1296"/>
                <a:chExt cx="4848" cy="432"/>
              </a:xfrm>
            </p:grpSpPr>
            <p:sp>
              <p:nvSpPr>
                <p:cNvPr id="21" name="AutoShape 82"/>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83"/>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84"/>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Line 85"/>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86"/>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7"/>
            <p:cNvSpPr>
              <a:spLocks noChangeArrowheads="1"/>
            </p:cNvSpPr>
            <p:nvPr/>
          </p:nvSpPr>
          <p:spPr bwMode="gray">
            <a:xfrm>
              <a:off x="1943" y="1706"/>
              <a:ext cx="18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FF00"/>
                  </a:solidFill>
                </a:rPr>
                <a:t>2. </a:t>
              </a:r>
              <a:r>
                <a:rPr lang="en-US" sz="2400" b="1" smtClean="0">
                  <a:solidFill>
                    <a:srgbClr val="FFFF00"/>
                  </a:solidFill>
                </a:rPr>
                <a:t>Khản năng mở rộng</a:t>
              </a:r>
              <a:endParaRPr lang="en-US" sz="2400">
                <a:solidFill>
                  <a:srgbClr val="000000"/>
                </a:solidFill>
                <a:latin typeface="Verdana" pitchFamily="34" charset="0"/>
              </a:endParaRPr>
            </a:p>
          </p:txBody>
        </p:sp>
      </p:grpSp>
      <p:grpSp>
        <p:nvGrpSpPr>
          <p:cNvPr id="24" name="Group 88"/>
          <p:cNvGrpSpPr>
            <a:grpSpLocks/>
          </p:cNvGrpSpPr>
          <p:nvPr/>
        </p:nvGrpSpPr>
        <p:grpSpPr bwMode="auto">
          <a:xfrm>
            <a:off x="2220973" y="2743200"/>
            <a:ext cx="4941827" cy="506993"/>
            <a:chOff x="1362" y="1698"/>
            <a:chExt cx="3024" cy="330"/>
          </a:xfrm>
        </p:grpSpPr>
        <p:grpSp>
          <p:nvGrpSpPr>
            <p:cNvPr id="25" name="Group 89"/>
            <p:cNvGrpSpPr>
              <a:grpSpLocks/>
            </p:cNvGrpSpPr>
            <p:nvPr/>
          </p:nvGrpSpPr>
          <p:grpSpPr bwMode="auto">
            <a:xfrm>
              <a:off x="1362" y="1698"/>
              <a:ext cx="3024" cy="330"/>
              <a:chOff x="576" y="1680"/>
              <a:chExt cx="4752" cy="432"/>
            </a:xfrm>
          </p:grpSpPr>
          <p:grpSp>
            <p:nvGrpSpPr>
              <p:cNvPr id="27" name="Group 90"/>
              <p:cNvGrpSpPr>
                <a:grpSpLocks/>
              </p:cNvGrpSpPr>
              <p:nvPr/>
            </p:nvGrpSpPr>
            <p:grpSpPr bwMode="auto">
              <a:xfrm>
                <a:off x="576" y="1680"/>
                <a:ext cx="4752" cy="432"/>
                <a:chOff x="576" y="1296"/>
                <a:chExt cx="4848" cy="432"/>
              </a:xfrm>
            </p:grpSpPr>
            <p:sp>
              <p:nvSpPr>
                <p:cNvPr id="30" name="AutoShape 91"/>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92"/>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93"/>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Line 94"/>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95"/>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Rectangle 96"/>
            <p:cNvSpPr>
              <a:spLocks noChangeArrowheads="1"/>
            </p:cNvSpPr>
            <p:nvPr/>
          </p:nvSpPr>
          <p:spPr bwMode="gray">
            <a:xfrm>
              <a:off x="1943" y="1706"/>
              <a:ext cx="1489"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00"/>
                  </a:solidFill>
                </a:rPr>
                <a:t>3. </a:t>
              </a:r>
              <a:r>
                <a:rPr lang="en-US" sz="2400" b="1" smtClean="0">
                  <a:solidFill>
                    <a:srgbClr val="FFFF00"/>
                  </a:solidFill>
                </a:rPr>
                <a:t>Nhất quán cuối</a:t>
              </a:r>
              <a:endParaRPr lang="en-US" sz="2400">
                <a:solidFill>
                  <a:srgbClr val="000000"/>
                </a:solidFill>
                <a:latin typeface="Verdana" pitchFamily="34" charset="0"/>
              </a:endParaRPr>
            </a:p>
          </p:txBody>
        </p:sp>
      </p:grpSp>
      <p:grpSp>
        <p:nvGrpSpPr>
          <p:cNvPr id="33" name="Group 97"/>
          <p:cNvGrpSpPr>
            <a:grpSpLocks/>
          </p:cNvGrpSpPr>
          <p:nvPr/>
        </p:nvGrpSpPr>
        <p:grpSpPr bwMode="auto">
          <a:xfrm>
            <a:off x="2133600" y="3429000"/>
            <a:ext cx="5023720" cy="735261"/>
            <a:chOff x="1362" y="1699"/>
            <a:chExt cx="3024" cy="331"/>
          </a:xfrm>
        </p:grpSpPr>
        <p:grpSp>
          <p:nvGrpSpPr>
            <p:cNvPr id="34" name="Group 98"/>
            <p:cNvGrpSpPr>
              <a:grpSpLocks/>
            </p:cNvGrpSpPr>
            <p:nvPr/>
          </p:nvGrpSpPr>
          <p:grpSpPr bwMode="auto">
            <a:xfrm>
              <a:off x="1362" y="1699"/>
              <a:ext cx="3024" cy="331"/>
              <a:chOff x="576" y="1680"/>
              <a:chExt cx="4752" cy="433"/>
            </a:xfrm>
          </p:grpSpPr>
          <p:grpSp>
            <p:nvGrpSpPr>
              <p:cNvPr id="36" name="Group 99"/>
              <p:cNvGrpSpPr>
                <a:grpSpLocks/>
              </p:cNvGrpSpPr>
              <p:nvPr/>
            </p:nvGrpSpPr>
            <p:grpSpPr bwMode="auto">
              <a:xfrm>
                <a:off x="576" y="1680"/>
                <a:ext cx="4752" cy="433"/>
                <a:chOff x="576" y="1296"/>
                <a:chExt cx="4848" cy="433"/>
              </a:xfrm>
            </p:grpSpPr>
            <p:sp>
              <p:nvSpPr>
                <p:cNvPr id="39" name="AutoShape 100"/>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101"/>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102"/>
                <p:cNvSpPr>
                  <a:spLocks noChangeArrowheads="1"/>
                </p:cNvSpPr>
                <p:nvPr/>
              </p:nvSpPr>
              <p:spPr bwMode="gray">
                <a:xfrm>
                  <a:off x="810" y="1297"/>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103"/>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4"/>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Rectangle 105"/>
            <p:cNvSpPr>
              <a:spLocks noChangeArrowheads="1"/>
            </p:cNvSpPr>
            <p:nvPr/>
          </p:nvSpPr>
          <p:spPr bwMode="gray">
            <a:xfrm>
              <a:off x="1675" y="1706"/>
              <a:ext cx="211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smtClean="0">
                  <a:solidFill>
                    <a:srgbClr val="FFFF00"/>
                  </a:solidFill>
                </a:rPr>
                <a:t>4. Tính sẵn sàng cao</a:t>
              </a:r>
              <a:endParaRPr lang="en-US" sz="2400" b="1">
                <a:solidFill>
                  <a:srgbClr val="FFFF00"/>
                </a:solidFill>
              </a:endParaRPr>
            </a:p>
            <a:p>
              <a:endParaRPr lang="en-US" sz="2400">
                <a:solidFill>
                  <a:srgbClr val="000000"/>
                </a:solidFill>
                <a:latin typeface="Verdana" pitchFamily="34" charset="0"/>
              </a:endParaRPr>
            </a:p>
          </p:txBody>
        </p:sp>
      </p:grpSp>
      <p:grpSp>
        <p:nvGrpSpPr>
          <p:cNvPr id="42" name="Group 106"/>
          <p:cNvGrpSpPr>
            <a:grpSpLocks/>
          </p:cNvGrpSpPr>
          <p:nvPr/>
        </p:nvGrpSpPr>
        <p:grpSpPr bwMode="auto">
          <a:xfrm>
            <a:off x="2057400" y="3444549"/>
            <a:ext cx="5236046" cy="1965651"/>
            <a:chOff x="1377" y="1706"/>
            <a:chExt cx="3024" cy="814"/>
          </a:xfrm>
        </p:grpSpPr>
        <p:grpSp>
          <p:nvGrpSpPr>
            <p:cNvPr id="43" name="Group 107"/>
            <p:cNvGrpSpPr>
              <a:grpSpLocks/>
            </p:cNvGrpSpPr>
            <p:nvPr/>
          </p:nvGrpSpPr>
          <p:grpSpPr bwMode="auto">
            <a:xfrm>
              <a:off x="1377" y="1880"/>
              <a:ext cx="3024" cy="640"/>
              <a:chOff x="600" y="1920"/>
              <a:chExt cx="4752" cy="838"/>
            </a:xfrm>
          </p:grpSpPr>
          <p:grpSp>
            <p:nvGrpSpPr>
              <p:cNvPr id="45" name="Group 108"/>
              <p:cNvGrpSpPr>
                <a:grpSpLocks/>
              </p:cNvGrpSpPr>
              <p:nvPr/>
            </p:nvGrpSpPr>
            <p:grpSpPr bwMode="auto">
              <a:xfrm>
                <a:off x="600" y="2152"/>
                <a:ext cx="4752" cy="606"/>
                <a:chOff x="600" y="1768"/>
                <a:chExt cx="4848" cy="606"/>
              </a:xfrm>
            </p:grpSpPr>
            <p:sp>
              <p:nvSpPr>
                <p:cNvPr id="48" name="AutoShape 109"/>
                <p:cNvSpPr>
                  <a:spLocks noChangeArrowheads="1"/>
                </p:cNvSpPr>
                <p:nvPr/>
              </p:nvSpPr>
              <p:spPr bwMode="gray">
                <a:xfrm>
                  <a:off x="600" y="1768"/>
                  <a:ext cx="4848" cy="606"/>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110"/>
                <p:cNvSpPr>
                  <a:spLocks noChangeArrowheads="1"/>
                </p:cNvSpPr>
                <p:nvPr/>
              </p:nvSpPr>
              <p:spPr bwMode="gray">
                <a:xfrm>
                  <a:off x="690" y="1768"/>
                  <a:ext cx="4758" cy="597"/>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111"/>
                <p:cNvSpPr>
                  <a:spLocks noChangeArrowheads="1"/>
                </p:cNvSpPr>
                <p:nvPr/>
              </p:nvSpPr>
              <p:spPr bwMode="gray">
                <a:xfrm>
                  <a:off x="755" y="1777"/>
                  <a:ext cx="4595" cy="588"/>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b="1">
                      <a:solidFill>
                        <a:srgbClr val="FFFF00"/>
                      </a:solidFill>
                    </a:rPr>
                    <a:t> </a:t>
                  </a:r>
                  <a:r>
                    <a:rPr lang="en-US" sz="2800" b="1" smtClean="0">
                      <a:solidFill>
                        <a:srgbClr val="FFFF00"/>
                      </a:solidFill>
                    </a:rPr>
                    <a:t>        5</a:t>
                  </a:r>
                  <a:r>
                    <a:rPr lang="en-US" sz="2800" b="1">
                      <a:solidFill>
                        <a:srgbClr val="FFFF00"/>
                      </a:solidFill>
                    </a:rPr>
                    <a:t>. Đa dạng hóa các </a:t>
                  </a:r>
                  <a:endParaRPr lang="en-US" sz="2800" b="1" smtClean="0">
                    <a:solidFill>
                      <a:srgbClr val="FFFF00"/>
                    </a:solidFill>
                  </a:endParaRPr>
                </a:p>
                <a:p>
                  <a:r>
                    <a:rPr lang="en-US" sz="2800" b="1" smtClean="0">
                      <a:solidFill>
                        <a:srgbClr val="FFFF00"/>
                      </a:solidFill>
                    </a:rPr>
                    <a:t>        mô </a:t>
                  </a:r>
                  <a:r>
                    <a:rPr lang="en-US" sz="2800" b="1">
                      <a:solidFill>
                        <a:srgbClr val="FFFF00"/>
                      </a:solidFill>
                    </a:rPr>
                    <a:t>hình lưu trữ dữ </a:t>
                  </a:r>
                  <a:r>
                    <a:rPr lang="en-US" sz="2800" b="1" smtClean="0">
                      <a:solidFill>
                        <a:srgbClr val="FFFF00"/>
                      </a:solidFill>
                    </a:rPr>
                    <a:t>liệu</a:t>
                  </a:r>
                  <a:endParaRPr lang="en-US" sz="2800" b="1">
                    <a:solidFill>
                      <a:srgbClr val="FFFF00"/>
                    </a:solidFill>
                  </a:endParaRPr>
                </a:p>
              </p:txBody>
            </p:sp>
          </p:grpSp>
          <p:sp>
            <p:nvSpPr>
              <p:cNvPr id="46" name="Line 112"/>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 name="Rectangle 114"/>
            <p:cNvSpPr>
              <a:spLocks noChangeArrowheads="1"/>
            </p:cNvSpPr>
            <p:nvPr/>
          </p:nvSpPr>
          <p:spPr bwMode="gray">
            <a:xfrm>
              <a:off x="1943" y="170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solidFill>
                  <a:srgbClr val="000000"/>
                </a:solidFill>
                <a:latin typeface="Verdana" pitchFamily="34" charset="0"/>
              </a:endParaRPr>
            </a:p>
          </p:txBody>
        </p:sp>
      </p:grpSp>
      <p:sp>
        <p:nvSpPr>
          <p:cNvPr id="51"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
        <p:nvSpPr>
          <p:cNvPr id="52" name="TextBox 51"/>
          <p:cNvSpPr txBox="1"/>
          <p:nvPr/>
        </p:nvSpPr>
        <p:spPr>
          <a:xfrm>
            <a:off x="117414" y="5970657"/>
            <a:ext cx="5883534" cy="707886"/>
          </a:xfrm>
          <a:prstGeom prst="rect">
            <a:avLst/>
          </a:prstGeom>
          <a:noFill/>
        </p:spPr>
        <p:txBody>
          <a:bodyPr wrap="none" rtlCol="0">
            <a:spAutoFit/>
          </a:bodyPr>
          <a:lstStyle/>
          <a:p>
            <a:r>
              <a:rPr lang="en-US" sz="4000" smtClean="0">
                <a:solidFill>
                  <a:srgbClr val="FFFF00"/>
                </a:solidFill>
              </a:rPr>
              <a:t>Cần thế hệ Database mới  ?</a:t>
            </a:r>
            <a:endParaRPr lang="en-US" sz="4000">
              <a:solidFill>
                <a:srgbClr val="FFFF00"/>
              </a:solidFill>
            </a:endParaRPr>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909" y="5068818"/>
            <a:ext cx="3048000" cy="1609725"/>
          </a:xfrm>
          <a:prstGeom prst="rect">
            <a:avLst/>
          </a:prstGeom>
        </p:spPr>
      </p:pic>
      <p:sp>
        <p:nvSpPr>
          <p:cNvPr id="54" name="Line 104"/>
          <p:cNvSpPr>
            <a:spLocks noChangeShapeType="1"/>
          </p:cNvSpPr>
          <p:nvPr/>
        </p:nvSpPr>
        <p:spPr bwMode="gray">
          <a:xfrm>
            <a:off x="2072912" y="4823892"/>
            <a:ext cx="40595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04"/>
          <p:cNvSpPr>
            <a:spLocks noChangeShapeType="1"/>
          </p:cNvSpPr>
          <p:nvPr/>
        </p:nvSpPr>
        <p:spPr bwMode="gray">
          <a:xfrm>
            <a:off x="6860899" y="4822718"/>
            <a:ext cx="40595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46589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2">
                                            <p:txEl>
                                              <p:pRg st="0" end="0"/>
                                            </p:txEl>
                                          </p:spTgt>
                                        </p:tgtEl>
                                        <p:attrNameLst>
                                          <p:attrName>style.visibility</p:attrName>
                                        </p:attrNameLst>
                                      </p:cBhvr>
                                      <p:to>
                                        <p:strVal val="visible"/>
                                      </p:to>
                                    </p:set>
                                    <p:animEffect transition="in" filter="barn(inVertical)">
                                      <p:cBhvr>
                                        <p:cTn id="32" dur="500"/>
                                        <p:tgtEl>
                                          <p:spTgt spid="5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circle(in)">
                                      <p:cBhvr>
                                        <p:cTn id="3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8000" cy="1143000"/>
          </a:xfrm>
        </p:spPr>
        <p:txBody>
          <a:bodyPr/>
          <a:lstStyle/>
          <a:p>
            <a:r>
              <a:rPr lang="en-US" smtClean="0">
                <a:solidFill>
                  <a:srgbClr val="FFFF00"/>
                </a:solidFill>
              </a:rPr>
              <a:t>2. NoSQL</a:t>
            </a:r>
            <a:r>
              <a:rPr lang="en-US" smtClean="0"/>
              <a:t>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31"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495800"/>
            <a:ext cx="1620838" cy="544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6172200"/>
            <a:ext cx="20383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3850" y="3867150"/>
            <a:ext cx="12763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4"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981200"/>
            <a:ext cx="704850" cy="2381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a:spLocks noChangeArrowheads="1"/>
          </p:cNvSpPr>
          <p:nvPr/>
        </p:nvSpPr>
        <p:spPr bwMode="gray">
          <a:xfrm rot="13770025">
            <a:off x="4997450" y="3798888"/>
            <a:ext cx="1103313" cy="217487"/>
          </a:xfrm>
          <a:prstGeom prst="rect">
            <a:avLst/>
          </a:prstGeom>
          <a:gradFill rotWithShape="1">
            <a:gsLst>
              <a:gs pos="0">
                <a:srgbClr val="969696"/>
              </a:gs>
              <a:gs pos="50000">
                <a:srgbClr val="969696">
                  <a:gamma/>
                  <a:tint val="51373"/>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3"/>
          <p:cNvSpPr>
            <a:spLocks noChangeArrowheads="1"/>
          </p:cNvSpPr>
          <p:nvPr/>
        </p:nvSpPr>
        <p:spPr bwMode="gray">
          <a:xfrm rot="20856083">
            <a:off x="2743200" y="3276600"/>
            <a:ext cx="1146175" cy="198438"/>
          </a:xfrm>
          <a:prstGeom prst="rect">
            <a:avLst/>
          </a:prstGeom>
          <a:gradFill rotWithShape="1">
            <a:gsLst>
              <a:gs pos="0">
                <a:srgbClr val="969696"/>
              </a:gs>
              <a:gs pos="50000">
                <a:srgbClr val="969696">
                  <a:gamma/>
                  <a:tint val="48627"/>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5"/>
          <p:cNvSpPr>
            <a:spLocks noChangeArrowheads="1"/>
          </p:cNvSpPr>
          <p:nvPr/>
        </p:nvSpPr>
        <p:spPr bwMode="gray">
          <a:xfrm rot="8410640">
            <a:off x="5257629" y="2020411"/>
            <a:ext cx="685800" cy="159703"/>
          </a:xfrm>
          <a:prstGeom prst="rect">
            <a:avLst/>
          </a:prstGeom>
          <a:gradFill rotWithShape="1">
            <a:gsLst>
              <a:gs pos="0">
                <a:srgbClr val="969696"/>
              </a:gs>
              <a:gs pos="50000">
                <a:srgbClr val="969696">
                  <a:gamma/>
                  <a:tint val="30196"/>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6"/>
          <p:cNvGrpSpPr>
            <a:grpSpLocks/>
          </p:cNvGrpSpPr>
          <p:nvPr/>
        </p:nvGrpSpPr>
        <p:grpSpPr bwMode="auto">
          <a:xfrm>
            <a:off x="3810001" y="2057402"/>
            <a:ext cx="1828800" cy="1828800"/>
            <a:chOff x="2400" y="1488"/>
            <a:chExt cx="1152" cy="1152"/>
          </a:xfrm>
        </p:grpSpPr>
        <p:grpSp>
          <p:nvGrpSpPr>
            <p:cNvPr id="14" name="Group 7"/>
            <p:cNvGrpSpPr>
              <a:grpSpLocks/>
            </p:cNvGrpSpPr>
            <p:nvPr/>
          </p:nvGrpSpPr>
          <p:grpSpPr bwMode="auto">
            <a:xfrm>
              <a:off x="2400" y="1488"/>
              <a:ext cx="1152" cy="1152"/>
              <a:chOff x="2016" y="1920"/>
              <a:chExt cx="1680" cy="1680"/>
            </a:xfrm>
          </p:grpSpPr>
          <p:sp>
            <p:nvSpPr>
              <p:cNvPr id="16" name="Oval 8"/>
              <p:cNvSpPr>
                <a:spLocks noChangeArrowheads="1"/>
              </p:cNvSpPr>
              <p:nvPr/>
            </p:nvSpPr>
            <p:spPr bwMode="gray">
              <a:xfrm>
                <a:off x="2016" y="1920"/>
                <a:ext cx="1680" cy="1680"/>
              </a:xfrm>
              <a:prstGeom prst="ellipse">
                <a:avLst/>
              </a:prstGeom>
              <a:gradFill rotWithShape="1">
                <a:gsLst>
                  <a:gs pos="0">
                    <a:srgbClr val="33CC33"/>
                  </a:gs>
                  <a:gs pos="100000">
                    <a:srgbClr val="33CC33">
                      <a:gamma/>
                      <a:shade val="24314"/>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33CC33"/>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5" name="Text Box 10"/>
            <p:cNvSpPr txBox="1">
              <a:spLocks noChangeArrowheads="1"/>
            </p:cNvSpPr>
            <p:nvPr/>
          </p:nvSpPr>
          <p:spPr bwMode="gray">
            <a:xfrm>
              <a:off x="2536" y="1861"/>
              <a:ext cx="8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effectLst>
                    <a:outerShdw blurRad="38100" dist="38100" dir="2700000" algn="tl">
                      <a:srgbClr val="C0C0C0"/>
                    </a:outerShdw>
                  </a:effectLst>
                </a:rPr>
                <a:t>NoSQL</a:t>
              </a:r>
              <a:endParaRPr lang="en-US" sz="3200" b="1">
                <a:effectLst>
                  <a:outerShdw blurRad="38100" dist="38100" dir="2700000" algn="tl">
                    <a:srgbClr val="C0C0C0"/>
                  </a:outerShdw>
                </a:effectLst>
              </a:endParaRPr>
            </a:p>
          </p:txBody>
        </p:sp>
      </p:grpSp>
      <p:grpSp>
        <p:nvGrpSpPr>
          <p:cNvPr id="18" name="Group 11"/>
          <p:cNvGrpSpPr>
            <a:grpSpLocks/>
          </p:cNvGrpSpPr>
          <p:nvPr/>
        </p:nvGrpSpPr>
        <p:grpSpPr bwMode="auto">
          <a:xfrm>
            <a:off x="5702605" y="968832"/>
            <a:ext cx="1307795" cy="1164768"/>
            <a:chOff x="3578" y="960"/>
            <a:chExt cx="695" cy="624"/>
          </a:xfrm>
        </p:grpSpPr>
        <p:grpSp>
          <p:nvGrpSpPr>
            <p:cNvPr id="19" name="Group 12"/>
            <p:cNvGrpSpPr>
              <a:grpSpLocks/>
            </p:cNvGrpSpPr>
            <p:nvPr/>
          </p:nvGrpSpPr>
          <p:grpSpPr bwMode="auto">
            <a:xfrm>
              <a:off x="3600" y="960"/>
              <a:ext cx="624" cy="624"/>
              <a:chOff x="2016" y="1920"/>
              <a:chExt cx="1680" cy="1680"/>
            </a:xfrm>
          </p:grpSpPr>
          <p:sp>
            <p:nvSpPr>
              <p:cNvPr id="21"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400" b="1" smtClean="0"/>
                  <a:t>1</a:t>
                </a:r>
                <a:endParaRPr lang="en-US" sz="2400" b="1"/>
              </a:p>
            </p:txBody>
          </p:sp>
        </p:grpSp>
        <p:sp>
          <p:nvSpPr>
            <p:cNvPr id="20" name="Text Box 15"/>
            <p:cNvSpPr txBox="1">
              <a:spLocks noChangeArrowheads="1"/>
            </p:cNvSpPr>
            <p:nvPr/>
          </p:nvSpPr>
          <p:spPr bwMode="gray">
            <a:xfrm>
              <a:off x="3578" y="1162"/>
              <a:ext cx="69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3" name="Group 16"/>
          <p:cNvGrpSpPr>
            <a:grpSpLocks/>
          </p:cNvGrpSpPr>
          <p:nvPr/>
        </p:nvGrpSpPr>
        <p:grpSpPr bwMode="auto">
          <a:xfrm>
            <a:off x="1066800" y="2438400"/>
            <a:ext cx="2209800" cy="2329656"/>
            <a:chOff x="624" y="1584"/>
            <a:chExt cx="1248" cy="1296"/>
          </a:xfrm>
        </p:grpSpPr>
        <p:grpSp>
          <p:nvGrpSpPr>
            <p:cNvPr id="24" name="Group 17"/>
            <p:cNvGrpSpPr>
              <a:grpSpLocks/>
            </p:cNvGrpSpPr>
            <p:nvPr/>
          </p:nvGrpSpPr>
          <p:grpSpPr bwMode="auto">
            <a:xfrm>
              <a:off x="624" y="1584"/>
              <a:ext cx="1248" cy="1296"/>
              <a:chOff x="2016" y="1920"/>
              <a:chExt cx="1680" cy="1680"/>
            </a:xfrm>
          </p:grpSpPr>
          <p:sp>
            <p:nvSpPr>
              <p:cNvPr id="26" name="Oval 18"/>
              <p:cNvSpPr>
                <a:spLocks noChangeArrowheads="1"/>
              </p:cNvSpPr>
              <p:nvPr/>
            </p:nvSpPr>
            <p:spPr bwMode="gray">
              <a:xfrm>
                <a:off x="2016" y="1920"/>
                <a:ext cx="1680" cy="1680"/>
              </a:xfrm>
              <a:prstGeom prst="ellipse">
                <a:avLst/>
              </a:prstGeom>
              <a:gradFill rotWithShape="1">
                <a:gsLst>
                  <a:gs pos="0">
                    <a:srgbClr val="A776F0"/>
                  </a:gs>
                  <a:gs pos="100000">
                    <a:srgbClr val="A776F0">
                      <a:gamma/>
                      <a:shade val="63529"/>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A776F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4000" b="1"/>
                  <a:t>3</a:t>
                </a:r>
                <a:endParaRPr lang="en-US" b="1"/>
              </a:p>
            </p:txBody>
          </p:sp>
        </p:grpSp>
        <p:sp>
          <p:nvSpPr>
            <p:cNvPr id="25" name="Text Box 20"/>
            <p:cNvSpPr txBox="1">
              <a:spLocks noChangeArrowheads="1"/>
            </p:cNvSpPr>
            <p:nvPr/>
          </p:nvSpPr>
          <p:spPr bwMode="gray">
            <a:xfrm>
              <a:off x="754" y="2160"/>
              <a:ext cx="85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effectLst>
                    <a:outerShdw blurRad="38100" dist="38100" dir="2700000" algn="tl">
                      <a:srgbClr val="C0C0C0"/>
                    </a:outerShdw>
                  </a:effectLst>
                </a:rPr>
                <a:t>Kiến trúc</a:t>
              </a:r>
              <a:endParaRPr lang="en-US" sz="2800" b="1">
                <a:effectLst>
                  <a:outerShdw blurRad="38100" dist="38100" dir="2700000" algn="tl">
                    <a:srgbClr val="C0C0C0"/>
                  </a:outerShdw>
                </a:effectLst>
              </a:endParaRPr>
            </a:p>
          </p:txBody>
        </p:sp>
      </p:grpSp>
      <p:grpSp>
        <p:nvGrpSpPr>
          <p:cNvPr id="28" name="Group 21"/>
          <p:cNvGrpSpPr>
            <a:grpSpLocks/>
          </p:cNvGrpSpPr>
          <p:nvPr/>
        </p:nvGrpSpPr>
        <p:grpSpPr bwMode="auto">
          <a:xfrm>
            <a:off x="5334000" y="3962400"/>
            <a:ext cx="2286000" cy="2286000"/>
            <a:chOff x="3360" y="2688"/>
            <a:chExt cx="1440" cy="1440"/>
          </a:xfrm>
        </p:grpSpPr>
        <p:grpSp>
          <p:nvGrpSpPr>
            <p:cNvPr id="29" name="Group 22"/>
            <p:cNvGrpSpPr>
              <a:grpSpLocks/>
            </p:cNvGrpSpPr>
            <p:nvPr/>
          </p:nvGrpSpPr>
          <p:grpSpPr bwMode="auto">
            <a:xfrm>
              <a:off x="3360" y="2688"/>
              <a:ext cx="1440" cy="1440"/>
              <a:chOff x="2016" y="1920"/>
              <a:chExt cx="1680" cy="1680"/>
            </a:xfrm>
          </p:grpSpPr>
          <p:sp>
            <p:nvSpPr>
              <p:cNvPr id="31" name="Oval 23"/>
              <p:cNvSpPr>
                <a:spLocks noChangeArrowheads="1"/>
              </p:cNvSpPr>
              <p:nvPr/>
            </p:nvSpPr>
            <p:spPr bwMode="gray">
              <a:xfrm>
                <a:off x="2016" y="1920"/>
                <a:ext cx="1680" cy="1680"/>
              </a:xfrm>
              <a:prstGeom prst="ellipse">
                <a:avLst/>
              </a:prstGeom>
              <a:gradFill rotWithShape="1">
                <a:gsLst>
                  <a:gs pos="0">
                    <a:srgbClr val="FA8228"/>
                  </a:gs>
                  <a:gs pos="100000">
                    <a:srgbClr val="FA8228">
                      <a:gamma/>
                      <a:shade val="51373"/>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32"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A8228">
                      <a:gamma/>
                      <a:tint val="0"/>
                      <a:invGamma/>
                    </a:srgbClr>
                  </a:gs>
                  <a:gs pos="100000">
                    <a:srgbClr val="FA8228"/>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3600" b="1"/>
                  <a:t>2</a:t>
                </a:r>
                <a:endParaRPr lang="en-US" b="1"/>
              </a:p>
            </p:txBody>
          </p:sp>
        </p:grpSp>
        <p:sp>
          <p:nvSpPr>
            <p:cNvPr id="30" name="Text Box 25"/>
            <p:cNvSpPr txBox="1">
              <a:spLocks noChangeArrowheads="1"/>
            </p:cNvSpPr>
            <p:nvPr/>
          </p:nvSpPr>
          <p:spPr bwMode="gray">
            <a:xfrm>
              <a:off x="3631" y="3312"/>
              <a:ext cx="7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effectLst>
                    <a:outerShdw blurRad="38100" dist="38100" dir="2700000" algn="tl">
                      <a:srgbClr val="C0C0C0"/>
                    </a:outerShdw>
                  </a:effectLst>
                </a:rPr>
                <a:t>Lịch sử</a:t>
              </a:r>
              <a:endParaRPr lang="en-US" sz="2800" b="1">
                <a:effectLst>
                  <a:outerShdw blurRad="38100" dist="38100" dir="2700000" algn="tl">
                    <a:srgbClr val="C0C0C0"/>
                  </a:outerShdw>
                </a:effectLst>
              </a:endParaRPr>
            </a:p>
          </p:txBody>
        </p:sp>
      </p:grpSp>
    </p:spTree>
    <p:extLst>
      <p:ext uri="{BB962C8B-B14F-4D97-AF65-F5344CB8AC3E}">
        <p14:creationId xmlns:p14="http://schemas.microsoft.com/office/powerpoint/2010/main" val="23798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arn(inVertical)">
                                      <p:cBhvr>
                                        <p:cTn id="20" dur="500"/>
                                        <p:tgtEl>
                                          <p:spTgt spid="2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p:txBody>
          <a:bodyPr>
            <a:normAutofit fontScale="92500" lnSpcReduction="20000"/>
          </a:bodyPr>
          <a:lstStyle/>
          <a:p>
            <a:r>
              <a:rPr lang="en-US">
                <a:solidFill>
                  <a:schemeClr val="bg1"/>
                </a:solidFill>
              </a:rPr>
              <a:t>NoSQL có nghĩa là Non-Relational (NoRel) - không ràng buộc. </a:t>
            </a:r>
          </a:p>
          <a:p>
            <a:r>
              <a:rPr lang="en-US">
                <a:solidFill>
                  <a:schemeClr val="bg1"/>
                </a:solidFill>
              </a:rPr>
              <a:t>Tuy nhiên, thuật ngữ đó ít phổ dụng hơn và ngày nay người ta thường dịch NoSQL thành </a:t>
            </a:r>
            <a:r>
              <a:rPr lang="en-US">
                <a:solidFill>
                  <a:srgbClr val="FFFF00"/>
                </a:solidFill>
              </a:rPr>
              <a:t>Not Only SQL</a:t>
            </a:r>
            <a:r>
              <a:rPr lang="en-US">
                <a:solidFill>
                  <a:schemeClr val="bg1"/>
                </a:solidFill>
              </a:rPr>
              <a:t>   - Không chỉ SQL. </a:t>
            </a:r>
          </a:p>
          <a:p>
            <a:r>
              <a:rPr lang="en-US">
                <a:solidFill>
                  <a:schemeClr val="bg1"/>
                </a:solidFill>
              </a:rPr>
              <a:t>NoSQL ám chỉ đến những cơ sở dữ liệu không dùng mô hình dữ liệu quan hệ để quản lý dữ liệu trong lĩnh vực phần mềm.</a:t>
            </a:r>
          </a:p>
          <a:p>
            <a:r>
              <a:rPr lang="en-US" smtClean="0">
                <a:solidFill>
                  <a:schemeClr val="bg1"/>
                </a:solidFill>
              </a:rPr>
              <a:t>Có một </a:t>
            </a:r>
            <a:r>
              <a:rPr lang="en-US">
                <a:solidFill>
                  <a:schemeClr val="bg1"/>
                </a:solidFill>
              </a:rPr>
              <a:t>mệnh đề khá thú vị về Non – relational data store : </a:t>
            </a:r>
            <a:r>
              <a:rPr lang="en-US">
                <a:solidFill>
                  <a:srgbClr val="FFFF00"/>
                </a:solidFill>
              </a:rPr>
              <a:t>“</a:t>
            </a:r>
            <a:r>
              <a:rPr lang="en-US" b="1" i="1">
                <a:solidFill>
                  <a:srgbClr val="FFFF00"/>
                </a:solidFill>
              </a:rPr>
              <a:t>Select fun, profit from real_world where relational = </a:t>
            </a:r>
            <a:r>
              <a:rPr lang="en-US" b="1" i="1">
                <a:solidFill>
                  <a:srgbClr val="FF0000"/>
                </a:solidFill>
              </a:rPr>
              <a:t>False</a:t>
            </a:r>
            <a:r>
              <a:rPr lang="en-US">
                <a:solidFill>
                  <a:srgbClr val="FFFF0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5" name="Group 11"/>
          <p:cNvGrpSpPr>
            <a:grpSpLocks/>
          </p:cNvGrpSpPr>
          <p:nvPr/>
        </p:nvGrpSpPr>
        <p:grpSpPr bwMode="auto">
          <a:xfrm>
            <a:off x="380998"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spTree>
    <p:extLst>
      <p:ext uri="{BB962C8B-B14F-4D97-AF65-F5344CB8AC3E}">
        <p14:creationId xmlns:p14="http://schemas.microsoft.com/office/powerpoint/2010/main" val="1135095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91" y="193083"/>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a:xfrm>
            <a:off x="457200" y="1981200"/>
            <a:ext cx="8229600" cy="4495800"/>
          </a:xfrm>
        </p:spPr>
        <p:txBody>
          <a:bodyPr>
            <a:normAutofit lnSpcReduction="10000"/>
          </a:bodyPr>
          <a:lstStyle/>
          <a:p>
            <a:pPr marL="0" indent="0">
              <a:buNone/>
            </a:pPr>
            <a:r>
              <a:rPr lang="en-US" smtClean="0">
                <a:solidFill>
                  <a:schemeClr val="bg1"/>
                </a:solidFill>
              </a:rPr>
              <a:t>Một vài đại diện tiêu biểu như:</a:t>
            </a:r>
          </a:p>
          <a:p>
            <a:pPr>
              <a:buFont typeface="Wingdings" pitchFamily="2" charset="2"/>
              <a:buChar char="ü"/>
            </a:pPr>
            <a:r>
              <a:rPr lang="en-US" smtClean="0">
                <a:solidFill>
                  <a:schemeClr val="bg1"/>
                </a:solidFill>
              </a:rPr>
              <a:t> Berkeley DB(Oracle)</a:t>
            </a:r>
          </a:p>
          <a:p>
            <a:pPr>
              <a:buFont typeface="Wingdings" pitchFamily="2" charset="2"/>
              <a:buChar char="ü"/>
            </a:pPr>
            <a:r>
              <a:rPr lang="en-US" smtClean="0">
                <a:solidFill>
                  <a:schemeClr val="bg1"/>
                </a:solidFill>
              </a:rPr>
              <a:t> Hadoop/HBase (Yahoo, Apache)</a:t>
            </a:r>
          </a:p>
          <a:p>
            <a:pPr>
              <a:buFont typeface="Wingdings" pitchFamily="2" charset="2"/>
              <a:buChar char="ü"/>
            </a:pPr>
            <a:r>
              <a:rPr lang="en-US" smtClean="0">
                <a:solidFill>
                  <a:schemeClr val="bg1"/>
                </a:solidFill>
              </a:rPr>
              <a:t> BigTable (Google)</a:t>
            </a:r>
          </a:p>
          <a:p>
            <a:pPr>
              <a:buFont typeface="Wingdings" pitchFamily="2" charset="2"/>
              <a:buChar char="ü"/>
            </a:pPr>
            <a:r>
              <a:rPr lang="en-US" smtClean="0">
                <a:solidFill>
                  <a:schemeClr val="bg1"/>
                </a:solidFill>
              </a:rPr>
              <a:t> Cassandra(Facebook, Apache)</a:t>
            </a:r>
          </a:p>
          <a:p>
            <a:pPr>
              <a:buFont typeface="Wingdings" pitchFamily="2" charset="2"/>
              <a:buChar char="ü"/>
            </a:pPr>
            <a:r>
              <a:rPr lang="en-US" smtClean="0">
                <a:solidFill>
                  <a:schemeClr val="bg1"/>
                </a:solidFill>
              </a:rPr>
              <a:t>Hypertable(Zvents Inc, Baidu)</a:t>
            </a:r>
          </a:p>
          <a:p>
            <a:pPr>
              <a:buFont typeface="Wingdings" pitchFamily="2" charset="2"/>
              <a:buChar char="ü"/>
            </a:pPr>
            <a:r>
              <a:rPr lang="en-US" smtClean="0">
                <a:solidFill>
                  <a:schemeClr val="bg1"/>
                </a:solidFill>
              </a:rPr>
              <a:t>CouchDB</a:t>
            </a:r>
          </a:p>
          <a:p>
            <a:pPr>
              <a:buFont typeface="Wingdings" pitchFamily="2" charset="2"/>
              <a:buChar char="ü"/>
            </a:pPr>
            <a:r>
              <a:rPr lang="en-US" smtClean="0">
                <a:solidFill>
                  <a:schemeClr val="bg1"/>
                </a:solidFill>
              </a:rPr>
              <a:t>IBM Lotus Notes Storage Format (NSF),...</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pSp>
        <p:nvGrpSpPr>
          <p:cNvPr id="5" name="Group 11"/>
          <p:cNvGrpSpPr>
            <a:grpSpLocks/>
          </p:cNvGrpSpPr>
          <p:nvPr/>
        </p:nvGrpSpPr>
        <p:grpSpPr bwMode="auto">
          <a:xfrm>
            <a:off x="380999" y="175672"/>
            <a:ext cx="1487380" cy="1272128"/>
            <a:chOff x="3578" y="960"/>
            <a:chExt cx="646"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7" name="Text Box 15"/>
            <p:cNvSpPr txBox="1">
              <a:spLocks noChangeArrowheads="1"/>
            </p:cNvSpPr>
            <p:nvPr/>
          </p:nvSpPr>
          <p:spPr bwMode="gray">
            <a:xfrm>
              <a:off x="3578" y="1162"/>
              <a:ext cx="57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smtClean="0">
                  <a:effectLst>
                    <a:outerShdw blurRad="38100" dist="38100" dir="2700000" algn="tl">
                      <a:srgbClr val="C0C0C0"/>
                    </a:outerShdw>
                  </a:effectLst>
                </a:rPr>
                <a:t>  VD</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2" name="Title 1"/>
          <p:cNvSpPr txBox="1">
            <a:spLocks/>
          </p:cNvSpPr>
          <p:nvPr/>
        </p:nvSpPr>
        <p:spPr>
          <a:xfrm>
            <a:off x="609600" y="427038"/>
            <a:ext cx="1752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FFFF"/>
                </a:solidFill>
                <a:effectLst>
                  <a:outerShdw blurRad="38100" dist="38100" dir="2700000" algn="tl">
                    <a:srgbClr val="C0C0C0"/>
                  </a:outerShdw>
                </a:effectLst>
              </a:rPr>
              <a:t/>
            </a:r>
            <a:br>
              <a:rPr lang="en-US" b="1" smtClean="0">
                <a:solidFill>
                  <a:srgbClr val="FFFFFF"/>
                </a:solidFill>
                <a:effectLst>
                  <a:outerShdw blurRad="38100" dist="38100" dir="2700000" algn="tl">
                    <a:srgbClr val="C0C0C0"/>
                  </a:outerShdw>
                </a:effectLst>
              </a:rPr>
            </a:br>
            <a:endParaRPr lang="en-US"/>
          </a:p>
        </p:txBody>
      </p:sp>
    </p:spTree>
    <p:extLst>
      <p:ext uri="{BB962C8B-B14F-4D97-AF65-F5344CB8AC3E}">
        <p14:creationId xmlns:p14="http://schemas.microsoft.com/office/powerpoint/2010/main" val="2108959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mtClean="0">
                <a:solidFill>
                  <a:schemeClr val="bg1"/>
                </a:solidFill>
              </a:rPr>
              <a:t>	Vào </a:t>
            </a:r>
            <a:r>
              <a:rPr lang="en-US">
                <a:solidFill>
                  <a:schemeClr val="bg1"/>
                </a:solidFill>
              </a:rPr>
              <a:t>năm 1998 NoSQL đã được sử dụng  làm tên gọi chung cho các </a:t>
            </a:r>
            <a:r>
              <a:rPr lang="en-US">
                <a:solidFill>
                  <a:srgbClr val="FFFF00"/>
                </a:solidFill>
              </a:rPr>
              <a:t>Lightweight Open Source Relational Database</a:t>
            </a:r>
            <a:r>
              <a:rPr lang="en-US">
                <a:solidFill>
                  <a:schemeClr val="bg1"/>
                </a:solidFill>
              </a:rPr>
              <a:t> (Cơ sở dữ liệu quan hệ nguồn mở nhỏ) nhưng không sử dụng SQL cho câu truy vấn</a:t>
            </a:r>
            <a:r>
              <a:rPr lang="en-US" smtClean="0">
                <a:solidFill>
                  <a:schemeClr val="bg1"/>
                </a:solidFill>
              </a:rPr>
              <a:t>.</a:t>
            </a:r>
          </a:p>
          <a:p>
            <a:pPr marL="0" indent="0">
              <a:buNone/>
            </a:pPr>
            <a:endParaRPr lang="en-US">
              <a:solidFill>
                <a:schemeClr val="bg1"/>
              </a:solidFill>
            </a:endParaRPr>
          </a:p>
          <a:p>
            <a:pPr marL="0" indent="0">
              <a:buNone/>
            </a:pPr>
            <a:r>
              <a:rPr lang="en-US" smtClean="0">
                <a:solidFill>
                  <a:schemeClr val="bg1"/>
                </a:solidFill>
              </a:rPr>
              <a:t>	Đến năm </a:t>
            </a:r>
            <a:r>
              <a:rPr lang="en-US">
                <a:solidFill>
                  <a:schemeClr val="bg1"/>
                </a:solidFill>
              </a:rPr>
              <a:t>2009, Eric Evans, nhân viên của Rackspace giới thiệu lại thuật ngữ NoSQL trong một hội thảo về cơ sở dữ liệu nguồn mở phân tán. Thuật ngữ NoSQL đánh dấu bước phát triển của thế hệ database mới: distributed (phân tán) + non-relational (không ràng buộc).</a:t>
            </a:r>
          </a:p>
          <a:p>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5" name="Group 11"/>
          <p:cNvGrpSpPr>
            <a:grpSpLocks/>
          </p:cNvGrpSpPr>
          <p:nvPr/>
        </p:nvGrpSpPr>
        <p:grpSpPr bwMode="auto">
          <a:xfrm>
            <a:off x="1690325"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0" name="Group 11"/>
          <p:cNvGrpSpPr>
            <a:grpSpLocks/>
          </p:cNvGrpSpPr>
          <p:nvPr/>
        </p:nvGrpSpPr>
        <p:grpSpPr bwMode="auto">
          <a:xfrm>
            <a:off x="4724400" y="175672"/>
            <a:ext cx="1625746" cy="1303208"/>
            <a:chOff x="3600" y="960"/>
            <a:chExt cx="624" cy="624"/>
          </a:xfrm>
        </p:grpSpPr>
        <p:grpSp>
          <p:nvGrpSpPr>
            <p:cNvPr id="11" name="Group 12"/>
            <p:cNvGrpSpPr>
              <a:grpSpLocks/>
            </p:cNvGrpSpPr>
            <p:nvPr/>
          </p:nvGrpSpPr>
          <p:grpSpPr bwMode="auto">
            <a:xfrm>
              <a:off x="3600" y="960"/>
              <a:ext cx="624" cy="624"/>
              <a:chOff x="2016" y="1920"/>
              <a:chExt cx="1680" cy="1680"/>
            </a:xfrm>
          </p:grpSpPr>
          <p:sp>
            <p:nvSpPr>
              <p:cNvPr id="13"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a:t>2</a:t>
                </a:r>
              </a:p>
            </p:txBody>
          </p:sp>
        </p:grpSp>
        <p:sp>
          <p:nvSpPr>
            <p:cNvPr id="12" name="Text Box 15"/>
            <p:cNvSpPr txBox="1">
              <a:spLocks noChangeArrowheads="1"/>
            </p:cNvSpPr>
            <p:nvPr/>
          </p:nvSpPr>
          <p:spPr bwMode="gray">
            <a:xfrm>
              <a:off x="3686" y="1162"/>
              <a:ext cx="46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Lịch sử</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6" name="Right Arrow 15"/>
          <p:cNvSpPr/>
          <p:nvPr/>
        </p:nvSpPr>
        <p:spPr>
          <a:xfrm>
            <a:off x="3177705" y="69075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Sun 16"/>
          <p:cNvSpPr/>
          <p:nvPr/>
        </p:nvSpPr>
        <p:spPr>
          <a:xfrm>
            <a:off x="800100" y="16764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8" name="Sun 17"/>
          <p:cNvSpPr/>
          <p:nvPr/>
        </p:nvSpPr>
        <p:spPr>
          <a:xfrm>
            <a:off x="800100" y="3588327"/>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078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FF00"/>
                </a:solidFill>
              </a:rPr>
              <a:t>Thông tin nhóm</a:t>
            </a:r>
            <a:endParaRPr lang="en-US" b="1">
              <a:solidFill>
                <a:srgbClr val="FFFF00"/>
              </a:solidFill>
            </a:endParaRPr>
          </a:p>
        </p:txBody>
      </p:sp>
      <p:sp>
        <p:nvSpPr>
          <p:cNvPr id="3" name="Content Placeholder 2"/>
          <p:cNvSpPr>
            <a:spLocks noGrp="1"/>
          </p:cNvSpPr>
          <p:nvPr>
            <p:ph idx="1"/>
          </p:nvPr>
        </p:nvSpPr>
        <p:spPr/>
        <p:txBody>
          <a:bodyPr/>
          <a:lstStyle/>
          <a:p>
            <a:pPr marL="0" indent="0">
              <a:buNone/>
            </a:pPr>
            <a:r>
              <a:rPr lang="en-US" b="1">
                <a:solidFill>
                  <a:schemeClr val="bg1"/>
                </a:solidFill>
              </a:rPr>
              <a:t> </a:t>
            </a:r>
            <a:r>
              <a:rPr lang="en-US" b="1" smtClean="0">
                <a:solidFill>
                  <a:schemeClr val="bg1"/>
                </a:solidFill>
              </a:rPr>
              <a:t>     Nhóm trưởng:</a:t>
            </a:r>
          </a:p>
          <a:p>
            <a:pPr marL="0" indent="0">
              <a:buNone/>
            </a:pPr>
            <a:r>
              <a:rPr lang="en-US">
                <a:solidFill>
                  <a:schemeClr val="bg1"/>
                </a:solidFill>
              </a:rPr>
              <a:t>	</a:t>
            </a:r>
            <a:r>
              <a:rPr lang="en-US" smtClean="0">
                <a:solidFill>
                  <a:schemeClr val="bg1"/>
                </a:solidFill>
              </a:rPr>
              <a:t>Lê Văn Tuấn – 0912510</a:t>
            </a:r>
          </a:p>
          <a:p>
            <a:pPr marL="0" indent="0">
              <a:buNone/>
            </a:pPr>
            <a:r>
              <a:rPr lang="en-US" b="1" smtClean="0">
                <a:solidFill>
                  <a:schemeClr val="bg1"/>
                </a:solidFill>
              </a:rPr>
              <a:t>      Thành viên:</a:t>
            </a:r>
          </a:p>
          <a:p>
            <a:pPr marL="0" indent="0">
              <a:buNone/>
            </a:pPr>
            <a:r>
              <a:rPr lang="en-US">
                <a:solidFill>
                  <a:schemeClr val="bg1"/>
                </a:solidFill>
              </a:rPr>
              <a:t>	</a:t>
            </a:r>
            <a:r>
              <a:rPr lang="en-US" smtClean="0">
                <a:solidFill>
                  <a:schemeClr val="bg1"/>
                </a:solidFill>
              </a:rPr>
              <a:t>1. Hà Thị Phương Thảo         - 0912430</a:t>
            </a:r>
          </a:p>
          <a:p>
            <a:pPr marL="0" indent="0">
              <a:buNone/>
            </a:pPr>
            <a:r>
              <a:rPr lang="en-US">
                <a:solidFill>
                  <a:schemeClr val="bg1"/>
                </a:solidFill>
              </a:rPr>
              <a:t>	</a:t>
            </a:r>
            <a:r>
              <a:rPr lang="en-US" smtClean="0">
                <a:solidFill>
                  <a:schemeClr val="bg1"/>
                </a:solidFill>
              </a:rPr>
              <a:t>2. Nguyễn Thị Thanh Thảo   - 0912431</a:t>
            </a:r>
          </a:p>
          <a:p>
            <a:pPr marL="0" indent="0">
              <a:buNone/>
            </a:pPr>
            <a:r>
              <a:rPr lang="en-US">
                <a:solidFill>
                  <a:schemeClr val="bg1"/>
                </a:solidFill>
              </a:rPr>
              <a:t>	</a:t>
            </a:r>
            <a:r>
              <a:rPr lang="en-US" smtClean="0">
                <a:solidFill>
                  <a:schemeClr val="bg1"/>
                </a:solidFill>
              </a:rPr>
              <a:t>3. Võ Thanh Tuấn		- 0912517</a:t>
            </a:r>
          </a:p>
          <a:p>
            <a:pPr marL="0" indent="0">
              <a:buNone/>
            </a:pPr>
            <a:r>
              <a:rPr lang="en-US">
                <a:solidFill>
                  <a:schemeClr val="bg1"/>
                </a:solidFill>
              </a:rPr>
              <a:t>	</a:t>
            </a:r>
            <a:r>
              <a:rPr lang="en-US" smtClean="0">
                <a:solidFill>
                  <a:schemeClr val="bg1"/>
                </a:solidFill>
              </a:rPr>
              <a:t>4. Phạm Danh Vũ		- 0912601</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Sun 4"/>
          <p:cNvSpPr/>
          <p:nvPr/>
        </p:nvSpPr>
        <p:spPr>
          <a:xfrm>
            <a:off x="609600" y="1752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Sun 5"/>
          <p:cNvSpPr/>
          <p:nvPr/>
        </p:nvSpPr>
        <p:spPr>
          <a:xfrm>
            <a:off x="609600" y="2895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14295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pSp>
        <p:nvGrpSpPr>
          <p:cNvPr id="5" name="Group 11"/>
          <p:cNvGrpSpPr>
            <a:grpSpLocks/>
          </p:cNvGrpSpPr>
          <p:nvPr/>
        </p:nvGrpSpPr>
        <p:grpSpPr bwMode="auto">
          <a:xfrm>
            <a:off x="152400"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0" name="Group 11"/>
          <p:cNvGrpSpPr>
            <a:grpSpLocks/>
          </p:cNvGrpSpPr>
          <p:nvPr/>
        </p:nvGrpSpPr>
        <p:grpSpPr bwMode="auto">
          <a:xfrm>
            <a:off x="3186475" y="175672"/>
            <a:ext cx="1625746" cy="1303208"/>
            <a:chOff x="3600" y="960"/>
            <a:chExt cx="624" cy="624"/>
          </a:xfrm>
        </p:grpSpPr>
        <p:grpSp>
          <p:nvGrpSpPr>
            <p:cNvPr id="11" name="Group 12"/>
            <p:cNvGrpSpPr>
              <a:grpSpLocks/>
            </p:cNvGrpSpPr>
            <p:nvPr/>
          </p:nvGrpSpPr>
          <p:grpSpPr bwMode="auto">
            <a:xfrm>
              <a:off x="3600" y="960"/>
              <a:ext cx="624" cy="624"/>
              <a:chOff x="2016" y="1920"/>
              <a:chExt cx="1680" cy="1680"/>
            </a:xfrm>
          </p:grpSpPr>
          <p:sp>
            <p:nvSpPr>
              <p:cNvPr id="13"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a:t>2</a:t>
                </a:r>
              </a:p>
            </p:txBody>
          </p:sp>
        </p:grpSp>
        <p:sp>
          <p:nvSpPr>
            <p:cNvPr id="12" name="Text Box 15"/>
            <p:cNvSpPr txBox="1">
              <a:spLocks noChangeArrowheads="1"/>
            </p:cNvSpPr>
            <p:nvPr/>
          </p:nvSpPr>
          <p:spPr bwMode="gray">
            <a:xfrm>
              <a:off x="3686" y="1162"/>
              <a:ext cx="46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Lịch sử</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6" name="Right Arrow 15"/>
          <p:cNvSpPr/>
          <p:nvPr/>
        </p:nvSpPr>
        <p:spPr>
          <a:xfrm>
            <a:off x="1639780" y="69075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19" name="Group 11"/>
          <p:cNvGrpSpPr>
            <a:grpSpLocks/>
          </p:cNvGrpSpPr>
          <p:nvPr/>
        </p:nvGrpSpPr>
        <p:grpSpPr bwMode="auto">
          <a:xfrm>
            <a:off x="6347295" y="220792"/>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24" name="Right Arrow 23"/>
          <p:cNvSpPr/>
          <p:nvPr/>
        </p:nvSpPr>
        <p:spPr>
          <a:xfrm>
            <a:off x="4800600" y="73587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26" name="Group 447"/>
          <p:cNvGrpSpPr>
            <a:grpSpLocks/>
          </p:cNvGrpSpPr>
          <p:nvPr/>
        </p:nvGrpSpPr>
        <p:grpSpPr bwMode="auto">
          <a:xfrm>
            <a:off x="2438399" y="2057400"/>
            <a:ext cx="5861653"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448"/>
          <p:cNvGrpSpPr>
            <a:grpSpLocks/>
          </p:cNvGrpSpPr>
          <p:nvPr/>
        </p:nvGrpSpPr>
        <p:grpSpPr bwMode="auto">
          <a:xfrm>
            <a:off x="2438400" y="2971800"/>
            <a:ext cx="4800600" cy="635000"/>
            <a:chOff x="1728" y="2048"/>
            <a:chExt cx="3024" cy="400"/>
          </a:xfrm>
        </p:grpSpPr>
        <p:sp>
          <p:nvSpPr>
            <p:cNvPr id="83" name="Line 271"/>
            <p:cNvSpPr>
              <a:spLocks noChangeShapeType="1"/>
            </p:cNvSpPr>
            <p:nvPr/>
          </p:nvSpPr>
          <p:spPr bwMode="auto">
            <a:xfrm>
              <a:off x="1728"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288"/>
            <p:cNvGrpSpPr>
              <a:grpSpLocks/>
            </p:cNvGrpSpPr>
            <p:nvPr/>
          </p:nvGrpSpPr>
          <p:grpSpPr bwMode="auto">
            <a:xfrm rot="-4423226">
              <a:off x="1668" y="2108"/>
              <a:ext cx="400" cy="280"/>
              <a:chOff x="1043" y="2596"/>
              <a:chExt cx="142" cy="99"/>
            </a:xfrm>
          </p:grpSpPr>
          <p:sp>
            <p:nvSpPr>
              <p:cNvPr id="86" name="Freeform 289"/>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90"/>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91"/>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92"/>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93"/>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94"/>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95"/>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96"/>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97"/>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98"/>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99"/>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00"/>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01"/>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302"/>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303"/>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304"/>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305"/>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306"/>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307"/>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308"/>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309"/>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310"/>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311"/>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12"/>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3"/>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14"/>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5"/>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16"/>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17"/>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18"/>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19"/>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20"/>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21"/>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2"/>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3"/>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4"/>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5"/>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6"/>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27"/>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28"/>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29"/>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0"/>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1"/>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2"/>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3"/>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4"/>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5"/>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6"/>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37"/>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38"/>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39"/>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0"/>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8" name="Group 449"/>
          <p:cNvGrpSpPr>
            <a:grpSpLocks/>
          </p:cNvGrpSpPr>
          <p:nvPr/>
        </p:nvGrpSpPr>
        <p:grpSpPr bwMode="auto">
          <a:xfrm>
            <a:off x="2438400" y="3886200"/>
            <a:ext cx="3429000" cy="762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94" name="Group 450"/>
          <p:cNvGrpSpPr>
            <a:grpSpLocks/>
          </p:cNvGrpSpPr>
          <p:nvPr/>
        </p:nvGrpSpPr>
        <p:grpSpPr bwMode="auto">
          <a:xfrm>
            <a:off x="2438400" y="4800600"/>
            <a:ext cx="3429000" cy="762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2" name="Rectangle 251"/>
          <p:cNvSpPr/>
          <p:nvPr/>
        </p:nvSpPr>
        <p:spPr>
          <a:xfrm>
            <a:off x="2971800" y="2129135"/>
            <a:ext cx="5328253" cy="461665"/>
          </a:xfrm>
          <a:prstGeom prst="rect">
            <a:avLst/>
          </a:prstGeom>
        </p:spPr>
        <p:txBody>
          <a:bodyPr wrap="none">
            <a:spAutoFit/>
          </a:bodyPr>
          <a:lstStyle/>
          <a:p>
            <a:r>
              <a:rPr lang="en-US" sz="2400" b="1">
                <a:solidFill>
                  <a:schemeClr val="bg1"/>
                </a:solidFill>
              </a:rPr>
              <a:t>1. Wide Column Store / Column Families</a:t>
            </a:r>
            <a:endParaRPr lang="en-US" sz="2400">
              <a:solidFill>
                <a:schemeClr val="bg1"/>
              </a:solidFill>
            </a:endParaRPr>
          </a:p>
        </p:txBody>
      </p:sp>
      <p:sp>
        <p:nvSpPr>
          <p:cNvPr id="253" name="Rectangle 252"/>
          <p:cNvSpPr/>
          <p:nvPr/>
        </p:nvSpPr>
        <p:spPr>
          <a:xfrm>
            <a:off x="3006411" y="3048000"/>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254" name="Rectangle 253"/>
          <p:cNvSpPr/>
          <p:nvPr/>
        </p:nvSpPr>
        <p:spPr>
          <a:xfrm>
            <a:off x="3048000" y="3962400"/>
            <a:ext cx="2563779" cy="461665"/>
          </a:xfrm>
          <a:prstGeom prst="rect">
            <a:avLst/>
          </a:prstGeom>
        </p:spPr>
        <p:txBody>
          <a:bodyPr wrap="none">
            <a:spAutoFit/>
          </a:bodyPr>
          <a:lstStyle/>
          <a:p>
            <a:r>
              <a:rPr lang="en-US" sz="2400" b="1">
                <a:solidFill>
                  <a:schemeClr val="bg1"/>
                </a:solidFill>
              </a:rPr>
              <a:t>3. Document Store</a:t>
            </a:r>
            <a:endParaRPr lang="en-US" sz="2400">
              <a:solidFill>
                <a:schemeClr val="bg1"/>
              </a:solidFill>
            </a:endParaRPr>
          </a:p>
        </p:txBody>
      </p:sp>
      <p:sp>
        <p:nvSpPr>
          <p:cNvPr id="255" name="Rectangle 254"/>
          <p:cNvSpPr/>
          <p:nvPr/>
        </p:nvSpPr>
        <p:spPr>
          <a:xfrm>
            <a:off x="3026135" y="4876800"/>
            <a:ext cx="2720083" cy="461665"/>
          </a:xfrm>
          <a:prstGeom prst="rect">
            <a:avLst/>
          </a:prstGeom>
        </p:spPr>
        <p:txBody>
          <a:bodyPr wrap="square">
            <a:spAutoFit/>
          </a:bodyPr>
          <a:lstStyle/>
          <a:p>
            <a:r>
              <a:rPr lang="en-US" sz="2400" b="1">
                <a:solidFill>
                  <a:schemeClr val="bg1"/>
                </a:solidFill>
              </a:rPr>
              <a:t>4. Graph Database</a:t>
            </a:r>
            <a:endParaRPr lang="en-US" sz="2400">
              <a:solidFill>
                <a:schemeClr val="bg1"/>
              </a:solidFill>
            </a:endParaRPr>
          </a:p>
        </p:txBody>
      </p:sp>
    </p:spTree>
    <p:extLst>
      <p:ext uri="{BB962C8B-B14F-4D97-AF65-F5344CB8AC3E}">
        <p14:creationId xmlns:p14="http://schemas.microsoft.com/office/powerpoint/2010/main" val="857628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barn(inVertical)">
                                      <p:cBhvr>
                                        <p:cTn id="10" dur="500"/>
                                        <p:tgtEl>
                                          <p:spTgt spid="25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barn(inVertical)">
                                      <p:cBhvr>
                                        <p:cTn id="15" dur="500"/>
                                        <p:tgtEl>
                                          <p:spTgt spid="8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3"/>
                                        </p:tgtEl>
                                        <p:attrNameLst>
                                          <p:attrName>style.visibility</p:attrName>
                                        </p:attrNameLst>
                                      </p:cBhvr>
                                      <p:to>
                                        <p:strVal val="visible"/>
                                      </p:to>
                                    </p:set>
                                    <p:animEffect transition="in" filter="barn(inVertical)">
                                      <p:cBhvr>
                                        <p:cTn id="18" dur="500"/>
                                        <p:tgtEl>
                                          <p:spTgt spid="25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animEffect transition="in" filter="barn(inVertical)">
                                      <p:cBhvr>
                                        <p:cTn id="23" dur="500"/>
                                        <p:tgtEl>
                                          <p:spTgt spid="13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4"/>
                                        </p:tgtEl>
                                        <p:attrNameLst>
                                          <p:attrName>style.visibility</p:attrName>
                                        </p:attrNameLst>
                                      </p:cBhvr>
                                      <p:to>
                                        <p:strVal val="visible"/>
                                      </p:to>
                                    </p:set>
                                    <p:animEffect transition="in" filter="barn(inVertical)">
                                      <p:cBhvr>
                                        <p:cTn id="26" dur="500"/>
                                        <p:tgtEl>
                                          <p:spTgt spid="25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94"/>
                                        </p:tgtEl>
                                        <p:attrNameLst>
                                          <p:attrName>style.visibility</p:attrName>
                                        </p:attrNameLst>
                                      </p:cBhvr>
                                      <p:to>
                                        <p:strVal val="visible"/>
                                      </p:to>
                                    </p:set>
                                    <p:animEffect transition="in" filter="barn(inVertical)">
                                      <p:cBhvr>
                                        <p:cTn id="31" dur="500"/>
                                        <p:tgtEl>
                                          <p:spTgt spid="19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5"/>
                                        </p:tgtEl>
                                        <p:attrNameLst>
                                          <p:attrName>style.visibility</p:attrName>
                                        </p:attrNameLst>
                                      </p:cBhvr>
                                      <p:to>
                                        <p:strVal val="visible"/>
                                      </p:to>
                                    </p:set>
                                    <p:animEffect transition="in" filter="barn(inVertical)">
                                      <p:cBhvr>
                                        <p:cTn id="3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53" grpId="0"/>
      <p:bldP spid="254" grpId="0"/>
      <p:bldP spid="2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6" name="Group 447"/>
          <p:cNvGrpSpPr>
            <a:grpSpLocks/>
          </p:cNvGrpSpPr>
          <p:nvPr/>
        </p:nvGrpSpPr>
        <p:grpSpPr bwMode="auto">
          <a:xfrm>
            <a:off x="1905000" y="355600"/>
            <a:ext cx="6629401"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Rectangle 251"/>
          <p:cNvSpPr/>
          <p:nvPr/>
        </p:nvSpPr>
        <p:spPr>
          <a:xfrm>
            <a:off x="2514600" y="342294"/>
            <a:ext cx="6192977" cy="523220"/>
          </a:xfrm>
          <a:prstGeom prst="rect">
            <a:avLst/>
          </a:prstGeom>
        </p:spPr>
        <p:txBody>
          <a:bodyPr wrap="none">
            <a:spAutoFit/>
          </a:bodyPr>
          <a:lstStyle/>
          <a:p>
            <a:r>
              <a:rPr lang="en-US" sz="2800" b="1">
                <a:solidFill>
                  <a:schemeClr val="bg1"/>
                </a:solidFill>
              </a:rPr>
              <a:t>1. Wide Column Store / Column Families</a:t>
            </a:r>
            <a:endParaRPr lang="en-US" sz="2800">
              <a:solidFill>
                <a:schemeClr val="bg1"/>
              </a:solidFill>
            </a:endParaRPr>
          </a:p>
        </p:txBody>
      </p:sp>
      <p:sp>
        <p:nvSpPr>
          <p:cNvPr id="3" name="TextBox 2"/>
          <p:cNvSpPr txBox="1"/>
          <p:nvPr/>
        </p:nvSpPr>
        <p:spPr>
          <a:xfrm>
            <a:off x="605417" y="2191434"/>
            <a:ext cx="7928984" cy="4401205"/>
          </a:xfrm>
          <a:prstGeom prst="rect">
            <a:avLst/>
          </a:prstGeom>
          <a:noFill/>
        </p:spPr>
        <p:txBody>
          <a:bodyPr wrap="square" rtlCol="0">
            <a:spAutoFit/>
          </a:bodyPr>
          <a:lstStyle/>
          <a:p>
            <a:r>
              <a:rPr lang="en-US" sz="2800">
                <a:solidFill>
                  <a:schemeClr val="bg1"/>
                </a:solidFill>
              </a:rPr>
              <a:t>Hệ cơ sở dữ liệu phân tán cho phép truy xuất ngẫu nhiên/tức thời với khả năng </a:t>
            </a:r>
            <a:r>
              <a:rPr lang="en-US" sz="2800" smtClean="0">
                <a:solidFill>
                  <a:schemeClr val="bg1"/>
                </a:solidFill>
              </a:rPr>
              <a:t>lưu </a:t>
            </a:r>
            <a:r>
              <a:rPr lang="en-US" sz="2800">
                <a:solidFill>
                  <a:schemeClr val="bg1"/>
                </a:solidFill>
              </a:rPr>
              <a:t>trữ một lượng cực lớn data có cấu </a:t>
            </a:r>
            <a:r>
              <a:rPr lang="en-US" sz="2800" smtClean="0">
                <a:solidFill>
                  <a:schemeClr val="bg1"/>
                </a:solidFill>
              </a:rPr>
              <a:t>trúc.</a:t>
            </a:r>
          </a:p>
          <a:p>
            <a:endParaRPr lang="en-US" sz="2800">
              <a:solidFill>
                <a:schemeClr val="bg1"/>
              </a:solidFill>
            </a:endParaRPr>
          </a:p>
          <a:p>
            <a:r>
              <a:rPr lang="en-US" sz="2800">
                <a:solidFill>
                  <a:schemeClr val="bg1"/>
                </a:solidFill>
              </a:rPr>
              <a:t>Dữ liệu có thể tồn tại dạng bảng với hàng tỷ bản ghi và mỗi bản ghi có thể chứa </a:t>
            </a:r>
            <a:r>
              <a:rPr lang="en-US" sz="2800" smtClean="0">
                <a:solidFill>
                  <a:schemeClr val="bg1"/>
                </a:solidFill>
              </a:rPr>
              <a:t>hàng </a:t>
            </a:r>
            <a:r>
              <a:rPr lang="en-US" sz="2800">
                <a:solidFill>
                  <a:schemeClr val="bg1"/>
                </a:solidFill>
              </a:rPr>
              <a:t>triệu cột</a:t>
            </a:r>
            <a:r>
              <a:rPr lang="en-US" sz="2800" smtClean="0">
                <a:solidFill>
                  <a:schemeClr val="bg1"/>
                </a:solidFill>
              </a:rPr>
              <a:t>.</a:t>
            </a:r>
          </a:p>
          <a:p>
            <a:endParaRPr lang="en-US" sz="2800" smtClean="0">
              <a:solidFill>
                <a:schemeClr val="bg1"/>
              </a:solidFill>
            </a:endParaRPr>
          </a:p>
          <a:p>
            <a:r>
              <a:rPr lang="en-US" sz="2800" smtClean="0">
                <a:solidFill>
                  <a:schemeClr val="bg1"/>
                </a:solidFill>
              </a:rPr>
              <a:t> </a:t>
            </a:r>
            <a:r>
              <a:rPr lang="en-US" sz="2800">
                <a:solidFill>
                  <a:schemeClr val="bg1"/>
                </a:solidFill>
              </a:rPr>
              <a:t>Một triển khai từ vài trăm cho tới hàng nghìn commodity </a:t>
            </a:r>
            <a:r>
              <a:rPr lang="en-US" sz="2800" smtClean="0">
                <a:solidFill>
                  <a:schemeClr val="bg1"/>
                </a:solidFill>
              </a:rPr>
              <a:t>hardware </a:t>
            </a:r>
            <a:r>
              <a:rPr lang="en-US" sz="2800">
                <a:solidFill>
                  <a:schemeClr val="bg1"/>
                </a:solidFill>
              </a:rPr>
              <a:t>dẫn đến khả năng lưu trữ hàng petabytes nhưng vẫn đảm bảo high performance</a:t>
            </a:r>
          </a:p>
        </p:txBody>
      </p:sp>
      <p:sp>
        <p:nvSpPr>
          <p:cNvPr id="250" name="Sun 249"/>
          <p:cNvSpPr/>
          <p:nvPr/>
        </p:nvSpPr>
        <p:spPr>
          <a:xfrm>
            <a:off x="189418" y="2362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1" name="Sun 250"/>
          <p:cNvSpPr/>
          <p:nvPr/>
        </p:nvSpPr>
        <p:spPr>
          <a:xfrm>
            <a:off x="189418" y="4024193"/>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6" name="Sun 255"/>
          <p:cNvSpPr/>
          <p:nvPr/>
        </p:nvSpPr>
        <p:spPr>
          <a:xfrm>
            <a:off x="174481" y="53340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74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6" name="Group 447"/>
          <p:cNvGrpSpPr>
            <a:grpSpLocks/>
          </p:cNvGrpSpPr>
          <p:nvPr/>
        </p:nvGrpSpPr>
        <p:grpSpPr bwMode="auto">
          <a:xfrm>
            <a:off x="1905000" y="355600"/>
            <a:ext cx="6629401"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Rectangle 251"/>
          <p:cNvSpPr/>
          <p:nvPr/>
        </p:nvSpPr>
        <p:spPr>
          <a:xfrm>
            <a:off x="2514600" y="342294"/>
            <a:ext cx="6192977" cy="523220"/>
          </a:xfrm>
          <a:prstGeom prst="rect">
            <a:avLst/>
          </a:prstGeom>
        </p:spPr>
        <p:txBody>
          <a:bodyPr wrap="none">
            <a:spAutoFit/>
          </a:bodyPr>
          <a:lstStyle/>
          <a:p>
            <a:r>
              <a:rPr lang="en-US" sz="2800" b="1">
                <a:solidFill>
                  <a:schemeClr val="bg1"/>
                </a:solidFill>
              </a:rPr>
              <a:t>1. Wide Column Store / Column Families</a:t>
            </a:r>
            <a:endParaRPr lang="en-US" sz="2800">
              <a:solidFill>
                <a:schemeClr val="bg1"/>
              </a:solidFill>
            </a:endParaRPr>
          </a:p>
        </p:txBody>
      </p:sp>
      <p:sp>
        <p:nvSpPr>
          <p:cNvPr id="3" name="TextBox 2"/>
          <p:cNvSpPr txBox="1"/>
          <p:nvPr/>
        </p:nvSpPr>
        <p:spPr>
          <a:xfrm>
            <a:off x="605417" y="2191434"/>
            <a:ext cx="7928984" cy="4401205"/>
          </a:xfrm>
          <a:prstGeom prst="rect">
            <a:avLst/>
          </a:prstGeom>
          <a:noFill/>
        </p:spPr>
        <p:txBody>
          <a:bodyPr wrap="square" rtlCol="0">
            <a:spAutoFit/>
          </a:bodyPr>
          <a:lstStyle/>
          <a:p>
            <a:pPr marL="457200" indent="-457200">
              <a:buFont typeface="Wingdings" pitchFamily="2" charset="2"/>
              <a:buChar char="ü"/>
            </a:pPr>
            <a:r>
              <a:rPr lang="en-US" sz="2800">
                <a:solidFill>
                  <a:schemeClr val="bg1"/>
                </a:solidFill>
              </a:rPr>
              <a:t>Hadoop/HBase – </a:t>
            </a:r>
            <a:r>
              <a:rPr lang="en-US" sz="2800" smtClean="0">
                <a:solidFill>
                  <a:schemeClr val="bg1"/>
                </a:solidFill>
              </a:rPr>
              <a:t>Apache</a:t>
            </a:r>
          </a:p>
          <a:p>
            <a:pPr marL="457200" indent="-457200">
              <a:buFont typeface="Wingdings" pitchFamily="2" charset="2"/>
              <a:buChar char="ü"/>
            </a:pPr>
            <a:r>
              <a:rPr lang="en-US" sz="2800" smtClean="0">
                <a:solidFill>
                  <a:schemeClr val="bg1"/>
                </a:solidFill>
              </a:rPr>
              <a:t>BigTable </a:t>
            </a:r>
            <a:r>
              <a:rPr lang="en-US" sz="2800">
                <a:solidFill>
                  <a:schemeClr val="bg1"/>
                </a:solidFill>
              </a:rPr>
              <a:t>– </a:t>
            </a:r>
            <a:r>
              <a:rPr lang="en-US" sz="2800" smtClean="0">
                <a:solidFill>
                  <a:schemeClr val="bg1"/>
                </a:solidFill>
              </a:rPr>
              <a:t>Google</a:t>
            </a:r>
          </a:p>
          <a:p>
            <a:pPr marL="457200" indent="-457200">
              <a:buFont typeface="Wingdings" pitchFamily="2" charset="2"/>
              <a:buChar char="ü"/>
            </a:pPr>
            <a:r>
              <a:rPr lang="en-US" sz="2800" smtClean="0">
                <a:solidFill>
                  <a:schemeClr val="bg1"/>
                </a:solidFill>
              </a:rPr>
              <a:t>Cassandra </a:t>
            </a:r>
            <a:r>
              <a:rPr lang="en-US" sz="2800">
                <a:solidFill>
                  <a:schemeClr val="bg1"/>
                </a:solidFill>
              </a:rPr>
              <a:t>- </a:t>
            </a:r>
            <a:r>
              <a:rPr lang="en-US" sz="2800" smtClean="0">
                <a:solidFill>
                  <a:schemeClr val="bg1"/>
                </a:solidFill>
              </a:rPr>
              <a:t>Facebook/Apache</a:t>
            </a:r>
          </a:p>
          <a:p>
            <a:pPr marL="457200" indent="-457200">
              <a:buFont typeface="Wingdings" pitchFamily="2" charset="2"/>
              <a:buChar char="ü"/>
            </a:pPr>
            <a:r>
              <a:rPr lang="en-US" sz="2800" smtClean="0">
                <a:solidFill>
                  <a:schemeClr val="bg1"/>
                </a:solidFill>
              </a:rPr>
              <a:t>Hypertable </a:t>
            </a:r>
            <a:r>
              <a:rPr lang="en-US" sz="2800">
                <a:solidFill>
                  <a:schemeClr val="bg1"/>
                </a:solidFill>
              </a:rPr>
              <a:t>- Zvents </a:t>
            </a:r>
            <a:r>
              <a:rPr lang="en-US" sz="2800" smtClean="0">
                <a:solidFill>
                  <a:schemeClr val="bg1"/>
                </a:solidFill>
              </a:rPr>
              <a:t>Inc/Baidu</a:t>
            </a:r>
          </a:p>
          <a:p>
            <a:pPr marL="457200" indent="-457200">
              <a:buFont typeface="Wingdings" pitchFamily="2" charset="2"/>
              <a:buChar char="ü"/>
            </a:pPr>
            <a:r>
              <a:rPr lang="en-US" sz="2800" smtClean="0">
                <a:solidFill>
                  <a:schemeClr val="bg1"/>
                </a:solidFill>
              </a:rPr>
              <a:t>Cloudera</a:t>
            </a:r>
            <a:endParaRPr lang="en-US" sz="2800">
              <a:solidFill>
                <a:schemeClr val="bg1"/>
              </a:solidFill>
            </a:endParaRPr>
          </a:p>
          <a:p>
            <a:pPr marL="457200" indent="-457200">
              <a:buFont typeface="Wingdings" pitchFamily="2" charset="2"/>
              <a:buChar char="ü"/>
            </a:pPr>
            <a:r>
              <a:rPr lang="en-US" sz="2800" smtClean="0">
                <a:solidFill>
                  <a:schemeClr val="bg1"/>
                </a:solidFill>
              </a:rPr>
              <a:t> SciDB</a:t>
            </a:r>
          </a:p>
          <a:p>
            <a:pPr marL="457200" indent="-457200">
              <a:buFont typeface="Wingdings" pitchFamily="2" charset="2"/>
              <a:buChar char="ü"/>
            </a:pPr>
            <a:r>
              <a:rPr lang="en-US" sz="2800" smtClean="0">
                <a:solidFill>
                  <a:schemeClr val="bg1"/>
                </a:solidFill>
              </a:rPr>
              <a:t> Mnesia</a:t>
            </a:r>
          </a:p>
          <a:p>
            <a:pPr marL="457200" indent="-457200">
              <a:buFont typeface="Wingdings" pitchFamily="2" charset="2"/>
              <a:buChar char="ü"/>
            </a:pPr>
            <a:r>
              <a:rPr lang="en-US" sz="2800" smtClean="0">
                <a:solidFill>
                  <a:schemeClr val="bg1"/>
                </a:solidFill>
              </a:rPr>
              <a:t> </a:t>
            </a:r>
            <a:r>
              <a:rPr lang="en-US" sz="2800">
                <a:solidFill>
                  <a:schemeClr val="bg1"/>
                </a:solidFill>
              </a:rPr>
              <a:t>Tablets,…</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3505200" y="997803"/>
            <a:ext cx="912429" cy="830997"/>
          </a:xfrm>
          <a:prstGeom prst="rect">
            <a:avLst/>
          </a:prstGeom>
          <a:noFill/>
        </p:spPr>
        <p:txBody>
          <a:bodyPr wrap="none" rtlCol="0">
            <a:spAutoFit/>
          </a:bodyPr>
          <a:lstStyle/>
          <a:p>
            <a:r>
              <a:rPr lang="en-US" sz="4800" smtClean="0">
                <a:solidFill>
                  <a:schemeClr val="bg1"/>
                </a:solidFill>
              </a:rPr>
              <a:t>VD</a:t>
            </a:r>
            <a:endParaRPr lang="en-US" sz="4800">
              <a:solidFill>
                <a:schemeClr val="bg1"/>
              </a:solidFill>
            </a:endParaRPr>
          </a:p>
        </p:txBody>
      </p:sp>
    </p:spTree>
    <p:extLst>
      <p:ext uri="{BB962C8B-B14F-4D97-AF65-F5344CB8AC3E}">
        <p14:creationId xmlns:p14="http://schemas.microsoft.com/office/powerpoint/2010/main" val="4227048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82" name="Group 448"/>
          <p:cNvGrpSpPr>
            <a:grpSpLocks/>
          </p:cNvGrpSpPr>
          <p:nvPr/>
        </p:nvGrpSpPr>
        <p:grpSpPr bwMode="auto">
          <a:xfrm>
            <a:off x="2133600" y="431800"/>
            <a:ext cx="4800600" cy="635000"/>
            <a:chOff x="1728" y="2048"/>
            <a:chExt cx="3024" cy="400"/>
          </a:xfrm>
        </p:grpSpPr>
        <p:sp>
          <p:nvSpPr>
            <p:cNvPr id="83" name="Line 271"/>
            <p:cNvSpPr>
              <a:spLocks noChangeShapeType="1"/>
            </p:cNvSpPr>
            <p:nvPr/>
          </p:nvSpPr>
          <p:spPr bwMode="auto">
            <a:xfrm>
              <a:off x="1728"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288"/>
            <p:cNvGrpSpPr>
              <a:grpSpLocks/>
            </p:cNvGrpSpPr>
            <p:nvPr/>
          </p:nvGrpSpPr>
          <p:grpSpPr bwMode="auto">
            <a:xfrm rot="-4423226">
              <a:off x="1668" y="2108"/>
              <a:ext cx="400" cy="280"/>
              <a:chOff x="1043" y="2596"/>
              <a:chExt cx="142" cy="99"/>
            </a:xfrm>
          </p:grpSpPr>
          <p:sp>
            <p:nvSpPr>
              <p:cNvPr id="86" name="Freeform 289"/>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90"/>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91"/>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92"/>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93"/>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94"/>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95"/>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96"/>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97"/>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98"/>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99"/>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00"/>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01"/>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302"/>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303"/>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304"/>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305"/>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306"/>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307"/>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308"/>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309"/>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310"/>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311"/>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12"/>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3"/>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14"/>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5"/>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16"/>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17"/>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18"/>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19"/>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20"/>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21"/>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2"/>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3"/>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4"/>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5"/>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6"/>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27"/>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28"/>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29"/>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0"/>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1"/>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2"/>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3"/>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4"/>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5"/>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6"/>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37"/>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38"/>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39"/>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0"/>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3" name="Rectangle 252"/>
          <p:cNvSpPr/>
          <p:nvPr/>
        </p:nvSpPr>
        <p:spPr>
          <a:xfrm>
            <a:off x="2701611" y="508000"/>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3" name="TextBox 2"/>
          <p:cNvSpPr txBox="1"/>
          <p:nvPr/>
        </p:nvSpPr>
        <p:spPr>
          <a:xfrm>
            <a:off x="457200" y="2099370"/>
            <a:ext cx="7972337" cy="4401205"/>
          </a:xfrm>
          <a:prstGeom prst="rect">
            <a:avLst/>
          </a:prstGeom>
          <a:noFill/>
        </p:spPr>
        <p:txBody>
          <a:bodyPr wrap="square" rtlCol="0">
            <a:spAutoFit/>
          </a:bodyPr>
          <a:lstStyle/>
          <a:p>
            <a:r>
              <a:rPr lang="en-US" sz="2800">
                <a:solidFill>
                  <a:schemeClr val="bg1"/>
                </a:solidFill>
              </a:rPr>
              <a:t>Mô hình lưu trữ dữ liệu dưới cặp giá trị key-value trong đó việc truy xuất, </a:t>
            </a:r>
            <a:r>
              <a:rPr lang="en-US" sz="2800" smtClean="0">
                <a:solidFill>
                  <a:schemeClr val="bg1"/>
                </a:solidFill>
              </a:rPr>
              <a:t>xóa</a:t>
            </a:r>
            <a:r>
              <a:rPr lang="en-US" sz="2800">
                <a:solidFill>
                  <a:schemeClr val="bg1"/>
                </a:solidFill>
              </a:rPr>
              <a:t>, cập nhật giá trị thực thông qua key tương ứng. </a:t>
            </a:r>
            <a:endParaRPr lang="en-US" sz="2800" smtClean="0">
              <a:solidFill>
                <a:schemeClr val="bg1"/>
              </a:solidFill>
            </a:endParaRPr>
          </a:p>
          <a:p>
            <a:endParaRPr lang="en-US" sz="2800" smtClean="0">
              <a:solidFill>
                <a:schemeClr val="bg1"/>
              </a:solidFill>
            </a:endParaRPr>
          </a:p>
          <a:p>
            <a:r>
              <a:rPr lang="en-US" sz="2800" smtClean="0">
                <a:solidFill>
                  <a:schemeClr val="bg1"/>
                </a:solidFill>
              </a:rPr>
              <a:t>Với </a:t>
            </a:r>
            <a:r>
              <a:rPr lang="en-US" sz="2800">
                <a:solidFill>
                  <a:schemeClr val="bg1"/>
                </a:solidFill>
              </a:rPr>
              <a:t>sự bổ trợ bởi các </a:t>
            </a:r>
            <a:r>
              <a:rPr lang="en-US" sz="2800" smtClean="0">
                <a:solidFill>
                  <a:schemeClr val="bg1"/>
                </a:solidFill>
              </a:rPr>
              <a:t>kỹ </a:t>
            </a:r>
            <a:r>
              <a:rPr lang="en-US" sz="2800">
                <a:solidFill>
                  <a:schemeClr val="bg1"/>
                </a:solidFill>
              </a:rPr>
              <a:t>thuật BTree, B+Tree, Hash,... dữ liệu có thể tồn tại trên RAM hoặc đĩa cứng</a:t>
            </a:r>
            <a:r>
              <a:rPr lang="en-US" sz="2800" smtClean="0">
                <a:solidFill>
                  <a:schemeClr val="bg1"/>
                </a:solidFill>
              </a:rPr>
              <a:t>,</a:t>
            </a:r>
          </a:p>
          <a:p>
            <a:r>
              <a:rPr lang="en-US" sz="2800" smtClean="0">
                <a:solidFill>
                  <a:schemeClr val="bg1"/>
                </a:solidFill>
              </a:rPr>
              <a:t> </a:t>
            </a:r>
            <a:r>
              <a:rPr lang="en-US" sz="2800">
                <a:solidFill>
                  <a:schemeClr val="bg1"/>
                </a:solidFill>
              </a:rPr>
              <a:t>phân tán hoặc không phân tán. </a:t>
            </a:r>
            <a:endParaRPr lang="en-US" sz="2800" smtClean="0">
              <a:solidFill>
                <a:schemeClr val="bg1"/>
              </a:solidFill>
            </a:endParaRPr>
          </a:p>
          <a:p>
            <a:endParaRPr lang="en-US" sz="2800" smtClean="0">
              <a:solidFill>
                <a:schemeClr val="bg1"/>
              </a:solidFill>
            </a:endParaRPr>
          </a:p>
          <a:p>
            <a:r>
              <a:rPr lang="en-US" sz="2800" smtClean="0">
                <a:solidFill>
                  <a:srgbClr val="FFFF00"/>
                </a:solidFill>
              </a:rPr>
              <a:t>Hầu </a:t>
            </a:r>
            <a:r>
              <a:rPr lang="en-US" sz="2800">
                <a:solidFill>
                  <a:srgbClr val="FFFF00"/>
                </a:solidFill>
              </a:rPr>
              <a:t>hết các NoSQL database đều </a:t>
            </a:r>
            <a:r>
              <a:rPr lang="en-US" sz="2800" smtClean="0">
                <a:solidFill>
                  <a:srgbClr val="FFFF00"/>
                </a:solidFill>
              </a:rPr>
              <a:t>là </a:t>
            </a:r>
            <a:r>
              <a:rPr lang="en-US" sz="2800">
                <a:solidFill>
                  <a:srgbClr val="FFFF00"/>
                </a:solidFill>
              </a:rPr>
              <a:t>key-value store</a:t>
            </a:r>
            <a:r>
              <a:rPr lang="en-US" sz="2800">
                <a:solidFill>
                  <a:schemeClr val="bg1"/>
                </a:solidFill>
              </a:rPr>
              <a:t>. </a:t>
            </a:r>
            <a:br>
              <a:rPr lang="en-US" sz="2800">
                <a:solidFill>
                  <a:schemeClr val="bg1"/>
                </a:solidFill>
              </a:rPr>
            </a:br>
            <a:endParaRPr lang="en-US" sz="2800">
              <a:solidFill>
                <a:schemeClr val="bg1"/>
              </a:solidFill>
            </a:endParaRPr>
          </a:p>
        </p:txBody>
      </p:sp>
      <p:sp>
        <p:nvSpPr>
          <p:cNvPr id="250" name="Sun 249"/>
          <p:cNvSpPr/>
          <p:nvPr/>
        </p:nvSpPr>
        <p:spPr>
          <a:xfrm>
            <a:off x="76200" y="2209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1" name="Sun 250"/>
          <p:cNvSpPr/>
          <p:nvPr/>
        </p:nvSpPr>
        <p:spPr>
          <a:xfrm>
            <a:off x="76200" y="3967463"/>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6" name="Sun 255"/>
          <p:cNvSpPr/>
          <p:nvPr/>
        </p:nvSpPr>
        <p:spPr>
          <a:xfrm>
            <a:off x="76200" y="5638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775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4503038"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grpSp>
      </p:grpSp>
      <p:sp>
        <p:nvSpPr>
          <p:cNvPr id="3" name="TextBox 2"/>
          <p:cNvSpPr txBox="1"/>
          <p:nvPr/>
        </p:nvSpPr>
        <p:spPr>
          <a:xfrm>
            <a:off x="228600" y="1618357"/>
            <a:ext cx="8610600" cy="5693866"/>
          </a:xfrm>
          <a:prstGeom prst="rect">
            <a:avLst/>
          </a:prstGeom>
          <a:noFill/>
        </p:spPr>
        <p:txBody>
          <a:bodyPr wrap="square" rtlCol="0">
            <a:spAutoFit/>
          </a:bodyPr>
          <a:lstStyle/>
          <a:p>
            <a:r>
              <a:rPr lang="en-US" sz="2800" b="1">
                <a:solidFill>
                  <a:srgbClr val="FFFF00"/>
                </a:solidFill>
              </a:rPr>
              <a:t>	</a:t>
            </a:r>
            <a:r>
              <a:rPr lang="en-US" sz="2800" b="1" smtClean="0">
                <a:solidFill>
                  <a:srgbClr val="FFFF00"/>
                </a:solidFill>
              </a:rPr>
              <a:t>Key/value </a:t>
            </a:r>
            <a:r>
              <a:rPr lang="en-US" sz="2800" b="1">
                <a:solidFill>
                  <a:srgbClr val="FFFF00"/>
                </a:solidFill>
              </a:rPr>
              <a:t>cache in RAM: </a:t>
            </a:r>
            <a:r>
              <a:rPr lang="en-US" sz="2800">
                <a:solidFill>
                  <a:schemeClr val="bg1"/>
                </a:solidFill>
              </a:rPr>
              <a:t>memcached, Citrusleaf database, Velocity, Redis, Tuple space</a:t>
            </a:r>
            <a:r>
              <a:rPr lang="en-US" sz="2800" smtClean="0">
                <a:solidFill>
                  <a:schemeClr val="bg1"/>
                </a:solidFill>
              </a:rPr>
              <a:t>,...</a:t>
            </a:r>
          </a:p>
          <a:p>
            <a:r>
              <a:rPr lang="en-US" sz="2800">
                <a:solidFill>
                  <a:schemeClr val="bg1"/>
                </a:solidFill>
              </a:rPr>
              <a:t>	</a:t>
            </a:r>
            <a:r>
              <a:rPr lang="en-US" sz="2800" b="1" smtClean="0">
                <a:solidFill>
                  <a:srgbClr val="FFFF00"/>
                </a:solidFill>
              </a:rPr>
              <a:t>Key/value </a:t>
            </a:r>
            <a:r>
              <a:rPr lang="en-US" sz="2800" b="1">
                <a:solidFill>
                  <a:srgbClr val="FFFF00"/>
                </a:solidFill>
              </a:rPr>
              <a:t>save on disk: </a:t>
            </a:r>
            <a:r>
              <a:rPr lang="en-US" sz="2800">
                <a:solidFill>
                  <a:schemeClr val="bg1"/>
                </a:solidFill>
              </a:rPr>
              <a:t>Memcachedb, Berkeley DB, Tokyo Cabinet, Redis</a:t>
            </a:r>
            <a:r>
              <a:rPr lang="en-US" sz="2800" smtClean="0">
                <a:solidFill>
                  <a:schemeClr val="bg1"/>
                </a:solidFill>
              </a:rPr>
              <a:t>,...</a:t>
            </a:r>
          </a:p>
          <a:p>
            <a:r>
              <a:rPr lang="en-US" sz="2800" smtClean="0">
                <a:solidFill>
                  <a:schemeClr val="bg1"/>
                </a:solidFill>
              </a:rPr>
              <a:t>	</a:t>
            </a:r>
            <a:r>
              <a:rPr lang="en-US" sz="2800" b="1" smtClean="0">
                <a:solidFill>
                  <a:srgbClr val="FFFF00"/>
                </a:solidFill>
              </a:rPr>
              <a:t>Eventually </a:t>
            </a:r>
            <a:r>
              <a:rPr lang="en-US" sz="2800" b="1">
                <a:solidFill>
                  <a:srgbClr val="FFFF00"/>
                </a:solidFill>
              </a:rPr>
              <a:t>Consistent Key Value Store: </a:t>
            </a:r>
            <a:r>
              <a:rPr lang="en-US" sz="2800">
                <a:solidFill>
                  <a:schemeClr val="bg1"/>
                </a:solidFill>
              </a:rPr>
              <a:t>Amazon Dynamo, Voldemort, Dynomite</a:t>
            </a:r>
            <a:r>
              <a:rPr lang="en-US" sz="2800" smtClean="0">
                <a:solidFill>
                  <a:schemeClr val="bg1"/>
                </a:solidFill>
              </a:rPr>
              <a:t>, </a:t>
            </a:r>
            <a:r>
              <a:rPr lang="en-US" sz="2800">
                <a:solidFill>
                  <a:schemeClr val="bg1"/>
                </a:solidFill>
              </a:rPr>
              <a:t>KAI, Cassandra, Hibari, Project Voldemort</a:t>
            </a:r>
            <a:r>
              <a:rPr lang="en-US" sz="2800" smtClean="0">
                <a:solidFill>
                  <a:schemeClr val="bg1"/>
                </a:solidFill>
              </a:rPr>
              <a:t>,…</a:t>
            </a:r>
          </a:p>
          <a:p>
            <a:r>
              <a:rPr lang="en-US" sz="2800" smtClean="0">
                <a:solidFill>
                  <a:schemeClr val="bg1"/>
                </a:solidFill>
              </a:rPr>
              <a:t>	</a:t>
            </a:r>
            <a:r>
              <a:rPr lang="en-US" sz="2800" b="1" smtClean="0">
                <a:solidFill>
                  <a:srgbClr val="FFFF00"/>
                </a:solidFill>
              </a:rPr>
              <a:t>Ordered </a:t>
            </a:r>
            <a:r>
              <a:rPr lang="en-US" sz="2800" b="1">
                <a:solidFill>
                  <a:srgbClr val="FFFF00"/>
                </a:solidFill>
              </a:rPr>
              <a:t>key-value store: </a:t>
            </a:r>
            <a:r>
              <a:rPr lang="en-US" sz="2800">
                <a:solidFill>
                  <a:schemeClr val="bg1"/>
                </a:solidFill>
              </a:rPr>
              <a:t>NMDB, Memcachedb, Berkeley DB</a:t>
            </a:r>
            <a:r>
              <a:rPr lang="en-US" sz="2800" smtClean="0">
                <a:solidFill>
                  <a:schemeClr val="bg1"/>
                </a:solidFill>
              </a:rPr>
              <a:t>,...</a:t>
            </a:r>
          </a:p>
          <a:p>
            <a:r>
              <a:rPr lang="en-US" sz="2800" smtClean="0">
                <a:solidFill>
                  <a:schemeClr val="bg1"/>
                </a:solidFill>
              </a:rPr>
              <a:t>	</a:t>
            </a:r>
            <a:r>
              <a:rPr lang="en-US" sz="2800" b="1" smtClean="0">
                <a:solidFill>
                  <a:srgbClr val="FFFF00"/>
                </a:solidFill>
              </a:rPr>
              <a:t>Distributed </a:t>
            </a:r>
            <a:r>
              <a:rPr lang="en-US" sz="2800" b="1">
                <a:solidFill>
                  <a:srgbClr val="FFFF00"/>
                </a:solidFill>
              </a:rPr>
              <a:t>systems: </a:t>
            </a:r>
            <a:r>
              <a:rPr lang="en-US" sz="2800">
                <a:solidFill>
                  <a:schemeClr val="bg1"/>
                </a:solidFill>
              </a:rPr>
              <a:t>Apache River, MEMBASE, Azure Table Storage, Amazon Dynamo,...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196" name="Rectangle 195"/>
          <p:cNvSpPr/>
          <p:nvPr/>
        </p:nvSpPr>
        <p:spPr>
          <a:xfrm>
            <a:off x="2362200" y="452735"/>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5" name="TextBox 4"/>
          <p:cNvSpPr txBox="1"/>
          <p:nvPr/>
        </p:nvSpPr>
        <p:spPr>
          <a:xfrm>
            <a:off x="1676400" y="990600"/>
            <a:ext cx="6078652" cy="461665"/>
          </a:xfrm>
          <a:prstGeom prst="rect">
            <a:avLst/>
          </a:prstGeom>
          <a:noFill/>
        </p:spPr>
        <p:txBody>
          <a:bodyPr wrap="none" rtlCol="0">
            <a:spAutoFit/>
          </a:bodyPr>
          <a:lstStyle/>
          <a:p>
            <a:r>
              <a:rPr lang="en-US" sz="2400" b="1" smtClean="0">
                <a:solidFill>
                  <a:srgbClr val="FFFF00"/>
                </a:solidFill>
              </a:rPr>
              <a:t>Một số kĩ thuật Key – Value đã được xây dựng</a:t>
            </a:r>
            <a:endParaRPr lang="en-US" sz="2400" b="1">
              <a:solidFill>
                <a:srgbClr val="FFFF00"/>
              </a:solidFill>
            </a:endParaRPr>
          </a:p>
        </p:txBody>
      </p:sp>
      <p:sp>
        <p:nvSpPr>
          <p:cNvPr id="6" name="Right Arrow 5"/>
          <p:cNvSpPr/>
          <p:nvPr/>
        </p:nvSpPr>
        <p:spPr>
          <a:xfrm>
            <a:off x="376460" y="1759527"/>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Arrow 249"/>
          <p:cNvSpPr/>
          <p:nvPr/>
        </p:nvSpPr>
        <p:spPr>
          <a:xfrm>
            <a:off x="390316" y="25908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ight Arrow 250"/>
          <p:cNvSpPr/>
          <p:nvPr/>
        </p:nvSpPr>
        <p:spPr>
          <a:xfrm>
            <a:off x="400826" y="35052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ight Arrow 251"/>
          <p:cNvSpPr/>
          <p:nvPr/>
        </p:nvSpPr>
        <p:spPr>
          <a:xfrm>
            <a:off x="400826" y="47244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ight Arrow 255"/>
          <p:cNvSpPr/>
          <p:nvPr/>
        </p:nvSpPr>
        <p:spPr>
          <a:xfrm>
            <a:off x="376459" y="56388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514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3737122"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4" name="Rectangle 253"/>
          <p:cNvSpPr/>
          <p:nvPr/>
        </p:nvSpPr>
        <p:spPr>
          <a:xfrm>
            <a:off x="2362200" y="329625"/>
            <a:ext cx="3358996" cy="584775"/>
          </a:xfrm>
          <a:prstGeom prst="rect">
            <a:avLst/>
          </a:prstGeom>
        </p:spPr>
        <p:txBody>
          <a:bodyPr wrap="none">
            <a:spAutoFit/>
          </a:bodyPr>
          <a:lstStyle/>
          <a:p>
            <a:r>
              <a:rPr lang="en-US" sz="3200" b="1">
                <a:solidFill>
                  <a:schemeClr val="bg1"/>
                </a:solidFill>
              </a:rPr>
              <a:t>3. Document Store</a:t>
            </a:r>
            <a:endParaRPr lang="en-US" sz="3200">
              <a:solidFill>
                <a:schemeClr val="bg1"/>
              </a:solidFill>
            </a:endParaRPr>
          </a:p>
        </p:txBody>
      </p:sp>
      <p:sp>
        <p:nvSpPr>
          <p:cNvPr id="3" name="TextBox 2"/>
          <p:cNvSpPr txBox="1"/>
          <p:nvPr/>
        </p:nvSpPr>
        <p:spPr>
          <a:xfrm>
            <a:off x="228600" y="1618357"/>
            <a:ext cx="8610600" cy="1384995"/>
          </a:xfrm>
          <a:prstGeom prst="rect">
            <a:avLst/>
          </a:prstGeom>
          <a:noFill/>
        </p:spPr>
        <p:txBody>
          <a:bodyPr wrap="square" rtlCol="0">
            <a:spAutoFit/>
          </a:bodyPr>
          <a:lstStyle/>
          <a:p>
            <a:r>
              <a:rPr lang="en-US" sz="2800">
                <a:solidFill>
                  <a:schemeClr val="bg1"/>
                </a:solidFill>
              </a:rPr>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825536" y="2427744"/>
            <a:ext cx="7416727" cy="2677656"/>
          </a:xfrm>
          <a:prstGeom prst="rect">
            <a:avLst/>
          </a:prstGeom>
          <a:noFill/>
        </p:spPr>
        <p:txBody>
          <a:bodyPr wrap="square" rtlCol="0">
            <a:spAutoFit/>
          </a:bodyPr>
          <a:lstStyle/>
          <a:p>
            <a:r>
              <a:rPr lang="en-US" sz="2800">
                <a:solidFill>
                  <a:schemeClr val="bg1"/>
                </a:solidFill>
              </a:rPr>
              <a:t>Thực chất là các document-oriented database - một thiết kế riêng biệt cho việc lưu trữ document. </a:t>
            </a:r>
            <a:endParaRPr lang="en-US" sz="2800" smtClean="0">
              <a:solidFill>
                <a:schemeClr val="bg1"/>
              </a:solidFill>
            </a:endParaRPr>
          </a:p>
          <a:p>
            <a:endParaRPr lang="en-US" sz="2800">
              <a:solidFill>
                <a:schemeClr val="bg1"/>
              </a:solidFill>
            </a:endParaRPr>
          </a:p>
          <a:p>
            <a:r>
              <a:rPr lang="en-US" sz="2800" smtClean="0">
                <a:solidFill>
                  <a:schemeClr val="bg1"/>
                </a:solidFill>
              </a:rPr>
              <a:t>Các </a:t>
            </a:r>
            <a:r>
              <a:rPr lang="en-US" sz="2800">
                <a:solidFill>
                  <a:schemeClr val="bg1"/>
                </a:solidFill>
              </a:rPr>
              <a:t>cài đặt có thể là giả lập tương tác trên relational database, object database </a:t>
            </a:r>
            <a:endParaRPr lang="en-US" sz="2800" smtClean="0">
              <a:solidFill>
                <a:schemeClr val="bg1"/>
              </a:solidFill>
            </a:endParaRPr>
          </a:p>
          <a:p>
            <a:r>
              <a:rPr lang="en-US" sz="2800" smtClean="0">
                <a:solidFill>
                  <a:schemeClr val="bg1"/>
                </a:solidFill>
              </a:rPr>
              <a:t>hay </a:t>
            </a:r>
            <a:r>
              <a:rPr lang="en-US" sz="2800">
                <a:solidFill>
                  <a:schemeClr val="bg1"/>
                </a:solidFill>
              </a:rPr>
              <a:t>key-value store. </a:t>
            </a:r>
          </a:p>
        </p:txBody>
      </p:sp>
      <p:sp>
        <p:nvSpPr>
          <p:cNvPr id="67" name="Sun 66"/>
          <p:cNvSpPr/>
          <p:nvPr/>
        </p:nvSpPr>
        <p:spPr>
          <a:xfrm>
            <a:off x="376461" y="2590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8" name="Sun 67"/>
          <p:cNvSpPr/>
          <p:nvPr/>
        </p:nvSpPr>
        <p:spPr>
          <a:xfrm>
            <a:off x="376461" y="3835845"/>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768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arn(inVertic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3737122"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4" name="Rectangle 253"/>
          <p:cNvSpPr/>
          <p:nvPr/>
        </p:nvSpPr>
        <p:spPr>
          <a:xfrm>
            <a:off x="2362200" y="329625"/>
            <a:ext cx="3358996" cy="584775"/>
          </a:xfrm>
          <a:prstGeom prst="rect">
            <a:avLst/>
          </a:prstGeom>
        </p:spPr>
        <p:txBody>
          <a:bodyPr wrap="none">
            <a:spAutoFit/>
          </a:bodyPr>
          <a:lstStyle/>
          <a:p>
            <a:r>
              <a:rPr lang="en-US" sz="3200" b="1">
                <a:solidFill>
                  <a:schemeClr val="bg1"/>
                </a:solidFill>
              </a:rPr>
              <a:t>3. Document Store</a:t>
            </a:r>
            <a:endParaRPr lang="en-US" sz="3200">
              <a:solidFill>
                <a:schemeClr val="bg1"/>
              </a:solidFill>
            </a:endParaRPr>
          </a:p>
        </p:txBody>
      </p:sp>
      <p:sp>
        <p:nvSpPr>
          <p:cNvPr id="3" name="TextBox 2"/>
          <p:cNvSpPr txBox="1"/>
          <p:nvPr/>
        </p:nvSpPr>
        <p:spPr>
          <a:xfrm>
            <a:off x="228600" y="1618357"/>
            <a:ext cx="8610600" cy="1384995"/>
          </a:xfrm>
          <a:prstGeom prst="rect">
            <a:avLst/>
          </a:prstGeom>
          <a:noFill/>
        </p:spPr>
        <p:txBody>
          <a:bodyPr wrap="square" rtlCol="0">
            <a:spAutoFit/>
          </a:bodyPr>
          <a:lstStyle/>
          <a:p>
            <a:r>
              <a:rPr lang="en-US" sz="2800">
                <a:solidFill>
                  <a:schemeClr val="bg1"/>
                </a:solidFill>
              </a:rPr>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825536" y="1600200"/>
            <a:ext cx="7416727" cy="5324535"/>
          </a:xfrm>
          <a:prstGeom prst="rect">
            <a:avLst/>
          </a:prstGeom>
          <a:noFill/>
        </p:spPr>
        <p:txBody>
          <a:bodyPr wrap="square" rtlCol="0">
            <a:spAutoFit/>
          </a:bodyPr>
          <a:lstStyle/>
          <a:p>
            <a:r>
              <a:rPr lang="en-US" sz="2800" smtClean="0">
                <a:solidFill>
                  <a:schemeClr val="bg1"/>
                </a:solidFill>
              </a:rPr>
              <a:t>	</a:t>
            </a:r>
            <a:r>
              <a:rPr lang="en-US" sz="3200" b="1" smtClean="0">
                <a:solidFill>
                  <a:srgbClr val="FFFF00"/>
                </a:solidFill>
              </a:rPr>
              <a:t>Một </a:t>
            </a:r>
            <a:r>
              <a:rPr lang="en-US" sz="3200" b="1">
                <a:solidFill>
                  <a:srgbClr val="FFFF00"/>
                </a:solidFill>
              </a:rPr>
              <a:t>số sản phẩm tiêu </a:t>
            </a:r>
            <a:r>
              <a:rPr lang="en-US" sz="3200" b="1" smtClean="0">
                <a:solidFill>
                  <a:srgbClr val="FFFF00"/>
                </a:solidFill>
              </a:rPr>
              <a:t>biểu</a:t>
            </a:r>
          </a:p>
          <a:p>
            <a:endParaRPr lang="en-US" sz="2800">
              <a:solidFill>
                <a:schemeClr val="bg1"/>
              </a:solidFill>
            </a:endParaRPr>
          </a:p>
          <a:p>
            <a:pPr marL="457200" indent="-457200">
              <a:buFont typeface="Wingdings" pitchFamily="2" charset="2"/>
              <a:buChar char="ü"/>
            </a:pPr>
            <a:r>
              <a:rPr lang="en-US" sz="2800" smtClean="0">
                <a:solidFill>
                  <a:schemeClr val="bg1"/>
                </a:solidFill>
              </a:rPr>
              <a:t>Apache Jackrabbit</a:t>
            </a:r>
          </a:p>
          <a:p>
            <a:pPr marL="457200" indent="-457200">
              <a:buFont typeface="Wingdings" pitchFamily="2" charset="2"/>
              <a:buChar char="ü"/>
            </a:pPr>
            <a:r>
              <a:rPr lang="en-US" sz="2800" smtClean="0">
                <a:solidFill>
                  <a:schemeClr val="bg1"/>
                </a:solidFill>
              </a:rPr>
              <a:t>CouchDB</a:t>
            </a:r>
          </a:p>
          <a:p>
            <a:pPr marL="457200" indent="-457200">
              <a:buFont typeface="Wingdings" pitchFamily="2" charset="2"/>
              <a:buChar char="ü"/>
            </a:pPr>
            <a:r>
              <a:rPr lang="en-US" sz="2800" smtClean="0">
                <a:solidFill>
                  <a:schemeClr val="bg1"/>
                </a:solidFill>
              </a:rPr>
              <a:t>IBM </a:t>
            </a:r>
            <a:r>
              <a:rPr lang="en-US" sz="2800">
                <a:solidFill>
                  <a:schemeClr val="bg1"/>
                </a:solidFill>
              </a:rPr>
              <a:t>Lotus Notes Storage Format (NSF</a:t>
            </a:r>
            <a:r>
              <a:rPr lang="en-US" sz="2800" smtClean="0">
                <a:solidFill>
                  <a:schemeClr val="bg1"/>
                </a:solidFill>
              </a:rPr>
              <a:t>)</a:t>
            </a:r>
          </a:p>
          <a:p>
            <a:pPr marL="457200" indent="-457200">
              <a:buFont typeface="Wingdings" pitchFamily="2" charset="2"/>
              <a:buChar char="ü"/>
            </a:pPr>
            <a:r>
              <a:rPr lang="en-US" sz="2800" b="1" smtClean="0">
                <a:solidFill>
                  <a:srgbClr val="FF0000"/>
                </a:solidFill>
              </a:rPr>
              <a:t>MongoDB</a:t>
            </a:r>
          </a:p>
          <a:p>
            <a:pPr marL="457200" indent="-457200">
              <a:buFont typeface="Wingdings" pitchFamily="2" charset="2"/>
              <a:buChar char="ü"/>
            </a:pPr>
            <a:r>
              <a:rPr lang="en-US" sz="2800" smtClean="0">
                <a:solidFill>
                  <a:schemeClr val="bg1"/>
                </a:solidFill>
              </a:rPr>
              <a:t>Terrastore</a:t>
            </a:r>
          </a:p>
          <a:p>
            <a:pPr marL="457200" indent="-457200">
              <a:buFont typeface="Wingdings" pitchFamily="2" charset="2"/>
              <a:buChar char="ü"/>
            </a:pPr>
            <a:r>
              <a:rPr lang="en-US" sz="2800" smtClean="0">
                <a:solidFill>
                  <a:schemeClr val="bg1"/>
                </a:solidFill>
              </a:rPr>
              <a:t>ThruDB</a:t>
            </a:r>
          </a:p>
          <a:p>
            <a:pPr marL="457200" indent="-457200">
              <a:buFont typeface="Wingdings" pitchFamily="2" charset="2"/>
              <a:buChar char="ü"/>
            </a:pPr>
            <a:r>
              <a:rPr lang="en-US" sz="2800" smtClean="0">
                <a:solidFill>
                  <a:schemeClr val="bg1"/>
                </a:solidFill>
              </a:rPr>
              <a:t>OrientDB</a:t>
            </a:r>
          </a:p>
          <a:p>
            <a:pPr marL="457200" indent="-457200">
              <a:buFont typeface="Wingdings" pitchFamily="2" charset="2"/>
              <a:buChar char="ü"/>
            </a:pPr>
            <a:r>
              <a:rPr lang="en-US" sz="2800" smtClean="0">
                <a:solidFill>
                  <a:schemeClr val="bg1"/>
                </a:solidFill>
              </a:rPr>
              <a:t> RavenDB</a:t>
            </a:r>
          </a:p>
          <a:p>
            <a:pPr marL="457200" indent="-457200">
              <a:buFont typeface="Wingdings" pitchFamily="2" charset="2"/>
              <a:buChar char="ü"/>
            </a:pPr>
            <a:r>
              <a:rPr lang="en-US" sz="2800" smtClean="0">
                <a:solidFill>
                  <a:schemeClr val="bg1"/>
                </a:solidFill>
              </a:rPr>
              <a:t>...</a:t>
            </a:r>
            <a:r>
              <a:rPr lang="en-US" sz="2800">
                <a:solidFill>
                  <a:schemeClr val="bg1"/>
                </a:solidFill>
              </a:rPr>
              <a:t/>
            </a:r>
            <a:br>
              <a:rPr lang="en-US" sz="2800">
                <a:solidFill>
                  <a:schemeClr val="bg1"/>
                </a:solidFill>
              </a:rPr>
            </a:br>
            <a:endParaRPr lang="en-US" sz="2800">
              <a:solidFill>
                <a:schemeClr val="bg1"/>
              </a:solidFill>
            </a:endParaRPr>
          </a:p>
        </p:txBody>
      </p:sp>
    </p:spTree>
    <p:extLst>
      <p:ext uri="{BB962C8B-B14F-4D97-AF65-F5344CB8AC3E}">
        <p14:creationId xmlns:p14="http://schemas.microsoft.com/office/powerpoint/2010/main" val="2932423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arn(inVertical)">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circle(in)">
                                      <p:cBhvr>
                                        <p:cTn id="31" dur="20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barn(inVertical)">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barn(inVertical)">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barn(inVertical)">
                                      <p:cBhvr>
                                        <p:cTn id="46" dur="500"/>
                                        <p:tgtEl>
                                          <p:spTgt spid="5">
                                            <p:txEl>
                                              <p:pRg st="8" end="8"/>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barn(inVertical)">
                                      <p:cBhvr>
                                        <p:cTn id="49" dur="500"/>
                                        <p:tgtEl>
                                          <p:spTgt spid="5">
                                            <p:txEl>
                                              <p:pRg st="9" end="9"/>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94" name="Group 450"/>
          <p:cNvGrpSpPr>
            <a:grpSpLocks/>
          </p:cNvGrpSpPr>
          <p:nvPr/>
        </p:nvGrpSpPr>
        <p:grpSpPr bwMode="auto">
          <a:xfrm>
            <a:off x="2057400" y="304800"/>
            <a:ext cx="3197526" cy="635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5" name="Rectangle 254"/>
          <p:cNvSpPr/>
          <p:nvPr/>
        </p:nvSpPr>
        <p:spPr>
          <a:xfrm>
            <a:off x="2645136" y="381000"/>
            <a:ext cx="2536464" cy="461665"/>
          </a:xfrm>
          <a:prstGeom prst="rect">
            <a:avLst/>
          </a:prstGeom>
        </p:spPr>
        <p:txBody>
          <a:bodyPr wrap="none">
            <a:spAutoFit/>
          </a:bodyPr>
          <a:lstStyle/>
          <a:p>
            <a:r>
              <a:rPr lang="en-US" sz="2400" b="1">
                <a:solidFill>
                  <a:schemeClr val="bg1"/>
                </a:solidFill>
              </a:rPr>
              <a:t>4. Graph Database</a:t>
            </a:r>
            <a:endParaRPr lang="en-US" sz="2400">
              <a:solidFill>
                <a:schemeClr val="bg1"/>
              </a:solidFill>
            </a:endParaRPr>
          </a:p>
        </p:txBody>
      </p:sp>
      <p:sp>
        <p:nvSpPr>
          <p:cNvPr id="3" name="TextBox 2"/>
          <p:cNvSpPr txBox="1"/>
          <p:nvPr/>
        </p:nvSpPr>
        <p:spPr>
          <a:xfrm>
            <a:off x="1075525" y="2209800"/>
            <a:ext cx="7382675" cy="1877437"/>
          </a:xfrm>
          <a:prstGeom prst="rect">
            <a:avLst/>
          </a:prstGeom>
          <a:noFill/>
        </p:spPr>
        <p:txBody>
          <a:bodyPr wrap="square" rtlCol="0">
            <a:spAutoFit/>
          </a:bodyPr>
          <a:lstStyle/>
          <a:p>
            <a:r>
              <a:rPr lang="en-US" sz="2800">
                <a:solidFill>
                  <a:schemeClr val="bg1"/>
                </a:solidFill>
              </a:rPr>
              <a:t>Graph </a:t>
            </a:r>
            <a:r>
              <a:rPr lang="en-US" sz="3200">
                <a:solidFill>
                  <a:schemeClr val="bg1"/>
                </a:solidFill>
              </a:rPr>
              <a:t>database</a:t>
            </a:r>
            <a:r>
              <a:rPr lang="en-US" sz="2800">
                <a:solidFill>
                  <a:schemeClr val="bg1"/>
                </a:solidFill>
              </a:rPr>
              <a:t> là một dạng cơ sở dữ liệu được thiết kế riêng cho việc lưu trữ thông tin đồ họa như cạnh, nút, properties. </a:t>
            </a:r>
            <a:endParaRPr lang="en-US" sz="2800" smtClean="0">
              <a:solidFill>
                <a:schemeClr val="bg1"/>
              </a:solidFill>
            </a:endParaRPr>
          </a:p>
          <a:p>
            <a:endParaRPr lang="en-US" sz="2800">
              <a:solidFill>
                <a:schemeClr val="bg1"/>
              </a:solidFill>
            </a:endParaRPr>
          </a:p>
        </p:txBody>
      </p:sp>
      <p:sp>
        <p:nvSpPr>
          <p:cNvPr id="122" name="Sun 121"/>
          <p:cNvSpPr/>
          <p:nvPr/>
        </p:nvSpPr>
        <p:spPr>
          <a:xfrm>
            <a:off x="609600" y="2362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891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94" name="Group 450"/>
          <p:cNvGrpSpPr>
            <a:grpSpLocks/>
          </p:cNvGrpSpPr>
          <p:nvPr/>
        </p:nvGrpSpPr>
        <p:grpSpPr bwMode="auto">
          <a:xfrm>
            <a:off x="2057400" y="304800"/>
            <a:ext cx="3197526" cy="635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5" name="Rectangle 254"/>
          <p:cNvSpPr/>
          <p:nvPr/>
        </p:nvSpPr>
        <p:spPr>
          <a:xfrm>
            <a:off x="2645136" y="381000"/>
            <a:ext cx="2536464" cy="461665"/>
          </a:xfrm>
          <a:prstGeom prst="rect">
            <a:avLst/>
          </a:prstGeom>
        </p:spPr>
        <p:txBody>
          <a:bodyPr wrap="none">
            <a:spAutoFit/>
          </a:bodyPr>
          <a:lstStyle/>
          <a:p>
            <a:r>
              <a:rPr lang="en-US" sz="2400" b="1">
                <a:solidFill>
                  <a:schemeClr val="bg1"/>
                </a:solidFill>
              </a:rPr>
              <a:t>4. Graph Database</a:t>
            </a:r>
            <a:endParaRPr lang="en-US" sz="2400">
              <a:solidFill>
                <a:schemeClr val="bg1"/>
              </a:solidFill>
            </a:endParaRPr>
          </a:p>
        </p:txBody>
      </p:sp>
      <p:sp>
        <p:nvSpPr>
          <p:cNvPr id="3" name="TextBox 2"/>
          <p:cNvSpPr txBox="1"/>
          <p:nvPr/>
        </p:nvSpPr>
        <p:spPr>
          <a:xfrm>
            <a:off x="1040828" y="1066799"/>
            <a:ext cx="6941067" cy="1569660"/>
          </a:xfrm>
          <a:prstGeom prst="rect">
            <a:avLst/>
          </a:prstGeom>
          <a:noFill/>
        </p:spPr>
        <p:txBody>
          <a:bodyPr wrap="square" rtlCol="0">
            <a:spAutoFit/>
          </a:bodyPr>
          <a:lstStyle/>
          <a:p>
            <a:r>
              <a:rPr lang="en-US" sz="3200" smtClean="0">
                <a:solidFill>
                  <a:schemeClr val="bg1"/>
                </a:solidFill>
              </a:rPr>
              <a:t>	</a:t>
            </a:r>
            <a:r>
              <a:rPr lang="en-US" sz="3200" b="1" smtClean="0">
                <a:solidFill>
                  <a:srgbClr val="FFFF00"/>
                </a:solidFill>
              </a:rPr>
              <a:t>Một </a:t>
            </a:r>
            <a:r>
              <a:rPr lang="en-US" sz="3200" b="1">
                <a:solidFill>
                  <a:srgbClr val="FFFF00"/>
                </a:solidFill>
              </a:rPr>
              <a:t>số sản phẩm tiêu </a:t>
            </a:r>
            <a:r>
              <a:rPr lang="en-US" sz="3200" b="1" smtClean="0">
                <a:solidFill>
                  <a:srgbClr val="FFFF00"/>
                </a:solidFill>
              </a:rPr>
              <a:t>biểu</a:t>
            </a:r>
          </a:p>
          <a:p>
            <a:endParaRPr lang="en-US" sz="3200" b="1" smtClean="0">
              <a:solidFill>
                <a:srgbClr val="FFFF00"/>
              </a:solidFill>
            </a:endParaRPr>
          </a:p>
          <a:p>
            <a:endParaRPr lang="en-US" sz="3200">
              <a:solidFill>
                <a:schemeClr val="bg1"/>
              </a:solidFill>
            </a:endParaRPr>
          </a:p>
        </p:txBody>
      </p:sp>
      <p:sp>
        <p:nvSpPr>
          <p:cNvPr id="5" name="Rectangle 4"/>
          <p:cNvSpPr/>
          <p:nvPr/>
        </p:nvSpPr>
        <p:spPr>
          <a:xfrm>
            <a:off x="1592347" y="2445527"/>
            <a:ext cx="2800295" cy="2590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Wingdings" pitchFamily="2" charset="2"/>
              <a:buChar char="ü"/>
            </a:pPr>
            <a:r>
              <a:rPr lang="en-US" sz="3200">
                <a:solidFill>
                  <a:schemeClr val="tx1"/>
                </a:solidFill>
              </a:rPr>
              <a:t>Neo4J</a:t>
            </a:r>
          </a:p>
          <a:p>
            <a:pPr marL="457200" indent="-457200">
              <a:buFont typeface="Wingdings" pitchFamily="2" charset="2"/>
              <a:buChar char="ü"/>
            </a:pPr>
            <a:r>
              <a:rPr lang="en-US" sz="3200">
                <a:solidFill>
                  <a:schemeClr val="tx1"/>
                </a:solidFill>
              </a:rPr>
              <a:t> Sones</a:t>
            </a:r>
          </a:p>
          <a:p>
            <a:pPr marL="457200" indent="-457200">
              <a:buFont typeface="Wingdings" pitchFamily="2" charset="2"/>
              <a:buChar char="ü"/>
            </a:pPr>
            <a:r>
              <a:rPr lang="en-US" sz="3200">
                <a:solidFill>
                  <a:schemeClr val="tx1"/>
                </a:solidFill>
              </a:rPr>
              <a:t> </a:t>
            </a:r>
            <a:r>
              <a:rPr lang="en-US" sz="3200" smtClean="0">
                <a:solidFill>
                  <a:schemeClr val="tx1"/>
                </a:solidFill>
              </a:rPr>
              <a:t>llegroGraph</a:t>
            </a:r>
            <a:endParaRPr lang="en-US" sz="3200">
              <a:solidFill>
                <a:schemeClr val="tx1"/>
              </a:solidFill>
            </a:endParaRPr>
          </a:p>
          <a:p>
            <a:pPr marL="457200" indent="-457200">
              <a:buFont typeface="Wingdings" pitchFamily="2" charset="2"/>
              <a:buChar char="ü"/>
            </a:pPr>
            <a:r>
              <a:rPr lang="en-US" sz="3200">
                <a:solidFill>
                  <a:schemeClr val="tx1"/>
                </a:solidFill>
              </a:rPr>
              <a:t>Core Data</a:t>
            </a:r>
          </a:p>
          <a:p>
            <a:pPr algn="ctr"/>
            <a:endParaRPr lang="en-US"/>
          </a:p>
        </p:txBody>
      </p:sp>
      <p:sp>
        <p:nvSpPr>
          <p:cNvPr id="6" name="Rectangle 5"/>
          <p:cNvSpPr/>
          <p:nvPr/>
        </p:nvSpPr>
        <p:spPr>
          <a:xfrm>
            <a:off x="4868947" y="2971800"/>
            <a:ext cx="3055853"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buFont typeface="Wingdings" pitchFamily="2" charset="2"/>
              <a:buChar char="ü"/>
            </a:pPr>
            <a:r>
              <a:rPr lang="en-US" sz="2400">
                <a:solidFill>
                  <a:schemeClr val="tx1"/>
                </a:solidFill>
              </a:rPr>
              <a:t>DEX</a:t>
            </a:r>
          </a:p>
          <a:p>
            <a:pPr marL="457200" indent="-457200">
              <a:buFont typeface="Wingdings" pitchFamily="2" charset="2"/>
              <a:buChar char="ü"/>
            </a:pPr>
            <a:r>
              <a:rPr lang="en-US" sz="2400">
                <a:solidFill>
                  <a:schemeClr val="tx1"/>
                </a:solidFill>
              </a:rPr>
              <a:t> FlockDB</a:t>
            </a:r>
          </a:p>
          <a:p>
            <a:pPr marL="457200" indent="-457200">
              <a:buFont typeface="Wingdings" pitchFamily="2" charset="2"/>
              <a:buChar char="ü"/>
            </a:pPr>
            <a:r>
              <a:rPr lang="en-US" sz="2400">
                <a:solidFill>
                  <a:schemeClr val="tx1"/>
                </a:solidFill>
              </a:rPr>
              <a:t> InfoGrid</a:t>
            </a:r>
          </a:p>
          <a:p>
            <a:pPr marL="457200" indent="-457200">
              <a:buFont typeface="Wingdings" pitchFamily="2" charset="2"/>
              <a:buChar char="ü"/>
            </a:pPr>
            <a:r>
              <a:rPr lang="en-US" sz="2400">
                <a:solidFill>
                  <a:schemeClr val="tx1"/>
                </a:solidFill>
              </a:rPr>
              <a:t> OpenLink Virtuoso</a:t>
            </a:r>
          </a:p>
          <a:p>
            <a:pPr marL="457200" indent="-457200">
              <a:buFont typeface="Wingdings" pitchFamily="2" charset="2"/>
              <a:buChar char="ü"/>
            </a:pPr>
            <a:r>
              <a:rPr lang="en-US" sz="2400">
                <a:solidFill>
                  <a:schemeClr val="tx1"/>
                </a:solidFill>
              </a:rPr>
              <a:t>...</a:t>
            </a:r>
          </a:p>
          <a:p>
            <a:pPr algn="ctr"/>
            <a:endParaRPr lang="en-US"/>
          </a:p>
        </p:txBody>
      </p:sp>
    </p:spTree>
    <p:extLst>
      <p:ext uri="{BB962C8B-B14F-4D97-AF65-F5344CB8AC3E}">
        <p14:creationId xmlns:p14="http://schemas.microsoft.com/office/powerpoint/2010/main" val="1203286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7530" y="6451311"/>
            <a:ext cx="2133600" cy="365125"/>
          </a:xfrm>
        </p:spPr>
        <p:txBody>
          <a:bodyPr/>
          <a:lstStyle/>
          <a:p>
            <a:fld id="{B6F15528-21DE-4FAA-801E-634DDDAF4B2B}" type="slidenum">
              <a:rPr lang="en-US" smtClean="0"/>
              <a:pPr/>
              <a:t>29</a:t>
            </a:fld>
            <a:endParaRPr lang="en-US"/>
          </a:p>
        </p:txBody>
      </p:sp>
      <p:sp>
        <p:nvSpPr>
          <p:cNvPr id="6" name="Rectangle 2"/>
          <p:cNvSpPr>
            <a:spLocks noGrp="1" noChangeArrowheads="1"/>
          </p:cNvSpPr>
          <p:nvPr>
            <p:ph type="title"/>
          </p:nvPr>
        </p:nvSpPr>
        <p:spPr>
          <a:xfrm>
            <a:off x="0" y="228600"/>
            <a:ext cx="9144000" cy="762000"/>
          </a:xfrm>
          <a:noFill/>
          <a:ln/>
        </p:spPr>
        <p:txBody>
          <a:bodyPr>
            <a:normAutofit/>
          </a:bodyPr>
          <a:lstStyle/>
          <a:p>
            <a:r>
              <a:rPr lang="en-US" smtClean="0">
                <a:solidFill>
                  <a:srgbClr val="FFFF00"/>
                </a:solidFill>
                <a:effectLst>
                  <a:outerShdw blurRad="38100" dist="38100" dir="2700000" algn="tl">
                    <a:srgbClr val="C0C0C0"/>
                  </a:outerShdw>
                </a:effectLst>
              </a:rPr>
              <a:t>3. MongoDB</a:t>
            </a:r>
            <a:endParaRPr lang="en-US" sz="1600">
              <a:solidFill>
                <a:srgbClr val="FFFF00"/>
              </a:solidFill>
              <a:effectLst>
                <a:outerShdw blurRad="38100" dist="38100" dir="2700000" algn="tl">
                  <a:srgbClr val="C0C0C0"/>
                </a:outerShdw>
              </a:effectLst>
            </a:endParaRPr>
          </a:p>
        </p:txBody>
      </p:sp>
      <p:sp>
        <p:nvSpPr>
          <p:cNvPr id="7" name="Freeform 3"/>
          <p:cNvSpPr>
            <a:spLocks noEditPoints="1"/>
          </p:cNvSpPr>
          <p:nvPr/>
        </p:nvSpPr>
        <p:spPr bwMode="gray">
          <a:xfrm rot="20241944">
            <a:off x="1143000" y="2590800"/>
            <a:ext cx="6615113" cy="2919413"/>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DDDDDD">
                  <a:gamma/>
                  <a:shade val="45490"/>
                  <a:invGamma/>
                </a:srgbClr>
              </a:gs>
              <a:gs pos="100000">
                <a:srgbClr val="DDDDDD"/>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baseline="-25000"/>
          </a:p>
        </p:txBody>
      </p:sp>
      <p:sp>
        <p:nvSpPr>
          <p:cNvPr id="8" name="Text Box 12"/>
          <p:cNvSpPr txBox="1">
            <a:spLocks noChangeArrowheads="1"/>
          </p:cNvSpPr>
          <p:nvPr/>
        </p:nvSpPr>
        <p:spPr bwMode="gray">
          <a:xfrm>
            <a:off x="3496238" y="3581400"/>
            <a:ext cx="16417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200" b="1" baseline="-25000" smtClean="0">
                <a:solidFill>
                  <a:srgbClr val="FFFF00"/>
                </a:solidFill>
                <a:latin typeface="Verdana" pitchFamily="34" charset="0"/>
              </a:rPr>
              <a:t>MongoDB</a:t>
            </a:r>
            <a:endParaRPr lang="en-US" sz="3200" b="1" baseline="-25000">
              <a:solidFill>
                <a:srgbClr val="FFFF00"/>
              </a:solidFill>
              <a:latin typeface="Verdana" pitchFamily="34" charset="0"/>
            </a:endParaRPr>
          </a:p>
        </p:txBody>
      </p:sp>
      <p:sp>
        <p:nvSpPr>
          <p:cNvPr id="9" name="Text Box 13"/>
          <p:cNvSpPr txBox="1">
            <a:spLocks noChangeArrowheads="1"/>
          </p:cNvSpPr>
          <p:nvPr/>
        </p:nvSpPr>
        <p:spPr bwMode="gray">
          <a:xfrm>
            <a:off x="685800" y="1828800"/>
            <a:ext cx="1811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080808"/>
                </a:solidFill>
                <a:latin typeface="Verdana" pitchFamily="34" charset="0"/>
              </a:rPr>
              <a:t>Add Your Text</a:t>
            </a:r>
          </a:p>
        </p:txBody>
      </p:sp>
      <p:sp>
        <p:nvSpPr>
          <p:cNvPr id="11" name="Oval 5"/>
          <p:cNvSpPr>
            <a:spLocks noChangeArrowheads="1"/>
          </p:cNvSpPr>
          <p:nvPr/>
        </p:nvSpPr>
        <p:spPr bwMode="gray">
          <a:xfrm>
            <a:off x="1447800" y="3048000"/>
            <a:ext cx="1295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12" name="Picture 3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30480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7"/>
          <p:cNvSpPr txBox="1">
            <a:spLocks noChangeArrowheads="1"/>
          </p:cNvSpPr>
          <p:nvPr/>
        </p:nvSpPr>
        <p:spPr bwMode="gray">
          <a:xfrm>
            <a:off x="1600200" y="3276600"/>
            <a:ext cx="1143000"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wrap="square">
            <a:spAutoFit/>
          </a:bodyPr>
          <a:lstStyle/>
          <a:p>
            <a:r>
              <a:rPr lang="en-US" sz="2000" b="1" baseline="-25000" smtClean="0">
                <a:solidFill>
                  <a:srgbClr val="000000"/>
                </a:solidFill>
                <a:latin typeface="Verdana" pitchFamily="34" charset="0"/>
              </a:rPr>
              <a:t> 2</a:t>
            </a:r>
            <a:r>
              <a:rPr lang="en-US" b="1" baseline="-25000" smtClean="0">
                <a:solidFill>
                  <a:srgbClr val="000000"/>
                </a:solidFill>
                <a:latin typeface="Verdana" pitchFamily="34" charset="0"/>
              </a:rPr>
              <a:t>.</a:t>
            </a:r>
          </a:p>
          <a:p>
            <a:r>
              <a:rPr lang="en-US" b="1" baseline="-25000">
                <a:solidFill>
                  <a:srgbClr val="000000"/>
                </a:solidFill>
                <a:latin typeface="Verdana" pitchFamily="34" charset="0"/>
              </a:rPr>
              <a:t> </a:t>
            </a:r>
            <a:r>
              <a:rPr lang="en-US" b="1" baseline="-25000" smtClean="0">
                <a:solidFill>
                  <a:srgbClr val="000000"/>
                </a:solidFill>
                <a:latin typeface="Verdana" pitchFamily="34" charset="0"/>
              </a:rPr>
              <a:t>    Kiến                   trúc Store</a:t>
            </a:r>
            <a:endParaRPr lang="en-US" b="1" baseline="-25000">
              <a:solidFill>
                <a:srgbClr val="000000"/>
              </a:solidFill>
              <a:latin typeface="Verdana" pitchFamily="34" charset="0"/>
            </a:endParaRPr>
          </a:p>
        </p:txBody>
      </p:sp>
      <p:sp>
        <p:nvSpPr>
          <p:cNvPr id="14" name="Oval 16"/>
          <p:cNvSpPr>
            <a:spLocks noChangeArrowheads="1"/>
          </p:cNvSpPr>
          <p:nvPr/>
        </p:nvSpPr>
        <p:spPr bwMode="gray">
          <a:xfrm>
            <a:off x="3810000" y="1766022"/>
            <a:ext cx="1295400" cy="1301750"/>
          </a:xfrm>
          <a:prstGeom prst="ellipse">
            <a:avLst/>
          </a:prstGeom>
          <a:gradFill rotWithShape="1">
            <a:gsLst>
              <a:gs pos="0">
                <a:srgbClr val="0099CC">
                  <a:gamma/>
                  <a:tint val="3137"/>
                  <a:invGamma/>
                </a:srgbClr>
              </a:gs>
              <a:gs pos="100000">
                <a:srgbClr val="0099CC"/>
              </a:gs>
            </a:gsLst>
            <a:path path="shape">
              <a:fillToRect l="50000" t="50000" r="50000" b="50000"/>
            </a:path>
          </a:gradFill>
          <a:ln>
            <a:noFill/>
          </a:ln>
          <a:effectLst>
            <a:prstShdw prst="shdw12" dist="127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sp>
        <p:nvSpPr>
          <p:cNvPr id="17" name="Oval 20"/>
          <p:cNvSpPr>
            <a:spLocks noChangeArrowheads="1"/>
          </p:cNvSpPr>
          <p:nvPr/>
        </p:nvSpPr>
        <p:spPr bwMode="gray">
          <a:xfrm>
            <a:off x="6629400" y="2057400"/>
            <a:ext cx="1219200" cy="1301750"/>
          </a:xfrm>
          <a:prstGeom prst="ellipse">
            <a:avLst/>
          </a:prstGeom>
          <a:gradFill rotWithShape="1">
            <a:gsLst>
              <a:gs pos="0">
                <a:srgbClr val="9933FF">
                  <a:gamma/>
                  <a:tint val="33333"/>
                  <a:invGamma/>
                </a:srgbClr>
              </a:gs>
              <a:gs pos="100000">
                <a:srgbClr val="9933FF"/>
              </a:gs>
            </a:gsLst>
            <a:path path="shape">
              <a:fillToRect l="50000" t="50000" r="50000" b="50000"/>
            </a:path>
          </a:gradFill>
          <a:ln>
            <a:noFill/>
          </a:ln>
          <a:effectLst>
            <a:prstShdw prst="shdw12" dist="635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18" name="Picture 3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625" y="20447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22"/>
          <p:cNvSpPr txBox="1">
            <a:spLocks noChangeArrowheads="1"/>
          </p:cNvSpPr>
          <p:nvPr/>
        </p:nvSpPr>
        <p:spPr bwMode="gray">
          <a:xfrm>
            <a:off x="6772275" y="2362200"/>
            <a:ext cx="93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a:spAutoFit/>
          </a:bodyPr>
          <a:lstStyle/>
          <a:p>
            <a:r>
              <a:rPr lang="en-US" sz="2400" b="1" baseline="-25000" smtClean="0">
                <a:solidFill>
                  <a:srgbClr val="000000"/>
                </a:solidFill>
                <a:latin typeface="Verdana" pitchFamily="34" charset="0"/>
              </a:rPr>
              <a:t>4</a:t>
            </a:r>
            <a:r>
              <a:rPr lang="en-US" b="1" baseline="-25000" smtClean="0">
                <a:solidFill>
                  <a:srgbClr val="000000"/>
                </a:solidFill>
                <a:latin typeface="Verdana" pitchFamily="34" charset="0"/>
              </a:rPr>
              <a:t>. </a:t>
            </a:r>
          </a:p>
          <a:p>
            <a:r>
              <a:rPr lang="en-US" b="1" baseline="-25000" smtClean="0">
                <a:solidFill>
                  <a:srgbClr val="000000"/>
                </a:solidFill>
                <a:latin typeface="Verdana" pitchFamily="34" charset="0"/>
              </a:rPr>
              <a:t>Thao tác</a:t>
            </a:r>
            <a:endParaRPr lang="en-US" b="1" baseline="-25000">
              <a:solidFill>
                <a:srgbClr val="000000"/>
              </a:solidFill>
              <a:latin typeface="Verdana" pitchFamily="34" charset="0"/>
            </a:endParaRPr>
          </a:p>
        </p:txBody>
      </p:sp>
      <p:sp>
        <p:nvSpPr>
          <p:cNvPr id="20" name="Oval 9"/>
          <p:cNvSpPr>
            <a:spLocks noChangeArrowheads="1"/>
          </p:cNvSpPr>
          <p:nvPr/>
        </p:nvSpPr>
        <p:spPr bwMode="gray">
          <a:xfrm>
            <a:off x="4876800" y="4343400"/>
            <a:ext cx="1295400"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21" name="Picture 34"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3434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1"/>
          <p:cNvSpPr txBox="1">
            <a:spLocks noChangeArrowheads="1"/>
          </p:cNvSpPr>
          <p:nvPr/>
        </p:nvSpPr>
        <p:spPr bwMode="gray">
          <a:xfrm>
            <a:off x="4953000" y="4724400"/>
            <a:ext cx="10583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wrap="none">
            <a:spAutoFit/>
          </a:bodyPr>
          <a:lstStyle/>
          <a:p>
            <a:pPr algn="l"/>
            <a:r>
              <a:rPr lang="en-US" b="1" baseline="-25000" smtClean="0">
                <a:solidFill>
                  <a:srgbClr val="000000"/>
                </a:solidFill>
                <a:latin typeface="Verdana" pitchFamily="34" charset="0"/>
              </a:rPr>
              <a:t>5.</a:t>
            </a:r>
          </a:p>
          <a:p>
            <a:pPr algn="l"/>
            <a:r>
              <a:rPr lang="en-US" b="1" baseline="-25000" smtClean="0">
                <a:solidFill>
                  <a:srgbClr val="000000"/>
                </a:solidFill>
                <a:latin typeface="Verdana" pitchFamily="34" charset="0"/>
              </a:rPr>
              <a:t>Đánh</a:t>
            </a:r>
            <a:r>
              <a:rPr lang="en-US" b="1" smtClean="0">
                <a:solidFill>
                  <a:srgbClr val="000000"/>
                </a:solidFill>
                <a:latin typeface="Verdana" pitchFamily="34" charset="0"/>
              </a:rPr>
              <a:t> </a:t>
            </a:r>
            <a:r>
              <a:rPr lang="en-US" smtClean="0">
                <a:solidFill>
                  <a:srgbClr val="000000"/>
                </a:solidFill>
                <a:latin typeface="Verdana" pitchFamily="34" charset="0"/>
              </a:rPr>
              <a:t>giá</a:t>
            </a:r>
            <a:endParaRPr lang="en-US" baseline="-25000">
              <a:solidFill>
                <a:srgbClr val="000000"/>
              </a:solidFill>
              <a:latin typeface="Verdana" pitchFamily="34" charset="0"/>
            </a:endParaRPr>
          </a:p>
        </p:txBody>
      </p:sp>
      <p:sp>
        <p:nvSpPr>
          <p:cNvPr id="23" name="Oval 24"/>
          <p:cNvSpPr>
            <a:spLocks noChangeArrowheads="1"/>
          </p:cNvSpPr>
          <p:nvPr/>
        </p:nvSpPr>
        <p:spPr bwMode="gray">
          <a:xfrm>
            <a:off x="1828800" y="4953000"/>
            <a:ext cx="1295400" cy="12954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24" name="Picture 3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9900" y="49149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26"/>
          <p:cNvSpPr txBox="1">
            <a:spLocks noChangeArrowheads="1"/>
          </p:cNvSpPr>
          <p:nvPr/>
        </p:nvSpPr>
        <p:spPr bwMode="gray">
          <a:xfrm>
            <a:off x="1844675" y="5297269"/>
            <a:ext cx="14319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wrap="square">
            <a:spAutoFit/>
          </a:bodyPr>
          <a:lstStyle/>
          <a:p>
            <a:pPr marL="342900" indent="-342900" algn="l">
              <a:buAutoNum type="arabicPeriod"/>
            </a:pPr>
            <a:r>
              <a:rPr lang="en-US" b="1" baseline="-25000" smtClean="0">
                <a:solidFill>
                  <a:srgbClr val="000000"/>
                </a:solidFill>
                <a:latin typeface="Verdana" pitchFamily="34" charset="0"/>
              </a:rPr>
              <a:t>Giới</a:t>
            </a:r>
            <a:endParaRPr lang="en-US" b="1">
              <a:solidFill>
                <a:srgbClr val="000000"/>
              </a:solidFill>
              <a:latin typeface="Verdana" pitchFamily="34" charset="0"/>
            </a:endParaRPr>
          </a:p>
          <a:p>
            <a:pPr algn="l"/>
            <a:r>
              <a:rPr lang="en-US" b="1" baseline="-25000" smtClean="0">
                <a:solidFill>
                  <a:srgbClr val="000000"/>
                </a:solidFill>
                <a:latin typeface="Verdana" pitchFamily="34" charset="0"/>
              </a:rPr>
              <a:t>     thiệu</a:t>
            </a:r>
            <a:endParaRPr lang="en-US" b="1" baseline="-25000">
              <a:solidFill>
                <a:srgbClr val="000000"/>
              </a:solidFill>
              <a:latin typeface="Verdana" pitchFamily="34" charset="0"/>
            </a:endParaRPr>
          </a:p>
        </p:txBody>
      </p:sp>
      <p:sp>
        <p:nvSpPr>
          <p:cNvPr id="26" name="Text Box 7"/>
          <p:cNvSpPr txBox="1">
            <a:spLocks noChangeArrowheads="1"/>
          </p:cNvSpPr>
          <p:nvPr/>
        </p:nvSpPr>
        <p:spPr bwMode="gray">
          <a:xfrm>
            <a:off x="3851564" y="2092484"/>
            <a:ext cx="1286470" cy="57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wrap="square">
            <a:spAutoFit/>
          </a:bodyPr>
          <a:lstStyle/>
          <a:p>
            <a:r>
              <a:rPr lang="en-US" sz="2000" b="1" baseline="-25000" smtClean="0">
                <a:solidFill>
                  <a:srgbClr val="000000"/>
                </a:solidFill>
                <a:latin typeface="Verdana" pitchFamily="34" charset="0"/>
              </a:rPr>
              <a:t> 3</a:t>
            </a:r>
            <a:r>
              <a:rPr lang="en-US" b="1" baseline="-25000" smtClean="0">
                <a:solidFill>
                  <a:srgbClr val="000000"/>
                </a:solidFill>
                <a:latin typeface="Verdana" pitchFamily="34" charset="0"/>
              </a:rPr>
              <a:t>. </a:t>
            </a:r>
          </a:p>
          <a:p>
            <a:r>
              <a:rPr lang="en-US" b="1" baseline="-25000" smtClean="0">
                <a:solidFill>
                  <a:srgbClr val="000000"/>
                </a:solidFill>
                <a:latin typeface="Verdana" pitchFamily="34" charset="0"/>
              </a:rPr>
              <a:t>Tiếp</a:t>
            </a:r>
            <a:r>
              <a:rPr lang="en-US" b="1" smtClean="0">
                <a:solidFill>
                  <a:srgbClr val="000000"/>
                </a:solidFill>
                <a:latin typeface="Verdana" pitchFamily="34" charset="0"/>
              </a:rPr>
              <a:t> </a:t>
            </a:r>
            <a:r>
              <a:rPr lang="en-US" smtClean="0">
                <a:solidFill>
                  <a:srgbClr val="000000"/>
                </a:solidFill>
                <a:latin typeface="Verdana" pitchFamily="34" charset="0"/>
              </a:rPr>
              <a:t>cận</a:t>
            </a:r>
            <a:endParaRPr lang="en-US" baseline="-25000" smtClean="0">
              <a:solidFill>
                <a:srgbClr val="000000"/>
              </a:solidFill>
              <a:latin typeface="Verdana" pitchFamily="34" charset="0"/>
            </a:endParaRPr>
          </a:p>
        </p:txBody>
      </p:sp>
    </p:spTree>
    <p:extLst>
      <p:ext uri="{BB962C8B-B14F-4D97-AF65-F5344CB8AC3E}">
        <p14:creationId xmlns:p14="http://schemas.microsoft.com/office/powerpoint/2010/main" val="1688719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22" presetClass="entr" presetSubtype="4"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down)">
                                      <p:cBhvr>
                                        <p:cTn id="61" dur="500"/>
                                        <p:tgtEl>
                                          <p:spTgt spid="2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3" grpId="0"/>
      <p:bldP spid="14" grpId="0" animBg="1"/>
      <p:bldP spid="17" grpId="0" animBg="1"/>
      <p:bldP spid="19" grpId="0"/>
      <p:bldP spid="20" grpId="0" animBg="1"/>
      <p:bldP spid="22" grpId="0"/>
      <p:bldP spid="23" grpId="0" animBg="1"/>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4"/>
          <p:cNvSpPr>
            <a:spLocks noChangeArrowheads="1"/>
          </p:cNvSpPr>
          <p:nvPr/>
        </p:nvSpPr>
        <p:spPr bwMode="ltGray">
          <a:xfrm rot="5400000">
            <a:off x="-2465388"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chemeClr val="bg1"/>
              </a:gs>
              <a:gs pos="100000">
                <a:schemeClr val="bg1">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5" name="AutoShape 55"/>
          <p:cNvSpPr>
            <a:spLocks noChangeArrowheads="1"/>
          </p:cNvSpPr>
          <p:nvPr/>
        </p:nvSpPr>
        <p:spPr bwMode="ltGray">
          <a:xfrm rot="5400000" flipH="1">
            <a:off x="-2017712" y="2062162"/>
            <a:ext cx="4032250" cy="3930651"/>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ln/>
        </p:spPr>
        <p:style>
          <a:lnRef idx="1">
            <a:schemeClr val="dk1"/>
          </a:lnRef>
          <a:fillRef idx="2">
            <a:schemeClr val="dk1"/>
          </a:fillRef>
          <a:effectRef idx="1">
            <a:schemeClr val="dk1"/>
          </a:effectRef>
          <a:fontRef idx="minor">
            <a:schemeClr val="dk1"/>
          </a:fontRef>
        </p:style>
        <p:txBody>
          <a:bodyPr wrap="none" anchor="ctr"/>
          <a:lstStyle/>
          <a:p>
            <a:endParaRPr lang="en-US" sz="2000"/>
          </a:p>
        </p:txBody>
      </p:sp>
      <p:sp>
        <p:nvSpPr>
          <p:cNvPr id="6" name="Rectangle 2"/>
          <p:cNvSpPr>
            <a:spLocks noGrp="1" noChangeArrowheads="1"/>
          </p:cNvSpPr>
          <p:nvPr>
            <p:ph type="title"/>
          </p:nvPr>
        </p:nvSpPr>
        <p:spPr>
          <a:xfrm>
            <a:off x="0" y="228600"/>
            <a:ext cx="9144000" cy="1189038"/>
          </a:xfrm>
        </p:spPr>
        <p:txBody>
          <a:bodyPr/>
          <a:lstStyle/>
          <a:p>
            <a:r>
              <a:rPr lang="en-US" sz="4800"/>
              <a:t>Contents</a:t>
            </a:r>
          </a:p>
        </p:txBody>
      </p:sp>
      <p:sp>
        <p:nvSpPr>
          <p:cNvPr id="7" name="AutoShape 53"/>
          <p:cNvSpPr>
            <a:spLocks noChangeArrowheads="1"/>
          </p:cNvSpPr>
          <p:nvPr/>
        </p:nvSpPr>
        <p:spPr bwMode="gray">
          <a:xfrm>
            <a:off x="1905000" y="5251450"/>
            <a:ext cx="25908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Demo</a:t>
            </a:r>
            <a:endParaRPr lang="en-US" sz="2000" b="1"/>
          </a:p>
        </p:txBody>
      </p:sp>
      <p:sp>
        <p:nvSpPr>
          <p:cNvPr id="8" name="AutoShape 78"/>
          <p:cNvSpPr>
            <a:spLocks noChangeArrowheads="1"/>
          </p:cNvSpPr>
          <p:nvPr/>
        </p:nvSpPr>
        <p:spPr bwMode="gray">
          <a:xfrm>
            <a:off x="2362200" y="4424363"/>
            <a:ext cx="21336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Hướng phát triển</a:t>
            </a:r>
            <a:endParaRPr lang="en-US" sz="2000" b="1"/>
          </a:p>
        </p:txBody>
      </p:sp>
      <p:sp>
        <p:nvSpPr>
          <p:cNvPr id="9" name="AutoShape 81"/>
          <p:cNvSpPr>
            <a:spLocks noChangeArrowheads="1"/>
          </p:cNvSpPr>
          <p:nvPr/>
        </p:nvSpPr>
        <p:spPr bwMode="gray">
          <a:xfrm>
            <a:off x="2438400" y="3611563"/>
            <a:ext cx="20574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MongoDB</a:t>
            </a:r>
            <a:endParaRPr lang="en-US" sz="2000" b="1"/>
          </a:p>
        </p:txBody>
      </p:sp>
      <p:sp>
        <p:nvSpPr>
          <p:cNvPr id="10" name="AutoShape 84"/>
          <p:cNvSpPr>
            <a:spLocks noChangeArrowheads="1"/>
          </p:cNvSpPr>
          <p:nvPr/>
        </p:nvSpPr>
        <p:spPr bwMode="gray">
          <a:xfrm>
            <a:off x="2209800" y="2760663"/>
            <a:ext cx="22860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NoSQL ?</a:t>
            </a:r>
            <a:endParaRPr lang="en-US" sz="2000" b="1"/>
          </a:p>
        </p:txBody>
      </p:sp>
      <p:sp>
        <p:nvSpPr>
          <p:cNvPr id="11" name="AutoShape 87"/>
          <p:cNvSpPr>
            <a:spLocks noChangeArrowheads="1"/>
          </p:cNvSpPr>
          <p:nvPr/>
        </p:nvSpPr>
        <p:spPr bwMode="gray">
          <a:xfrm>
            <a:off x="1698879" y="1973263"/>
            <a:ext cx="2796921"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Tương lai của RDBMS !</a:t>
            </a:r>
            <a:endParaRPr lang="en-US" sz="2000" b="1"/>
          </a:p>
        </p:txBody>
      </p:sp>
      <p:grpSp>
        <p:nvGrpSpPr>
          <p:cNvPr id="12" name="Group 88"/>
          <p:cNvGrpSpPr>
            <a:grpSpLocks/>
          </p:cNvGrpSpPr>
          <p:nvPr/>
        </p:nvGrpSpPr>
        <p:grpSpPr bwMode="auto">
          <a:xfrm>
            <a:off x="1066800" y="1971337"/>
            <a:ext cx="685800" cy="562653"/>
            <a:chOff x="2078" y="1295"/>
            <a:chExt cx="1615" cy="2385"/>
          </a:xfrm>
        </p:grpSpPr>
        <p:sp>
          <p:nvSpPr>
            <p:cNvPr id="13" name="Oval 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14" name="Oval 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15" name="Oval 91"/>
            <p:cNvSpPr>
              <a:spLocks noChangeArrowheads="1"/>
            </p:cNvSpPr>
            <p:nvPr/>
          </p:nvSpPr>
          <p:spPr bwMode="gray">
            <a:xfrm>
              <a:off x="2254" y="1295"/>
              <a:ext cx="612"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16" name="Oval 92"/>
            <p:cNvSpPr>
              <a:spLocks noChangeArrowheads="1"/>
            </p:cNvSpPr>
            <p:nvPr/>
          </p:nvSpPr>
          <p:spPr bwMode="gray">
            <a:xfrm>
              <a:off x="2254" y="1295"/>
              <a:ext cx="612" cy="2385"/>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17" name="Oval 93"/>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18" name="Oval 94"/>
            <p:cNvSpPr>
              <a:spLocks noChangeArrowheads="1"/>
            </p:cNvSpPr>
            <p:nvPr/>
          </p:nvSpPr>
          <p:spPr bwMode="gray">
            <a:xfrm>
              <a:off x="2337" y="1295"/>
              <a:ext cx="1096" cy="2385"/>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1</a:t>
              </a:r>
              <a:endParaRPr lang="en-US" sz="2000" b="1"/>
            </a:p>
          </p:txBody>
        </p:sp>
      </p:grpSp>
      <p:grpSp>
        <p:nvGrpSpPr>
          <p:cNvPr id="19" name="Group 95"/>
          <p:cNvGrpSpPr>
            <a:grpSpLocks/>
          </p:cNvGrpSpPr>
          <p:nvPr/>
        </p:nvGrpSpPr>
        <p:grpSpPr bwMode="auto">
          <a:xfrm>
            <a:off x="1578440" y="2758737"/>
            <a:ext cx="707560" cy="562653"/>
            <a:chOff x="2078" y="1295"/>
            <a:chExt cx="1615" cy="2385"/>
          </a:xfrm>
        </p:grpSpPr>
        <p:sp>
          <p:nvSpPr>
            <p:cNvPr id="20" name="Oval 9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1" name="Oval 9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2" name="Oval 98"/>
            <p:cNvSpPr>
              <a:spLocks noChangeArrowheads="1"/>
            </p:cNvSpPr>
            <p:nvPr/>
          </p:nvSpPr>
          <p:spPr bwMode="gray">
            <a:xfrm>
              <a:off x="2254" y="1295"/>
              <a:ext cx="59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23" name="Oval 99"/>
            <p:cNvSpPr>
              <a:spLocks noChangeArrowheads="1"/>
            </p:cNvSpPr>
            <p:nvPr/>
          </p:nvSpPr>
          <p:spPr bwMode="gray">
            <a:xfrm>
              <a:off x="2254" y="1295"/>
              <a:ext cx="593" cy="2385"/>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24" name="Oval 100"/>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25" name="Oval 101"/>
            <p:cNvSpPr>
              <a:spLocks noChangeArrowheads="1"/>
            </p:cNvSpPr>
            <p:nvPr/>
          </p:nvSpPr>
          <p:spPr bwMode="gray">
            <a:xfrm>
              <a:off x="2337" y="1295"/>
              <a:ext cx="1096" cy="2385"/>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2</a:t>
              </a:r>
              <a:endParaRPr lang="en-US" sz="2000" b="1"/>
            </a:p>
          </p:txBody>
        </p:sp>
      </p:grpSp>
      <p:grpSp>
        <p:nvGrpSpPr>
          <p:cNvPr id="26" name="Group 102"/>
          <p:cNvGrpSpPr>
            <a:grpSpLocks/>
          </p:cNvGrpSpPr>
          <p:nvPr/>
        </p:nvGrpSpPr>
        <p:grpSpPr bwMode="auto">
          <a:xfrm>
            <a:off x="1713108" y="3596937"/>
            <a:ext cx="801492" cy="562653"/>
            <a:chOff x="2078" y="1295"/>
            <a:chExt cx="1615" cy="2385"/>
          </a:xfrm>
        </p:grpSpPr>
        <p:sp>
          <p:nvSpPr>
            <p:cNvPr id="27" name="Oval 10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8" name="Oval 10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9" name="Oval 105"/>
            <p:cNvSpPr>
              <a:spLocks noChangeArrowheads="1"/>
            </p:cNvSpPr>
            <p:nvPr/>
          </p:nvSpPr>
          <p:spPr bwMode="gray">
            <a:xfrm>
              <a:off x="2254" y="1295"/>
              <a:ext cx="52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0" name="Oval 106"/>
            <p:cNvSpPr>
              <a:spLocks noChangeArrowheads="1"/>
            </p:cNvSpPr>
            <p:nvPr/>
          </p:nvSpPr>
          <p:spPr bwMode="gray">
            <a:xfrm>
              <a:off x="2254" y="1295"/>
              <a:ext cx="523" cy="2385"/>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1" name="Oval 107"/>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32" name="Oval 108"/>
            <p:cNvSpPr>
              <a:spLocks noChangeArrowheads="1"/>
            </p:cNvSpPr>
            <p:nvPr/>
          </p:nvSpPr>
          <p:spPr bwMode="gray">
            <a:xfrm>
              <a:off x="2337" y="1295"/>
              <a:ext cx="1096" cy="2385"/>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3</a:t>
              </a:r>
              <a:endParaRPr lang="en-US" sz="2000" b="1"/>
            </a:p>
          </p:txBody>
        </p:sp>
      </p:grpSp>
      <p:grpSp>
        <p:nvGrpSpPr>
          <p:cNvPr id="33" name="Group 109"/>
          <p:cNvGrpSpPr>
            <a:grpSpLocks/>
          </p:cNvGrpSpPr>
          <p:nvPr/>
        </p:nvGrpSpPr>
        <p:grpSpPr bwMode="auto">
          <a:xfrm>
            <a:off x="1609070" y="4435137"/>
            <a:ext cx="797580" cy="562653"/>
            <a:chOff x="2078" y="1295"/>
            <a:chExt cx="1615" cy="2385"/>
          </a:xfrm>
        </p:grpSpPr>
        <p:sp>
          <p:nvSpPr>
            <p:cNvPr id="34" name="Oval 1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35" name="Oval 1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36" name="Oval 112"/>
            <p:cNvSpPr>
              <a:spLocks noChangeArrowheads="1"/>
            </p:cNvSpPr>
            <p:nvPr/>
          </p:nvSpPr>
          <p:spPr bwMode="gray">
            <a:xfrm>
              <a:off x="2254" y="1295"/>
              <a:ext cx="526"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7" name="Oval 113"/>
            <p:cNvSpPr>
              <a:spLocks noChangeArrowheads="1"/>
            </p:cNvSpPr>
            <p:nvPr/>
          </p:nvSpPr>
          <p:spPr bwMode="gray">
            <a:xfrm>
              <a:off x="2254" y="1295"/>
              <a:ext cx="526" cy="2385"/>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8" name="Oval 114"/>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39" name="Oval 115"/>
            <p:cNvSpPr>
              <a:spLocks noChangeArrowheads="1"/>
            </p:cNvSpPr>
            <p:nvPr/>
          </p:nvSpPr>
          <p:spPr bwMode="gray">
            <a:xfrm>
              <a:off x="2337" y="1295"/>
              <a:ext cx="1096" cy="2385"/>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4</a:t>
              </a:r>
              <a:endParaRPr lang="en-US" sz="2000" b="1"/>
            </a:p>
          </p:txBody>
        </p:sp>
      </p:grpSp>
      <p:grpSp>
        <p:nvGrpSpPr>
          <p:cNvPr id="40" name="Group 116"/>
          <p:cNvGrpSpPr>
            <a:grpSpLocks/>
          </p:cNvGrpSpPr>
          <p:nvPr/>
        </p:nvGrpSpPr>
        <p:grpSpPr bwMode="auto">
          <a:xfrm>
            <a:off x="1295400" y="5209837"/>
            <a:ext cx="666750" cy="562653"/>
            <a:chOff x="2078" y="1295"/>
            <a:chExt cx="1615" cy="2385"/>
          </a:xfrm>
        </p:grpSpPr>
        <p:sp>
          <p:nvSpPr>
            <p:cNvPr id="41" name="Oval 1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42" name="Oval 1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43" name="Oval 119"/>
            <p:cNvSpPr>
              <a:spLocks noChangeArrowheads="1"/>
            </p:cNvSpPr>
            <p:nvPr/>
          </p:nvSpPr>
          <p:spPr bwMode="gray">
            <a:xfrm>
              <a:off x="2254" y="1295"/>
              <a:ext cx="629"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44" name="Oval 120"/>
            <p:cNvSpPr>
              <a:spLocks noChangeArrowheads="1"/>
            </p:cNvSpPr>
            <p:nvPr/>
          </p:nvSpPr>
          <p:spPr bwMode="gray">
            <a:xfrm>
              <a:off x="2254" y="1295"/>
              <a:ext cx="629" cy="2385"/>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45" name="Oval 121"/>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46" name="Oval 122"/>
            <p:cNvSpPr>
              <a:spLocks noChangeArrowheads="1"/>
            </p:cNvSpPr>
            <p:nvPr/>
          </p:nvSpPr>
          <p:spPr bwMode="gray">
            <a:xfrm>
              <a:off x="2337" y="1295"/>
              <a:ext cx="1096" cy="2385"/>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5</a:t>
              </a:r>
              <a:endParaRPr lang="en-US" sz="2000" b="1"/>
            </a:p>
          </p:txBody>
        </p:sp>
      </p:grpSp>
      <p:sp>
        <p:nvSpPr>
          <p:cNvPr id="47" name="Title 1"/>
          <p:cNvSpPr txBox="1">
            <a:spLocks/>
          </p:cNvSpPr>
          <p:nvPr/>
        </p:nvSpPr>
        <p:spPr>
          <a:xfrm>
            <a:off x="381000" y="304800"/>
            <a:ext cx="8305800" cy="1112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smtClean="0">
                <a:solidFill>
                  <a:srgbClr val="FFFF00"/>
                </a:solidFill>
              </a:rPr>
              <a:t>Các vấn đề triển khai</a:t>
            </a:r>
            <a:endParaRPr lang="en-US" sz="4800" b="1">
              <a:solidFill>
                <a:srgbClr val="FFFF00"/>
              </a:solidFill>
            </a:endParaRP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6" y="2948241"/>
            <a:ext cx="1539964" cy="2119313"/>
          </a:xfrm>
          <a:prstGeom prst="rect">
            <a:avLst/>
          </a:prstGeom>
        </p:spPr>
      </p:pic>
      <p:sp>
        <p:nvSpPr>
          <p:cNvPr id="49" name="Slide Number Placeholder 48"/>
          <p:cNvSpPr>
            <a:spLocks noGrp="1"/>
          </p:cNvSpPr>
          <p:nvPr>
            <p:ph type="sldNum" sz="quarter" idx="12"/>
          </p:nvPr>
        </p:nvSpPr>
        <p:spPr/>
        <p:txBody>
          <a:bodyPr/>
          <a:lstStyle/>
          <a:p>
            <a:fld id="{B6F15528-21DE-4FAA-801E-634DDDAF4B2B}" type="slidenum">
              <a:rPr lang="en-US" sz="1400" smtClean="0"/>
              <a:pPr/>
              <a:t>3</a:t>
            </a:fld>
            <a:endParaRPr lang="en-US" sz="1400"/>
          </a:p>
        </p:txBody>
      </p:sp>
    </p:spTree>
    <p:extLst>
      <p:ext uri="{BB962C8B-B14F-4D97-AF65-F5344CB8AC3E}">
        <p14:creationId xmlns:p14="http://schemas.microsoft.com/office/powerpoint/2010/main" val="292403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arn(inVertic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arn(inVertic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lstStyle/>
          <a:p>
            <a:pPr>
              <a:buFont typeface="Wingdings" pitchFamily="2" charset="2"/>
              <a:buChar char="Ø"/>
            </a:pPr>
            <a:r>
              <a:rPr lang="en-US" smtClean="0">
                <a:solidFill>
                  <a:schemeClr val="bg1"/>
                </a:solidFill>
              </a:rPr>
              <a:t>Là một HQT CSDL dạng NoSQL</a:t>
            </a:r>
          </a:p>
          <a:p>
            <a:pPr marL="0" indent="0">
              <a:buNone/>
            </a:pPr>
            <a:endParaRPr lang="en-US" smtClean="0">
              <a:solidFill>
                <a:schemeClr val="bg1"/>
              </a:solidFill>
            </a:endParaRPr>
          </a:p>
          <a:p>
            <a:pPr>
              <a:buFont typeface="Wingdings" pitchFamily="2" charset="2"/>
              <a:buChar char="Ø"/>
            </a:pPr>
            <a:r>
              <a:rPr lang="vi-VN" smtClean="0">
                <a:solidFill>
                  <a:schemeClr val="bg1"/>
                </a:solidFill>
              </a:rPr>
              <a:t>MongoDB </a:t>
            </a:r>
            <a:r>
              <a:rPr lang="en-US" smtClean="0">
                <a:solidFill>
                  <a:schemeClr val="bg1"/>
                </a:solidFill>
              </a:rPr>
              <a:t>thuộc kiến trúc lưu trữ </a:t>
            </a:r>
            <a:r>
              <a:rPr lang="vi-VN" smtClean="0">
                <a:solidFill>
                  <a:schemeClr val="bg1"/>
                </a:solidFill>
              </a:rPr>
              <a:t>document.</a:t>
            </a:r>
            <a:endParaRPr lang="en-US" smtClean="0">
              <a:solidFill>
                <a:schemeClr val="bg1"/>
              </a:solidFill>
            </a:endParaRPr>
          </a:p>
          <a:p>
            <a:pPr marL="0" indent="0">
              <a:buNone/>
            </a:pPr>
            <a:endParaRPr lang="en-US" smtClean="0">
              <a:solidFill>
                <a:schemeClr val="bg1"/>
              </a:solidFill>
            </a:endParaRPr>
          </a:p>
          <a:p>
            <a:pPr>
              <a:buFont typeface="Wingdings" pitchFamily="2" charset="2"/>
              <a:buChar char="Ø"/>
            </a:pPr>
            <a:r>
              <a:rPr lang="vi-VN" smtClean="0">
                <a:solidFill>
                  <a:schemeClr val="bg1"/>
                </a:solidFill>
              </a:rPr>
              <a:t>MongoDB </a:t>
            </a:r>
            <a:r>
              <a:rPr lang="vi-VN">
                <a:solidFill>
                  <a:schemeClr val="bg1"/>
                </a:solidFill>
              </a:rPr>
              <a:t>là 1 cơ sở dữ liệu hướng văn bản  (JSON document-oriented database)</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6" name="Down Arrow 5"/>
          <p:cNvSpPr/>
          <p:nvPr/>
        </p:nvSpPr>
        <p:spPr>
          <a:xfrm>
            <a:off x="3810000" y="3733800"/>
            <a:ext cx="609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676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fontScale="77500" lnSpcReduction="20000"/>
          </a:bodyPr>
          <a:lstStyle/>
          <a:p>
            <a:pPr>
              <a:buFont typeface="Wingdings" pitchFamily="2" charset="2"/>
              <a:buChar char="Ø"/>
            </a:pPr>
            <a:r>
              <a:rPr lang="vi-VN">
                <a:solidFill>
                  <a:schemeClr val="bg1"/>
                </a:solidFill>
              </a:rPr>
              <a:t>Được viết bằng C++ và có driver cho nhiều ngôn ngữ khác </a:t>
            </a:r>
            <a:r>
              <a:rPr lang="vi-VN" smtClean="0">
                <a:solidFill>
                  <a:schemeClr val="bg1"/>
                </a:solidFill>
              </a:rPr>
              <a:t>nhau</a:t>
            </a:r>
            <a:r>
              <a:rPr lang="en-US">
                <a:solidFill>
                  <a:schemeClr val="bg1"/>
                </a:solidFill>
              </a:rPr>
              <a:t> </a:t>
            </a:r>
            <a:r>
              <a:rPr lang="en-US" smtClean="0">
                <a:solidFill>
                  <a:schemeClr val="bg1"/>
                </a:solidFill>
              </a:rPr>
              <a:t>như: </a:t>
            </a: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a:buFont typeface="Wingdings" pitchFamily="2" charset="2"/>
              <a:buChar char="Ø"/>
            </a:pPr>
            <a:r>
              <a:rPr lang="vi-VN" smtClean="0">
                <a:solidFill>
                  <a:schemeClr val="bg1"/>
                </a:solidFill>
              </a:rPr>
              <a:t>Để </a:t>
            </a:r>
            <a:r>
              <a:rPr lang="vi-VN">
                <a:solidFill>
                  <a:schemeClr val="bg1"/>
                </a:solidFill>
              </a:rPr>
              <a:t>sử dụng được các ngôn ngữ </a:t>
            </a:r>
            <a:r>
              <a:rPr lang="vi-VN" smtClean="0">
                <a:solidFill>
                  <a:schemeClr val="bg1"/>
                </a:solidFill>
              </a:rPr>
              <a:t>với </a:t>
            </a:r>
            <a:r>
              <a:rPr lang="vi-VN">
                <a:solidFill>
                  <a:schemeClr val="bg1"/>
                </a:solidFill>
              </a:rPr>
              <a:t>MongoDB, </a:t>
            </a:r>
            <a:r>
              <a:rPr lang="en-US" smtClean="0">
                <a:solidFill>
                  <a:schemeClr val="bg1"/>
                </a:solidFill>
              </a:rPr>
              <a:t>ta</a:t>
            </a:r>
            <a:r>
              <a:rPr lang="vi-VN" smtClean="0">
                <a:solidFill>
                  <a:schemeClr val="bg1"/>
                </a:solidFill>
              </a:rPr>
              <a:t> </a:t>
            </a:r>
            <a:r>
              <a:rPr lang="vi-VN">
                <a:solidFill>
                  <a:schemeClr val="bg1"/>
                </a:solidFill>
              </a:rPr>
              <a:t>phải cài đặt các </a:t>
            </a:r>
            <a:r>
              <a:rPr lang="vi-VN" smtClean="0">
                <a:solidFill>
                  <a:schemeClr val="bg1"/>
                </a:solidFill>
              </a:rPr>
              <a:t>driver.</a:t>
            </a:r>
            <a:endParaRPr lang="en-US" smtClean="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2" name="Rectangle 1"/>
          <p:cNvSpPr/>
          <p:nvPr/>
        </p:nvSpPr>
        <p:spPr>
          <a:xfrm>
            <a:off x="5334000" y="2514600"/>
            <a:ext cx="2514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u="sng">
                <a:hlinkClick r:id="rId3"/>
              </a:rPr>
              <a:t>Node.js </a:t>
            </a:r>
            <a:endParaRPr lang="en-US" sz="2400"/>
          </a:p>
          <a:p>
            <a:pPr lvl="0"/>
            <a:r>
              <a:rPr lang="en-US" sz="2400" u="sng">
                <a:hlinkClick r:id="rId4" tooltip="Perl Language Center"/>
              </a:rPr>
              <a:t>Perl</a:t>
            </a:r>
            <a:endParaRPr lang="en-US" sz="2400"/>
          </a:p>
          <a:p>
            <a:pPr lvl="0"/>
            <a:r>
              <a:rPr lang="en-US" sz="2400" u="sng">
                <a:hlinkClick r:id="rId5" tooltip="PHP Language Center"/>
              </a:rPr>
              <a:t>PHP</a:t>
            </a:r>
            <a:endParaRPr lang="en-US" sz="2400"/>
          </a:p>
          <a:p>
            <a:pPr lvl="0"/>
            <a:r>
              <a:rPr lang="en-US" sz="2400" u="sng">
                <a:hlinkClick r:id="rId6" tooltip="Python Language Center"/>
              </a:rPr>
              <a:t>Python</a:t>
            </a:r>
            <a:endParaRPr lang="en-US" sz="2400"/>
          </a:p>
          <a:p>
            <a:pPr lvl="0"/>
            <a:r>
              <a:rPr lang="en-US" sz="2400" u="sng">
                <a:hlinkClick r:id="rId7" tooltip="Ruby Language Center"/>
              </a:rPr>
              <a:t>Ruby</a:t>
            </a:r>
            <a:endParaRPr lang="en-US" sz="2400"/>
          </a:p>
          <a:p>
            <a:pPr lvl="0"/>
            <a:r>
              <a:rPr lang="en-US" sz="2400" u="sng">
                <a:hlinkClick r:id="rId8" tooltip="Scala Language Center"/>
              </a:rPr>
              <a:t>Scala</a:t>
            </a:r>
            <a:endParaRPr lang="en-US" sz="2400"/>
          </a:p>
          <a:p>
            <a:pPr algn="ctr"/>
            <a:endParaRPr lang="en-US"/>
          </a:p>
        </p:txBody>
      </p:sp>
      <p:sp>
        <p:nvSpPr>
          <p:cNvPr id="7" name="Rectangle 6"/>
          <p:cNvSpPr/>
          <p:nvPr/>
        </p:nvSpPr>
        <p:spPr>
          <a:xfrm>
            <a:off x="685800" y="2514600"/>
            <a:ext cx="4648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u="sng">
                <a:hlinkClick r:id="rId9" tooltip="C Language Center"/>
              </a:rPr>
              <a:t>C</a:t>
            </a:r>
            <a:endParaRPr lang="en-US" sz="2400"/>
          </a:p>
          <a:p>
            <a:pPr lvl="0"/>
            <a:r>
              <a:rPr lang="en-US" sz="2400" u="sng">
                <a:hlinkClick r:id="rId10" tooltip="C++ Language Center"/>
              </a:rPr>
              <a:t>C++</a:t>
            </a:r>
            <a:endParaRPr lang="en-US" sz="2400"/>
          </a:p>
          <a:p>
            <a:pPr lvl="0"/>
            <a:r>
              <a:rPr lang="en-US" sz="2400" u="sng">
                <a:hlinkClick r:id="rId11" tooltip="Erlang Language Center"/>
              </a:rPr>
              <a:t>Erlang</a:t>
            </a:r>
            <a:endParaRPr lang="en-US" sz="2400"/>
          </a:p>
          <a:p>
            <a:pPr lvl="0"/>
            <a:r>
              <a:rPr lang="en-US" sz="2400" u="sng">
                <a:hlinkClick r:id="rId12" tooltip="Haskell Language Center"/>
              </a:rPr>
              <a:t>Haskell</a:t>
            </a:r>
            <a:endParaRPr lang="en-US" sz="2400"/>
          </a:p>
          <a:p>
            <a:pPr lvl="0"/>
            <a:r>
              <a:rPr lang="en-US" sz="2400" u="sng">
                <a:hlinkClick r:id="rId13" tooltip="Java Language Center"/>
              </a:rPr>
              <a:t>Java</a:t>
            </a:r>
            <a:endParaRPr lang="en-US" sz="2400"/>
          </a:p>
          <a:p>
            <a:pPr lvl="0"/>
            <a:r>
              <a:rPr lang="en-US" sz="2400" u="sng">
                <a:hlinkClick r:id="rId14" tooltip="Javascript Language Center"/>
              </a:rPr>
              <a:t>Javascript</a:t>
            </a:r>
            <a:endParaRPr lang="en-US" sz="2400"/>
          </a:p>
          <a:p>
            <a:pPr lvl="0"/>
            <a:r>
              <a:rPr lang="en-US" sz="2400" u="sng">
                <a:hlinkClick r:id="rId15" tooltip="CSharp Language Center"/>
              </a:rPr>
              <a:t>.NET (C# F#, PowerShell, etc)</a:t>
            </a:r>
            <a:endParaRPr lang="en-US" sz="2400"/>
          </a:p>
          <a:p>
            <a:pPr algn="ctr"/>
            <a:endParaRPr lang="en-US" sz="2400"/>
          </a:p>
        </p:txBody>
      </p:sp>
    </p:spTree>
    <p:extLst>
      <p:ext uri="{BB962C8B-B14F-4D97-AF65-F5344CB8AC3E}">
        <p14:creationId xmlns:p14="http://schemas.microsoft.com/office/powerpoint/2010/main" val="36724003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pPr>
              <a:buFont typeface="Wingdings" pitchFamily="2" charset="2"/>
              <a:buChar char="Ø"/>
            </a:pPr>
            <a:r>
              <a:rPr lang="en-US" smtClean="0">
                <a:solidFill>
                  <a:schemeClr val="bg1"/>
                </a:solidFill>
              </a:rPr>
              <a:t>Các kiểu dữ liệu có trong MongoDB</a:t>
            </a: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6" name="Rectangle 5"/>
          <p:cNvSpPr/>
          <p:nvPr/>
        </p:nvSpPr>
        <p:spPr>
          <a:xfrm>
            <a:off x="457200" y="2667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ü"/>
            </a:pPr>
            <a:r>
              <a:rPr lang="en-US" sz="2000">
                <a:solidFill>
                  <a:schemeClr val="tx1"/>
                </a:solidFill>
              </a:rPr>
              <a:t>null </a:t>
            </a:r>
          </a:p>
          <a:p>
            <a:pPr>
              <a:buFont typeface="Wingdings" pitchFamily="2" charset="2"/>
              <a:buChar char="ü"/>
            </a:pPr>
            <a:r>
              <a:rPr lang="en-US" sz="2000">
                <a:solidFill>
                  <a:schemeClr val="tx1"/>
                </a:solidFill>
              </a:rPr>
              <a:t>Boolean </a:t>
            </a:r>
          </a:p>
          <a:p>
            <a:pPr>
              <a:buFont typeface="Wingdings" pitchFamily="2" charset="2"/>
              <a:buChar char="ü"/>
            </a:pPr>
            <a:r>
              <a:rPr lang="en-US" sz="2000">
                <a:solidFill>
                  <a:schemeClr val="tx1"/>
                </a:solidFill>
              </a:rPr>
              <a:t>32-bit int </a:t>
            </a:r>
          </a:p>
          <a:p>
            <a:pPr>
              <a:buFont typeface="Wingdings" pitchFamily="2" charset="2"/>
              <a:buChar char="ü"/>
            </a:pPr>
            <a:r>
              <a:rPr lang="en-US" sz="2000">
                <a:solidFill>
                  <a:schemeClr val="tx1"/>
                </a:solidFill>
              </a:rPr>
              <a:t>64-bit int </a:t>
            </a:r>
          </a:p>
          <a:p>
            <a:pPr>
              <a:buFont typeface="Wingdings" pitchFamily="2" charset="2"/>
              <a:buChar char="ü"/>
            </a:pPr>
            <a:r>
              <a:rPr lang="en-US" sz="2000">
                <a:solidFill>
                  <a:schemeClr val="tx1"/>
                </a:solidFill>
              </a:rPr>
              <a:t>64-bit floating point </a:t>
            </a:r>
          </a:p>
          <a:p>
            <a:pPr>
              <a:buFont typeface="Wingdings" pitchFamily="2" charset="2"/>
              <a:buChar char="ü"/>
            </a:pPr>
            <a:r>
              <a:rPr lang="en-US" sz="2000">
                <a:solidFill>
                  <a:schemeClr val="tx1"/>
                </a:solidFill>
              </a:rPr>
              <a:t>string </a:t>
            </a:r>
          </a:p>
          <a:p>
            <a:pPr>
              <a:buFont typeface="Wingdings" pitchFamily="2" charset="2"/>
              <a:buChar char="ü"/>
            </a:pPr>
            <a:r>
              <a:rPr lang="en-US" sz="2000">
                <a:solidFill>
                  <a:schemeClr val="tx1"/>
                </a:solidFill>
              </a:rPr>
              <a:t>symbol </a:t>
            </a:r>
          </a:p>
          <a:p>
            <a:pPr>
              <a:buFont typeface="Wingdings" pitchFamily="2" charset="2"/>
              <a:buChar char="ü"/>
            </a:pPr>
            <a:r>
              <a:rPr lang="en-US" sz="2000">
                <a:solidFill>
                  <a:schemeClr val="tx1"/>
                </a:solidFill>
              </a:rPr>
              <a:t>object id : {"x" : ObjectId()} </a:t>
            </a:r>
          </a:p>
          <a:p>
            <a:pPr>
              <a:buFont typeface="Wingdings" pitchFamily="2" charset="2"/>
              <a:buChar char="ü"/>
            </a:pPr>
            <a:r>
              <a:rPr lang="en-US" sz="2000">
                <a:solidFill>
                  <a:schemeClr val="tx1"/>
                </a:solidFill>
              </a:rPr>
              <a:t>date 9.</a:t>
            </a:r>
          </a:p>
          <a:p>
            <a:pPr algn="ctr"/>
            <a:endParaRPr lang="en-US"/>
          </a:p>
        </p:txBody>
      </p:sp>
      <p:sp>
        <p:nvSpPr>
          <p:cNvPr id="8" name="Rectangle 7"/>
          <p:cNvSpPr/>
          <p:nvPr/>
        </p:nvSpPr>
        <p:spPr>
          <a:xfrm>
            <a:off x="3886200" y="2175164"/>
            <a:ext cx="4876800" cy="411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ü"/>
            </a:pPr>
            <a:r>
              <a:rPr lang="en-US" sz="2400">
                <a:solidFill>
                  <a:schemeClr val="tx1"/>
                </a:solidFill>
              </a:rPr>
              <a:t>regular expression : {"x" : /foobar/i} </a:t>
            </a:r>
          </a:p>
          <a:p>
            <a:pPr>
              <a:buFont typeface="Wingdings" pitchFamily="2" charset="2"/>
              <a:buChar char="ü"/>
            </a:pPr>
            <a:r>
              <a:rPr lang="en-US" sz="2400">
                <a:solidFill>
                  <a:schemeClr val="tx1"/>
                </a:solidFill>
              </a:rPr>
              <a:t>code </a:t>
            </a:r>
          </a:p>
          <a:p>
            <a:pPr>
              <a:buFont typeface="Wingdings" pitchFamily="2" charset="2"/>
              <a:buChar char="ü"/>
            </a:pPr>
            <a:r>
              <a:rPr lang="en-US" sz="2400">
                <a:solidFill>
                  <a:schemeClr val="tx1"/>
                </a:solidFill>
              </a:rPr>
              <a:t>binary data </a:t>
            </a:r>
          </a:p>
          <a:p>
            <a:pPr>
              <a:buFont typeface="Wingdings" pitchFamily="2" charset="2"/>
              <a:buChar char="ü"/>
            </a:pPr>
            <a:r>
              <a:rPr lang="en-US" sz="2400">
                <a:solidFill>
                  <a:schemeClr val="tx1"/>
                </a:solidFill>
              </a:rPr>
              <a:t>maximum value </a:t>
            </a:r>
          </a:p>
          <a:p>
            <a:pPr>
              <a:buFont typeface="Wingdings" pitchFamily="2" charset="2"/>
              <a:buChar char="ü"/>
            </a:pPr>
            <a:r>
              <a:rPr lang="en-US" sz="2400">
                <a:solidFill>
                  <a:schemeClr val="tx1"/>
                </a:solidFill>
              </a:rPr>
              <a:t>Minimum value </a:t>
            </a:r>
          </a:p>
          <a:p>
            <a:pPr>
              <a:buFont typeface="Wingdings" pitchFamily="2" charset="2"/>
              <a:buChar char="ü"/>
            </a:pPr>
            <a:r>
              <a:rPr lang="en-US" sz="2400">
                <a:solidFill>
                  <a:schemeClr val="tx1"/>
                </a:solidFill>
              </a:rPr>
              <a:t>undefined </a:t>
            </a:r>
          </a:p>
          <a:p>
            <a:pPr>
              <a:buFont typeface="Wingdings" pitchFamily="2" charset="2"/>
              <a:buChar char="ü"/>
            </a:pPr>
            <a:r>
              <a:rPr lang="en-US" sz="2400">
                <a:solidFill>
                  <a:schemeClr val="tx1"/>
                </a:solidFill>
              </a:rPr>
              <a:t>array </a:t>
            </a:r>
          </a:p>
          <a:p>
            <a:pPr>
              <a:buFont typeface="Wingdings" pitchFamily="2" charset="2"/>
              <a:buChar char="ü"/>
            </a:pPr>
            <a:r>
              <a:rPr lang="en-US" sz="2400">
                <a:solidFill>
                  <a:schemeClr val="tx1"/>
                </a:solidFill>
              </a:rPr>
              <a:t>embedded document : {"x" : {"foo" : "bar"}} </a:t>
            </a:r>
          </a:p>
          <a:p>
            <a:pPr algn="ctr"/>
            <a:endParaRPr lang="en-US"/>
          </a:p>
        </p:txBody>
      </p:sp>
    </p:spTree>
    <p:extLst>
      <p:ext uri="{BB962C8B-B14F-4D97-AF65-F5344CB8AC3E}">
        <p14:creationId xmlns:p14="http://schemas.microsoft.com/office/powerpoint/2010/main" val="3683884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pPr marL="0" indent="0" algn="ctr">
              <a:buNone/>
            </a:pPr>
            <a:r>
              <a:rPr lang="en-US" b="1">
                <a:solidFill>
                  <a:schemeClr val="bg1"/>
                </a:solidFill>
              </a:rPr>
              <a:t>Thao tác với Mongo bằng cách nào </a:t>
            </a:r>
            <a:r>
              <a:rPr lang="en-US" b="1" smtClean="0">
                <a:solidFill>
                  <a:schemeClr val="bg1"/>
                </a:solidFill>
              </a:rPr>
              <a:t>?</a:t>
            </a:r>
          </a:p>
          <a:p>
            <a:pPr marL="0" indent="0" algn="ctr">
              <a:buNone/>
            </a:pPr>
            <a:endParaRPr lang="en-US">
              <a:solidFill>
                <a:schemeClr val="bg1"/>
              </a:solidFill>
            </a:endParaRPr>
          </a:p>
          <a:p>
            <a:pPr>
              <a:buFont typeface="Wingdings" pitchFamily="2" charset="2"/>
              <a:buChar char="Ø"/>
            </a:pPr>
            <a:r>
              <a:rPr lang="vi-VN" b="1">
                <a:solidFill>
                  <a:srgbClr val="FFFF00"/>
                </a:solidFill>
              </a:rPr>
              <a:t>Mongo shell </a:t>
            </a:r>
            <a:r>
              <a:rPr lang="en-US" b="1" smtClean="0">
                <a:solidFill>
                  <a:srgbClr val="FFFF00"/>
                </a:solidFill>
              </a:rPr>
              <a:t>:</a:t>
            </a:r>
          </a:p>
          <a:p>
            <a:pPr marL="0" indent="0">
              <a:buNone/>
            </a:pPr>
            <a:r>
              <a:rPr lang="en-US">
                <a:solidFill>
                  <a:schemeClr val="bg1"/>
                </a:solidFill>
              </a:rPr>
              <a:t>	</a:t>
            </a:r>
            <a:r>
              <a:rPr lang="en-US" smtClean="0">
                <a:solidFill>
                  <a:schemeClr val="bg1"/>
                </a:solidFill>
              </a:rPr>
              <a:t>	</a:t>
            </a:r>
            <a:r>
              <a:rPr lang="vi-VN" smtClean="0">
                <a:solidFill>
                  <a:schemeClr val="bg1"/>
                </a:solidFill>
              </a:rPr>
              <a:t>là </a:t>
            </a:r>
            <a:r>
              <a:rPr lang="vi-VN">
                <a:solidFill>
                  <a:schemeClr val="bg1"/>
                </a:solidFill>
              </a:rPr>
              <a:t>một shell </a:t>
            </a:r>
            <a:r>
              <a:rPr lang="vi-VN" smtClean="0">
                <a:solidFill>
                  <a:schemeClr val="bg1"/>
                </a:solidFill>
              </a:rPr>
              <a:t>JavaScript</a:t>
            </a:r>
            <a:endParaRPr lang="en-US" smtClean="0">
              <a:solidFill>
                <a:schemeClr val="bg1"/>
              </a:solidFill>
            </a:endParaRPr>
          </a:p>
          <a:p>
            <a:pPr>
              <a:buFont typeface="Wingdings" pitchFamily="2" charset="2"/>
              <a:buChar char="Ø"/>
            </a:pPr>
            <a:r>
              <a:rPr lang="en-US">
                <a:solidFill>
                  <a:schemeClr val="bg1"/>
                </a:solidFill>
              </a:rPr>
              <a:t> </a:t>
            </a:r>
            <a:r>
              <a:rPr lang="en-US" b="1" smtClean="0">
                <a:solidFill>
                  <a:srgbClr val="FFFF00"/>
                </a:solidFill>
              </a:rPr>
              <a:t>Mongo developer:</a:t>
            </a:r>
          </a:p>
          <a:p>
            <a:pPr marL="0" indent="0">
              <a:buNone/>
            </a:pPr>
            <a:r>
              <a:rPr lang="en-US">
                <a:solidFill>
                  <a:schemeClr val="bg1"/>
                </a:solidFill>
              </a:rPr>
              <a:t> </a:t>
            </a:r>
            <a:r>
              <a:rPr lang="en-US" smtClean="0">
                <a:solidFill>
                  <a:schemeClr val="bg1"/>
                </a:solidFill>
              </a:rPr>
              <a:t>                  trên các môi trường phát triển như PHP, Perl, Python….</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8702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pPr marL="0" indent="0" algn="ctr">
              <a:buNone/>
            </a:pPr>
            <a:r>
              <a:rPr lang="en-US" sz="3600" b="1" smtClean="0">
                <a:solidFill>
                  <a:srgbClr val="FFFF00"/>
                </a:solidFill>
              </a:rPr>
              <a:t>Cài đặt</a:t>
            </a:r>
          </a:p>
          <a:p>
            <a:pPr marL="0" indent="0" algn="ctr">
              <a:buNone/>
            </a:pPr>
            <a:endParaRPr lang="en-US" sz="3600" b="1">
              <a:solidFill>
                <a:srgbClr val="FFFF00"/>
              </a:solidFill>
            </a:endParaRPr>
          </a:p>
          <a:p>
            <a:pPr>
              <a:buFont typeface="Wingdings" pitchFamily="2" charset="2"/>
              <a:buChar char="ü"/>
            </a:pPr>
            <a:r>
              <a:rPr lang="en-US" sz="2400" b="1" smtClean="0">
                <a:solidFill>
                  <a:srgbClr val="FFFF00"/>
                </a:solidFill>
              </a:rPr>
              <a:t> </a:t>
            </a:r>
            <a:r>
              <a:rPr lang="en-US" sz="2800" b="1" smtClean="0">
                <a:solidFill>
                  <a:schemeClr val="bg1"/>
                </a:solidFill>
              </a:rPr>
              <a:t>Đơn giản đến bất ngờ !</a:t>
            </a:r>
          </a:p>
          <a:p>
            <a:pPr>
              <a:buFont typeface="Wingdings" pitchFamily="2" charset="2"/>
              <a:buChar char="ü"/>
            </a:pPr>
            <a:r>
              <a:rPr lang="en-US" sz="2800" b="1" smtClean="0">
                <a:solidFill>
                  <a:schemeClr val="bg1"/>
                </a:solidFill>
              </a:rPr>
              <a:t> Nhanh chóng đến bất ngờ !</a:t>
            </a:r>
            <a:endParaRPr lang="en-US" sz="2800" b="1" smtClean="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32876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pPr marL="0" indent="0" algn="ctr">
              <a:buNone/>
            </a:pPr>
            <a:r>
              <a:rPr lang="en-US" sz="3600" b="1" smtClean="0">
                <a:solidFill>
                  <a:srgbClr val="FFFF00"/>
                </a:solidFill>
              </a:rPr>
              <a:t>Cài đặt</a:t>
            </a:r>
          </a:p>
          <a:p>
            <a:pPr marL="742950" indent="-742950">
              <a:buFont typeface="+mj-lt"/>
              <a:buAutoNum type="arabicPeriod"/>
            </a:pPr>
            <a:r>
              <a:rPr lang="en-US" sz="2400" b="1" smtClean="0">
                <a:solidFill>
                  <a:schemeClr val="bg1"/>
                </a:solidFill>
              </a:rPr>
              <a:t>Download MongoDB cho từng loại kiến trúc HĐH( x86 or x64)</a:t>
            </a:r>
          </a:p>
          <a:p>
            <a:pPr marL="742950" indent="-742950">
              <a:buFont typeface="+mj-lt"/>
              <a:buAutoNum type="arabicPeriod"/>
            </a:pPr>
            <a:r>
              <a:rPr lang="en-US" sz="2400" b="1" smtClean="0">
                <a:solidFill>
                  <a:schemeClr val="bg1"/>
                </a:solidFill>
              </a:rPr>
              <a:t>Giải nén</a:t>
            </a:r>
          </a:p>
          <a:p>
            <a:pPr marL="742950" indent="-742950">
              <a:buFont typeface="+mj-lt"/>
              <a:buAutoNum type="arabicPeriod"/>
            </a:pPr>
            <a:r>
              <a:rPr lang="en-US" sz="2400" b="1" smtClean="0">
                <a:solidFill>
                  <a:schemeClr val="bg1"/>
                </a:solidFill>
              </a:rPr>
              <a:t>CMD -&gt; enter</a:t>
            </a:r>
            <a:endParaRPr lang="en-US" sz="2400"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876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4267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9" idx="1"/>
          </p:cNvCxnSpPr>
          <p:nvPr/>
        </p:nvCxnSpPr>
        <p:spPr>
          <a:xfrm flipH="1">
            <a:off x="1302327" y="3409950"/>
            <a:ext cx="331470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17027" y="3067050"/>
            <a:ext cx="33909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Đường dẫn lúc giải nén…</a:t>
            </a:r>
            <a:endParaRPr lang="en-US"/>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791200"/>
            <a:ext cx="530087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own Arrow 12"/>
          <p:cNvSpPr/>
          <p:nvPr/>
        </p:nvSpPr>
        <p:spPr>
          <a:xfrm>
            <a:off x="3733800" y="49530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91000" y="5269468"/>
            <a:ext cx="2257349" cy="369332"/>
          </a:xfrm>
          <a:prstGeom prst="rect">
            <a:avLst/>
          </a:prstGeom>
          <a:noFill/>
        </p:spPr>
        <p:txBody>
          <a:bodyPr wrap="none" rtlCol="0">
            <a:spAutoFit/>
          </a:bodyPr>
          <a:lstStyle/>
          <a:p>
            <a:r>
              <a:rPr lang="en-US" smtClean="0">
                <a:solidFill>
                  <a:schemeClr val="bg1"/>
                </a:solidFill>
              </a:rPr>
              <a:t>Thông báo nhận được</a:t>
            </a:r>
            <a:endParaRPr lang="en-US">
              <a:solidFill>
                <a:schemeClr val="bg1"/>
              </a:solidFill>
            </a:endParaRPr>
          </a:p>
        </p:txBody>
      </p:sp>
    </p:spTree>
    <p:extLst>
      <p:ext uri="{BB962C8B-B14F-4D97-AF65-F5344CB8AC3E}">
        <p14:creationId xmlns:p14="http://schemas.microsoft.com/office/powerpoint/2010/main" val="923724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506"/>
                                        </p:tgtEl>
                                        <p:attrNameLst>
                                          <p:attrName>style.visibility</p:attrName>
                                        </p:attrNameLst>
                                      </p:cBhvr>
                                      <p:to>
                                        <p:strVal val="visible"/>
                                      </p:to>
                                    </p:set>
                                    <p:animEffect transition="in" filter="wipe(down)">
                                      <p:cBhvr>
                                        <p:cTn id="22" dur="500"/>
                                        <p:tgtEl>
                                          <p:spTgt spid="2150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507"/>
                                        </p:tgtEl>
                                        <p:attrNameLst>
                                          <p:attrName>style.visibility</p:attrName>
                                        </p:attrNameLst>
                                      </p:cBhvr>
                                      <p:to>
                                        <p:strVal val="visible"/>
                                      </p:to>
                                    </p:set>
                                    <p:animEffect transition="in" filter="fade">
                                      <p:cBhvr>
                                        <p:cTn id="52" dur="1000"/>
                                        <p:tgtEl>
                                          <p:spTgt spid="21507"/>
                                        </p:tgtEl>
                                      </p:cBhvr>
                                    </p:animEffect>
                                    <p:anim calcmode="lin" valueType="num">
                                      <p:cBhvr>
                                        <p:cTn id="53" dur="1000" fill="hold"/>
                                        <p:tgtEl>
                                          <p:spTgt spid="21507"/>
                                        </p:tgtEl>
                                        <p:attrNameLst>
                                          <p:attrName>ppt_x</p:attrName>
                                        </p:attrNameLst>
                                      </p:cBhvr>
                                      <p:tavLst>
                                        <p:tav tm="0">
                                          <p:val>
                                            <p:strVal val="#ppt_x"/>
                                          </p:val>
                                        </p:tav>
                                        <p:tav tm="100000">
                                          <p:val>
                                            <p:strVal val="#ppt_x"/>
                                          </p:val>
                                        </p:tav>
                                      </p:tavLst>
                                    </p:anim>
                                    <p:anim calcmode="lin" valueType="num">
                                      <p:cBhvr>
                                        <p:cTn id="54"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35563"/>
          </a:xfrm>
        </p:spPr>
        <p:txBody>
          <a:bodyPr>
            <a:normAutofit/>
          </a:bodyPr>
          <a:lstStyle/>
          <a:p>
            <a:pPr marL="0" indent="0" algn="ctr">
              <a:buNone/>
            </a:pPr>
            <a:r>
              <a:rPr lang="en-US" sz="3600" b="1" smtClean="0">
                <a:solidFill>
                  <a:srgbClr val="FFFF00"/>
                </a:solidFill>
              </a:rPr>
              <a:t>Cài đặt</a:t>
            </a:r>
          </a:p>
          <a:p>
            <a:pPr marL="0" indent="0">
              <a:buNone/>
            </a:pPr>
            <a:r>
              <a:rPr lang="en-US" sz="2400" b="1" smtClean="0">
                <a:solidFill>
                  <a:schemeClr val="bg1"/>
                </a:solidFill>
              </a:rPr>
              <a:t>4. Tiến hành start Mongo</a:t>
            </a:r>
          </a:p>
        </p:txBody>
      </p:sp>
      <p:sp>
        <p:nvSpPr>
          <p:cNvPr id="4" name="Slide Number Placeholder 3"/>
          <p:cNvSpPr>
            <a:spLocks noGrp="1"/>
          </p:cNvSpPr>
          <p:nvPr>
            <p:ph type="sldNum" sz="quarter" idx="12"/>
          </p:nvPr>
        </p:nvSpPr>
        <p:spPr>
          <a:xfrm>
            <a:off x="6553200" y="6569075"/>
            <a:ext cx="2133600" cy="365125"/>
          </a:xfrm>
        </p:spPr>
        <p:txBody>
          <a:bodyPr/>
          <a:lstStyle/>
          <a:p>
            <a:fld id="{B6F15528-21DE-4FAA-801E-634DDDAF4B2B}" type="slidenum">
              <a:rPr lang="en-US" smtClean="0"/>
              <a:pPr/>
              <a:t>36</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13" name="Down Arrow 12"/>
          <p:cNvSpPr/>
          <p:nvPr/>
        </p:nvSpPr>
        <p:spPr>
          <a:xfrm>
            <a:off x="2609849" y="32004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63990" y="3352800"/>
            <a:ext cx="2257349" cy="369332"/>
          </a:xfrm>
          <a:prstGeom prst="rect">
            <a:avLst/>
          </a:prstGeom>
          <a:noFill/>
        </p:spPr>
        <p:txBody>
          <a:bodyPr wrap="none" rtlCol="0">
            <a:spAutoFit/>
          </a:bodyPr>
          <a:lstStyle/>
          <a:p>
            <a:r>
              <a:rPr lang="en-US" smtClean="0">
                <a:solidFill>
                  <a:schemeClr val="bg1"/>
                </a:solidFill>
              </a:rPr>
              <a:t>Thông báo nhận được</a:t>
            </a:r>
            <a:endParaRPr lang="en-US">
              <a:solidFill>
                <a:schemeClr val="bg1"/>
              </a:soli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241" y="2442729"/>
            <a:ext cx="2793423" cy="75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38600"/>
            <a:ext cx="493649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0" y="5181600"/>
            <a:ext cx="4987776" cy="400110"/>
          </a:xfrm>
          <a:prstGeom prst="rect">
            <a:avLst/>
          </a:prstGeom>
          <a:noFill/>
        </p:spPr>
        <p:txBody>
          <a:bodyPr wrap="none" rtlCol="0">
            <a:spAutoFit/>
          </a:bodyPr>
          <a:lstStyle/>
          <a:p>
            <a:r>
              <a:rPr lang="en-US" sz="2000" b="1" smtClean="0">
                <a:solidFill>
                  <a:schemeClr val="bg1"/>
                </a:solidFill>
              </a:rPr>
              <a:t>5. Kiểm tra. Vào web : </a:t>
            </a:r>
            <a:r>
              <a:rPr lang="en-US" sz="2000" b="1">
                <a:solidFill>
                  <a:schemeClr val="bg1"/>
                </a:solidFill>
              </a:rPr>
              <a:t>http://localhost:27017</a:t>
            </a:r>
          </a:p>
        </p:txBody>
      </p:sp>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5638800"/>
            <a:ext cx="870204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0700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arn(inVertical)">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531"/>
                                        </p:tgtEl>
                                        <p:attrNameLst>
                                          <p:attrName>style.visibility</p:attrName>
                                        </p:attrNameLst>
                                      </p:cBhvr>
                                      <p:to>
                                        <p:strVal val="visible"/>
                                      </p:to>
                                    </p:set>
                                    <p:animEffect transition="in" filter="barn(inVertical)">
                                      <p:cBhvr>
                                        <p:cTn id="27" dur="500"/>
                                        <p:tgtEl>
                                          <p:spTgt spid="225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532"/>
                                        </p:tgtEl>
                                        <p:attrNameLst>
                                          <p:attrName>style.visibility</p:attrName>
                                        </p:attrNameLst>
                                      </p:cBhvr>
                                      <p:to>
                                        <p:strVal val="visible"/>
                                      </p:to>
                                    </p:set>
                                    <p:animEffect transition="in" filter="barn(inVertical)">
                                      <p:cBhvr>
                                        <p:cTn id="3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711234"/>
            <a:ext cx="6505575" cy="446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2786605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52588"/>
            <a:ext cx="6172200" cy="4514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8116342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1" y="1581150"/>
            <a:ext cx="6091239" cy="448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3230135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26529" y="6377835"/>
            <a:ext cx="2133600" cy="365125"/>
          </a:xfrm>
        </p:spPr>
        <p:txBody>
          <a:bodyPr/>
          <a:lstStyle/>
          <a:p>
            <a:fld id="{B6F15528-21DE-4FAA-801E-634DDDAF4B2B}" type="slidenum">
              <a:rPr lang="en-US" smtClean="0"/>
              <a:pPr/>
              <a:t>4</a:t>
            </a:fld>
            <a:endParaRPr lang="en-US"/>
          </a:p>
        </p:txBody>
      </p:sp>
      <p:sp>
        <p:nvSpPr>
          <p:cNvPr id="5" name="Rectangle 2"/>
          <p:cNvSpPr>
            <a:spLocks noGrp="1" noChangeArrowheads="1"/>
          </p:cNvSpPr>
          <p:nvPr>
            <p:ph type="title"/>
          </p:nvPr>
        </p:nvSpPr>
        <p:spPr>
          <a:xfrm>
            <a:off x="0" y="198048"/>
            <a:ext cx="9144000" cy="762000"/>
          </a:xfrm>
          <a:noFill/>
          <a:ln/>
        </p:spPr>
        <p:txBody>
          <a:bodyPr/>
          <a:lstStyle/>
          <a:p>
            <a:r>
              <a:rPr lang="en-US" b="1" smtClean="0">
                <a:solidFill>
                  <a:srgbClr val="FFFF00"/>
                </a:solidFill>
              </a:rPr>
              <a:t>1. Tương </a:t>
            </a:r>
            <a:r>
              <a:rPr lang="en-US" b="1">
                <a:solidFill>
                  <a:srgbClr val="FFFF00"/>
                </a:solidFill>
              </a:rPr>
              <a:t>lai của RDBMS </a:t>
            </a:r>
            <a:r>
              <a:rPr lang="en-US" b="1">
                <a:solidFill>
                  <a:srgbClr val="000000"/>
                </a:solidFill>
              </a:rPr>
              <a:t>!</a:t>
            </a:r>
            <a:endParaRPr lang="en-US" b="1"/>
          </a:p>
        </p:txBody>
      </p:sp>
      <p:grpSp>
        <p:nvGrpSpPr>
          <p:cNvPr id="6" name="Group 56"/>
          <p:cNvGrpSpPr>
            <a:grpSpLocks/>
          </p:cNvGrpSpPr>
          <p:nvPr/>
        </p:nvGrpSpPr>
        <p:grpSpPr bwMode="auto">
          <a:xfrm rot="-326247">
            <a:off x="1586495" y="2151841"/>
            <a:ext cx="3705226" cy="669925"/>
            <a:chOff x="1223" y="1168"/>
            <a:chExt cx="2334" cy="422"/>
          </a:xfrm>
        </p:grpSpPr>
        <p:grpSp>
          <p:nvGrpSpPr>
            <p:cNvPr id="7" name="Group 48"/>
            <p:cNvGrpSpPr>
              <a:grpSpLocks/>
            </p:cNvGrpSpPr>
            <p:nvPr/>
          </p:nvGrpSpPr>
          <p:grpSpPr bwMode="auto">
            <a:xfrm>
              <a:off x="1223" y="1168"/>
              <a:ext cx="2334" cy="422"/>
              <a:chOff x="1218" y="1168"/>
              <a:chExt cx="2334" cy="422"/>
            </a:xfrm>
          </p:grpSpPr>
          <p:sp>
            <p:nvSpPr>
              <p:cNvPr id="9" name="Oval 4"/>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0" name="Oval 5"/>
              <p:cNvSpPr>
                <a:spLocks noChangeArrowheads="1"/>
              </p:cNvSpPr>
              <p:nvPr/>
            </p:nvSpPr>
            <p:spPr bwMode="gray">
              <a:xfrm rot="19107782">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1" name="Oval 6"/>
              <p:cNvSpPr>
                <a:spLocks noChangeArrowheads="1"/>
              </p:cNvSpPr>
              <p:nvPr/>
            </p:nvSpPr>
            <p:spPr bwMode="gray">
              <a:xfrm rot="-2492218">
                <a:off x="1248" y="1248"/>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2" name="Oval 7"/>
              <p:cNvSpPr>
                <a:spLocks noChangeArrowheads="1"/>
              </p:cNvSpPr>
              <p:nvPr/>
            </p:nvSpPr>
            <p:spPr bwMode="gray">
              <a:xfrm rot="19107782">
                <a:off x="1218" y="1168"/>
                <a:ext cx="2248" cy="422"/>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grpSp>
        <p:sp>
          <p:nvSpPr>
            <p:cNvPr id="8" name="Text Box 8"/>
            <p:cNvSpPr txBox="1">
              <a:spLocks noChangeArrowheads="1"/>
            </p:cNvSpPr>
            <p:nvPr/>
          </p:nvSpPr>
          <p:spPr bwMode="gray">
            <a:xfrm rot="19178242">
              <a:off x="1973" y="1274"/>
              <a:ext cx="8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Thành quả</a:t>
              </a:r>
              <a:endParaRPr lang="en-US" sz="2000" b="1"/>
            </a:p>
          </p:txBody>
        </p:sp>
      </p:grpSp>
      <p:grpSp>
        <p:nvGrpSpPr>
          <p:cNvPr id="13" name="Group 50"/>
          <p:cNvGrpSpPr>
            <a:grpSpLocks/>
          </p:cNvGrpSpPr>
          <p:nvPr/>
        </p:nvGrpSpPr>
        <p:grpSpPr bwMode="auto">
          <a:xfrm>
            <a:off x="2313397" y="2948404"/>
            <a:ext cx="3816350" cy="620713"/>
            <a:chOff x="1724" y="1625"/>
            <a:chExt cx="2404" cy="391"/>
          </a:xfrm>
        </p:grpSpPr>
        <p:grpSp>
          <p:nvGrpSpPr>
            <p:cNvPr id="14" name="Group 49"/>
            <p:cNvGrpSpPr>
              <a:grpSpLocks/>
            </p:cNvGrpSpPr>
            <p:nvPr/>
          </p:nvGrpSpPr>
          <p:grpSpPr bwMode="auto">
            <a:xfrm>
              <a:off x="1724" y="1625"/>
              <a:ext cx="2404" cy="391"/>
              <a:chOff x="1724" y="1625"/>
              <a:chExt cx="2404" cy="391"/>
            </a:xfrm>
          </p:grpSpPr>
          <p:sp>
            <p:nvSpPr>
              <p:cNvPr id="16" name="Oval 10"/>
              <p:cNvSpPr>
                <a:spLocks noChangeArrowheads="1"/>
              </p:cNvSpPr>
              <p:nvPr/>
            </p:nvSpPr>
            <p:spPr bwMode="gray">
              <a:xfrm rot="-1786701">
                <a:off x="1724" y="1634"/>
                <a:ext cx="2393" cy="362"/>
              </a:xfrm>
              <a:prstGeom prst="ellipse">
                <a:avLst/>
              </a:prstGeom>
              <a:gradFill rotWithShape="1">
                <a:gsLst>
                  <a:gs pos="0">
                    <a:srgbClr val="B296F2">
                      <a:gamma/>
                      <a:tint val="0"/>
                      <a:invGamma/>
                    </a:srgbClr>
                  </a:gs>
                  <a:gs pos="50000">
                    <a:srgbClr val="B296F2"/>
                  </a:gs>
                  <a:gs pos="100000">
                    <a:srgbClr val="B296F2">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7" name="Oval 11"/>
              <p:cNvSpPr>
                <a:spLocks noChangeArrowheads="1"/>
              </p:cNvSpPr>
              <p:nvPr/>
            </p:nvSpPr>
            <p:spPr bwMode="gray">
              <a:xfrm rot="-1786701">
                <a:off x="1728" y="1638"/>
                <a:ext cx="2400" cy="378"/>
              </a:xfrm>
              <a:prstGeom prst="ellipse">
                <a:avLst/>
              </a:prstGeom>
              <a:gradFill rotWithShape="1">
                <a:gsLst>
                  <a:gs pos="0">
                    <a:srgbClr val="B296F2">
                      <a:alpha val="32001"/>
                    </a:srgbClr>
                  </a:gs>
                  <a:gs pos="100000">
                    <a:srgbClr val="B296F2">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8" name="Oval 12"/>
              <p:cNvSpPr>
                <a:spLocks noChangeArrowheads="1"/>
              </p:cNvSpPr>
              <p:nvPr/>
            </p:nvSpPr>
            <p:spPr bwMode="gray">
              <a:xfrm rot="-1786701">
                <a:off x="1728" y="1659"/>
                <a:ext cx="2348" cy="328"/>
              </a:xfrm>
              <a:prstGeom prst="ellipse">
                <a:avLst/>
              </a:prstGeom>
              <a:gradFill rotWithShape="1">
                <a:gsLst>
                  <a:gs pos="0">
                    <a:srgbClr val="B296F2">
                      <a:gamma/>
                      <a:shade val="54118"/>
                      <a:invGamma/>
                    </a:srgbClr>
                  </a:gs>
                  <a:gs pos="50000">
                    <a:srgbClr val="B296F2"/>
                  </a:gs>
                  <a:gs pos="100000">
                    <a:srgbClr val="B296F2">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9" name="Oval 13"/>
              <p:cNvSpPr>
                <a:spLocks noChangeArrowheads="1"/>
              </p:cNvSpPr>
              <p:nvPr/>
            </p:nvSpPr>
            <p:spPr bwMode="gray">
              <a:xfrm rot="19813299">
                <a:off x="1732" y="1625"/>
                <a:ext cx="2361" cy="380"/>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grpSp>
        <p:sp>
          <p:nvSpPr>
            <p:cNvPr id="15" name="Text Box 29"/>
            <p:cNvSpPr txBox="1">
              <a:spLocks noChangeArrowheads="1"/>
            </p:cNvSpPr>
            <p:nvPr/>
          </p:nvSpPr>
          <p:spPr bwMode="gray">
            <a:xfrm rot="19782471">
              <a:off x="1960" y="1703"/>
              <a:ext cx="18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Thách thức nền tảng Web</a:t>
              </a:r>
              <a:endParaRPr lang="en-US" sz="2000" b="1"/>
            </a:p>
          </p:txBody>
        </p:sp>
      </p:grpSp>
      <p:grpSp>
        <p:nvGrpSpPr>
          <p:cNvPr id="20" name="Group 78"/>
          <p:cNvGrpSpPr>
            <a:grpSpLocks/>
          </p:cNvGrpSpPr>
          <p:nvPr/>
        </p:nvGrpSpPr>
        <p:grpSpPr bwMode="auto">
          <a:xfrm>
            <a:off x="255997" y="3953289"/>
            <a:ext cx="2514600" cy="2590800"/>
            <a:chOff x="960" y="2352"/>
            <a:chExt cx="1584" cy="1632"/>
          </a:xfrm>
        </p:grpSpPr>
        <p:grpSp>
          <p:nvGrpSpPr>
            <p:cNvPr id="21" name="Group 45"/>
            <p:cNvGrpSpPr>
              <a:grpSpLocks/>
            </p:cNvGrpSpPr>
            <p:nvPr/>
          </p:nvGrpSpPr>
          <p:grpSpPr bwMode="auto">
            <a:xfrm>
              <a:off x="960" y="2352"/>
              <a:ext cx="1584" cy="1632"/>
              <a:chOff x="480" y="2208"/>
              <a:chExt cx="1584" cy="1632"/>
            </a:xfrm>
          </p:grpSpPr>
          <p:sp>
            <p:nvSpPr>
              <p:cNvPr id="23" name="Oval 35"/>
              <p:cNvSpPr>
                <a:spLocks noChangeArrowheads="1"/>
              </p:cNvSpPr>
              <p:nvPr/>
            </p:nvSpPr>
            <p:spPr bwMode="gray">
              <a:xfrm>
                <a:off x="480" y="2208"/>
                <a:ext cx="1584" cy="163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 name="Oval 36"/>
              <p:cNvSpPr>
                <a:spLocks noChangeArrowheads="1"/>
              </p:cNvSpPr>
              <p:nvPr/>
            </p:nvSpPr>
            <p:spPr bwMode="gray">
              <a:xfrm>
                <a:off x="480" y="2208"/>
                <a:ext cx="1584" cy="1632"/>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 name="Oval 37"/>
              <p:cNvSpPr>
                <a:spLocks noChangeArrowheads="1"/>
              </p:cNvSpPr>
              <p:nvPr/>
            </p:nvSpPr>
            <p:spPr bwMode="gray">
              <a:xfrm>
                <a:off x="583" y="2314"/>
                <a:ext cx="1378" cy="1420"/>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 name="Oval 38"/>
              <p:cNvSpPr>
                <a:spLocks noChangeArrowheads="1"/>
              </p:cNvSpPr>
              <p:nvPr/>
            </p:nvSpPr>
            <p:spPr bwMode="gray">
              <a:xfrm>
                <a:off x="576" y="2304"/>
                <a:ext cx="1376" cy="1420"/>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7" name="Oval 39"/>
              <p:cNvSpPr>
                <a:spLocks noChangeArrowheads="1"/>
              </p:cNvSpPr>
              <p:nvPr/>
            </p:nvSpPr>
            <p:spPr bwMode="gray">
              <a:xfrm>
                <a:off x="658" y="2386"/>
                <a:ext cx="1239" cy="1276"/>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8" name="Oval 40"/>
              <p:cNvSpPr>
                <a:spLocks noChangeArrowheads="1"/>
              </p:cNvSpPr>
              <p:nvPr/>
            </p:nvSpPr>
            <p:spPr bwMode="gray">
              <a:xfrm>
                <a:off x="678" y="2407"/>
                <a:ext cx="1200" cy="1236"/>
              </a:xfrm>
              <a:prstGeom prst="ellipse">
                <a:avLst/>
              </a:prstGeom>
              <a:gradFill rotWithShape="1">
                <a:gsLst>
                  <a:gs pos="0">
                    <a:srgbClr val="C0C0C0">
                      <a:gamma/>
                      <a:shade val="46275"/>
                      <a:invGamma/>
                    </a:srgbClr>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Oval 41"/>
              <p:cNvSpPr>
                <a:spLocks noChangeArrowheads="1"/>
              </p:cNvSpPr>
              <p:nvPr/>
            </p:nvSpPr>
            <p:spPr bwMode="gray">
              <a:xfrm>
                <a:off x="693" y="2414"/>
                <a:ext cx="1171" cy="1204"/>
              </a:xfrm>
              <a:prstGeom prst="ellipse">
                <a:avLst/>
              </a:prstGeom>
              <a:gradFill rotWithShape="1">
                <a:gsLst>
                  <a:gs pos="0">
                    <a:srgbClr val="C0C0C0">
                      <a:alpha val="0"/>
                    </a:srgbClr>
                  </a:gs>
                  <a:gs pos="100000">
                    <a:srgbClr val="C0C0C0">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0" name="Oval 42"/>
              <p:cNvSpPr>
                <a:spLocks noChangeArrowheads="1"/>
              </p:cNvSpPr>
              <p:nvPr/>
            </p:nvSpPr>
            <p:spPr bwMode="gray">
              <a:xfrm>
                <a:off x="706" y="2426"/>
                <a:ext cx="1114" cy="1126"/>
              </a:xfrm>
              <a:prstGeom prst="ellipse">
                <a:avLst/>
              </a:prstGeom>
              <a:gradFill rotWithShape="1">
                <a:gsLst>
                  <a:gs pos="0">
                    <a:srgbClr val="C0C0C0">
                      <a:gamma/>
                      <a:shade val="79216"/>
                      <a:invGamma/>
                    </a:srgbClr>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 name="Oval 43"/>
              <p:cNvSpPr>
                <a:spLocks noChangeArrowheads="1"/>
              </p:cNvSpPr>
              <p:nvPr/>
            </p:nvSpPr>
            <p:spPr bwMode="gray">
              <a:xfrm>
                <a:off x="770" y="2458"/>
                <a:ext cx="991" cy="914"/>
              </a:xfrm>
              <a:prstGeom prst="ellipse">
                <a:avLst/>
              </a:prstGeom>
              <a:gradFill rotWithShape="1">
                <a:gsLst>
                  <a:gs pos="0">
                    <a:srgbClr val="C0C0C0">
                      <a:gamma/>
                      <a:tint val="0"/>
                      <a:invGamma/>
                    </a:srgbClr>
                  </a:gs>
                  <a:gs pos="100000">
                    <a:srgbClr val="C0C0C0">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2" name="Text Box 44"/>
            <p:cNvSpPr txBox="1">
              <a:spLocks noChangeArrowheads="1"/>
            </p:cNvSpPr>
            <p:nvPr/>
          </p:nvSpPr>
          <p:spPr bwMode="gray">
            <a:xfrm>
              <a:off x="1250" y="2986"/>
              <a:ext cx="118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b="1" smtClean="0">
                  <a:solidFill>
                    <a:srgbClr val="000000"/>
                  </a:solidFill>
                </a:rPr>
                <a:t>RDBMS ?</a:t>
              </a:r>
              <a:endParaRPr lang="en-US" sz="3200" b="1">
                <a:solidFill>
                  <a:srgbClr val="000000"/>
                </a:solidFill>
              </a:endParaRPr>
            </a:p>
          </p:txBody>
        </p:sp>
      </p:grpSp>
      <p:grpSp>
        <p:nvGrpSpPr>
          <p:cNvPr id="32" name="Group 57"/>
          <p:cNvGrpSpPr>
            <a:grpSpLocks/>
          </p:cNvGrpSpPr>
          <p:nvPr/>
        </p:nvGrpSpPr>
        <p:grpSpPr bwMode="auto">
          <a:xfrm rot="1287997">
            <a:off x="2787636" y="3787201"/>
            <a:ext cx="4233807" cy="800911"/>
            <a:chOff x="1248" y="1173"/>
            <a:chExt cx="2552" cy="405"/>
          </a:xfrm>
        </p:grpSpPr>
        <p:grpSp>
          <p:nvGrpSpPr>
            <p:cNvPr id="33" name="Group 58"/>
            <p:cNvGrpSpPr>
              <a:grpSpLocks/>
            </p:cNvGrpSpPr>
            <p:nvPr/>
          </p:nvGrpSpPr>
          <p:grpSpPr bwMode="auto">
            <a:xfrm>
              <a:off x="1248" y="1200"/>
              <a:ext cx="2309" cy="378"/>
              <a:chOff x="1243" y="1200"/>
              <a:chExt cx="2309" cy="378"/>
            </a:xfrm>
          </p:grpSpPr>
          <p:sp>
            <p:nvSpPr>
              <p:cNvPr id="35" name="Oval 59"/>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6" name="Oval 60"/>
              <p:cNvSpPr>
                <a:spLocks noChangeArrowheads="1"/>
              </p:cNvSpPr>
              <p:nvPr/>
            </p:nvSpPr>
            <p:spPr bwMode="gray">
              <a:xfrm rot="-2492218">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7" name="Oval 61"/>
              <p:cNvSpPr>
                <a:spLocks noChangeArrowheads="1"/>
              </p:cNvSpPr>
              <p:nvPr/>
            </p:nvSpPr>
            <p:spPr bwMode="gray">
              <a:xfrm rot="-2492218">
                <a:off x="1248" y="1248"/>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8" name="Oval 62"/>
              <p:cNvSpPr>
                <a:spLocks noChangeArrowheads="1"/>
              </p:cNvSpPr>
              <p:nvPr/>
            </p:nvSpPr>
            <p:spPr bwMode="gray">
              <a:xfrm rot="-2492218">
                <a:off x="1248" y="1248"/>
                <a:ext cx="2254" cy="328"/>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34" name="Text Box 63"/>
            <p:cNvSpPr txBox="1">
              <a:spLocks noChangeArrowheads="1"/>
            </p:cNvSpPr>
            <p:nvPr/>
          </p:nvSpPr>
          <p:spPr bwMode="gray">
            <a:xfrm rot="19178242">
              <a:off x="1288" y="1173"/>
              <a:ext cx="251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smtClean="0"/>
                <a:t>Thách thức nền tảng Phần mềm</a:t>
              </a:r>
              <a:endParaRPr lang="en-US" sz="2000" b="1"/>
            </a:p>
          </p:txBody>
        </p:sp>
      </p:grpSp>
      <p:grpSp>
        <p:nvGrpSpPr>
          <p:cNvPr id="39" name="Group 64"/>
          <p:cNvGrpSpPr>
            <a:grpSpLocks/>
          </p:cNvGrpSpPr>
          <p:nvPr/>
        </p:nvGrpSpPr>
        <p:grpSpPr bwMode="auto">
          <a:xfrm rot="1390887">
            <a:off x="2878503" y="4678388"/>
            <a:ext cx="5649736" cy="932244"/>
            <a:chOff x="1724" y="1488"/>
            <a:chExt cx="2833" cy="528"/>
          </a:xfrm>
        </p:grpSpPr>
        <p:grpSp>
          <p:nvGrpSpPr>
            <p:cNvPr id="40" name="Group 65"/>
            <p:cNvGrpSpPr>
              <a:grpSpLocks/>
            </p:cNvGrpSpPr>
            <p:nvPr/>
          </p:nvGrpSpPr>
          <p:grpSpPr bwMode="auto">
            <a:xfrm>
              <a:off x="1724" y="1634"/>
              <a:ext cx="2404" cy="382"/>
              <a:chOff x="1724" y="1634"/>
              <a:chExt cx="2404" cy="382"/>
            </a:xfrm>
          </p:grpSpPr>
          <p:sp>
            <p:nvSpPr>
              <p:cNvPr id="42" name="Oval 66"/>
              <p:cNvSpPr>
                <a:spLocks noChangeArrowheads="1"/>
              </p:cNvSpPr>
              <p:nvPr/>
            </p:nvSpPr>
            <p:spPr bwMode="gray">
              <a:xfrm rot="-1786701">
                <a:off x="1724" y="1634"/>
                <a:ext cx="2393" cy="362"/>
              </a:xfrm>
              <a:prstGeom prst="ellipse">
                <a:avLst/>
              </a:prstGeom>
              <a:gradFill rotWithShape="1">
                <a:gsLst>
                  <a:gs pos="0">
                    <a:srgbClr val="B296F2">
                      <a:gamma/>
                      <a:tint val="0"/>
                      <a:invGamma/>
                    </a:srgbClr>
                  </a:gs>
                  <a:gs pos="50000">
                    <a:srgbClr val="B296F2"/>
                  </a:gs>
                  <a:gs pos="100000">
                    <a:srgbClr val="B296F2">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3" name="Oval 67"/>
              <p:cNvSpPr>
                <a:spLocks noChangeArrowheads="1"/>
              </p:cNvSpPr>
              <p:nvPr/>
            </p:nvSpPr>
            <p:spPr bwMode="gray">
              <a:xfrm rot="-1786701">
                <a:off x="1728" y="1638"/>
                <a:ext cx="2400" cy="378"/>
              </a:xfrm>
              <a:prstGeom prst="ellipse">
                <a:avLst/>
              </a:prstGeom>
              <a:gradFill rotWithShape="1">
                <a:gsLst>
                  <a:gs pos="0">
                    <a:srgbClr val="B296F2">
                      <a:alpha val="32001"/>
                    </a:srgbClr>
                  </a:gs>
                  <a:gs pos="100000">
                    <a:srgbClr val="B296F2">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4" name="Oval 68"/>
              <p:cNvSpPr>
                <a:spLocks noChangeArrowheads="1"/>
              </p:cNvSpPr>
              <p:nvPr/>
            </p:nvSpPr>
            <p:spPr bwMode="gray">
              <a:xfrm rot="-1786701">
                <a:off x="1728" y="1659"/>
                <a:ext cx="2348" cy="328"/>
              </a:xfrm>
              <a:prstGeom prst="ellipse">
                <a:avLst/>
              </a:prstGeom>
              <a:gradFill rotWithShape="1">
                <a:gsLst>
                  <a:gs pos="0">
                    <a:srgbClr val="B296F2">
                      <a:gamma/>
                      <a:shade val="54118"/>
                      <a:invGamma/>
                    </a:srgbClr>
                  </a:gs>
                  <a:gs pos="50000">
                    <a:srgbClr val="B296F2"/>
                  </a:gs>
                  <a:gs pos="100000">
                    <a:srgbClr val="B296F2">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5" name="Oval 69"/>
              <p:cNvSpPr>
                <a:spLocks noChangeArrowheads="1"/>
              </p:cNvSpPr>
              <p:nvPr/>
            </p:nvSpPr>
            <p:spPr bwMode="gray">
              <a:xfrm rot="-1786701">
                <a:off x="1746" y="1677"/>
                <a:ext cx="2348" cy="328"/>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1" name="Text Box 70"/>
            <p:cNvSpPr txBox="1">
              <a:spLocks noChangeArrowheads="1"/>
            </p:cNvSpPr>
            <p:nvPr/>
          </p:nvSpPr>
          <p:spPr bwMode="gray">
            <a:xfrm rot="19782471">
              <a:off x="1855" y="1488"/>
              <a:ext cx="27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smtClean="0"/>
                <a:t>Hướng phát triển mô hình lập trình</a:t>
              </a:r>
              <a:endParaRPr lang="en-US" sz="2000" b="1"/>
            </a:p>
          </p:txBody>
        </p:sp>
      </p:grpSp>
      <p:grpSp>
        <p:nvGrpSpPr>
          <p:cNvPr id="46" name="Group 71"/>
          <p:cNvGrpSpPr>
            <a:grpSpLocks/>
          </p:cNvGrpSpPr>
          <p:nvPr/>
        </p:nvGrpSpPr>
        <p:grpSpPr bwMode="auto">
          <a:xfrm rot="2457309">
            <a:off x="2904970" y="5632355"/>
            <a:ext cx="4535468" cy="900085"/>
            <a:chOff x="1248" y="985"/>
            <a:chExt cx="2548" cy="593"/>
          </a:xfrm>
        </p:grpSpPr>
        <p:grpSp>
          <p:nvGrpSpPr>
            <p:cNvPr id="47" name="Group 72"/>
            <p:cNvGrpSpPr>
              <a:grpSpLocks/>
            </p:cNvGrpSpPr>
            <p:nvPr/>
          </p:nvGrpSpPr>
          <p:grpSpPr bwMode="auto">
            <a:xfrm>
              <a:off x="1248" y="985"/>
              <a:ext cx="2548" cy="593"/>
              <a:chOff x="1243" y="985"/>
              <a:chExt cx="2548" cy="593"/>
            </a:xfrm>
          </p:grpSpPr>
          <p:sp>
            <p:nvSpPr>
              <p:cNvPr id="49" name="Oval 73"/>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0" name="Oval 74"/>
              <p:cNvSpPr>
                <a:spLocks noChangeArrowheads="1"/>
              </p:cNvSpPr>
              <p:nvPr/>
            </p:nvSpPr>
            <p:spPr bwMode="gray">
              <a:xfrm rot="-2492218">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1" name="Oval 75"/>
              <p:cNvSpPr>
                <a:spLocks noChangeArrowheads="1"/>
              </p:cNvSpPr>
              <p:nvPr/>
            </p:nvSpPr>
            <p:spPr bwMode="gray">
              <a:xfrm rot="19107782">
                <a:off x="1537" y="1004"/>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2" name="Oval 76"/>
              <p:cNvSpPr>
                <a:spLocks noChangeArrowheads="1"/>
              </p:cNvSpPr>
              <p:nvPr/>
            </p:nvSpPr>
            <p:spPr bwMode="gray">
              <a:xfrm rot="19107782">
                <a:off x="1525" y="985"/>
                <a:ext cx="2254" cy="328"/>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8" name="Text Box 77"/>
            <p:cNvSpPr txBox="1">
              <a:spLocks noChangeArrowheads="1"/>
            </p:cNvSpPr>
            <p:nvPr/>
          </p:nvSpPr>
          <p:spPr bwMode="gray">
            <a:xfrm rot="19178242">
              <a:off x="1607" y="1064"/>
              <a:ext cx="203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Các yêu cầu đặt ra đối với DBMS</a:t>
              </a:r>
              <a:endParaRPr lang="en-US" sz="2000" b="1"/>
            </a:p>
          </p:txBody>
        </p:sp>
      </p:grpSp>
    </p:spTree>
    <p:extLst>
      <p:ext uri="{BB962C8B-B14F-4D97-AF65-F5344CB8AC3E}">
        <p14:creationId xmlns:p14="http://schemas.microsoft.com/office/powerpoint/2010/main" val="1262407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244" y="1676400"/>
            <a:ext cx="6042956" cy="433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543662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86" y="1828800"/>
            <a:ext cx="6385214" cy="4038600"/>
          </a:xfrm>
          <a:prstGeom prst="rect">
            <a:avLst/>
          </a:prstGeom>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438759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291" y="1600201"/>
            <a:ext cx="673330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793688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977" y="1981200"/>
            <a:ext cx="631962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965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8749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245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539" y="1905000"/>
            <a:ext cx="610206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583029"/>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64" y="1995488"/>
            <a:ext cx="6344636"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123725"/>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981200"/>
            <a:ext cx="59055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597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5943600" cy="433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442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704" y="2057400"/>
            <a:ext cx="637269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349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solidFill>
                  <a:srgbClr val="FFFF00"/>
                </a:solidFill>
              </a:rPr>
              <a:t>1.1 Thành quả</a:t>
            </a:r>
            <a:endParaRPr lang="en-US" sz="3200" b="1">
              <a:solidFill>
                <a:srgbClr val="FFFF00"/>
              </a:solidFill>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en-US" sz="4100" smtClean="0">
                <a:solidFill>
                  <a:schemeClr val="bg1"/>
                </a:solidFill>
              </a:rPr>
              <a:t>Mô hình lưu trữ data dạng bảng ràng buộc bằng các cặp khóa chính-phụ nhằm đảm bảo tính toàn vẹn dường như đã quá hoàn hảo.</a:t>
            </a:r>
          </a:p>
          <a:p>
            <a:pPr marL="0" indent="0">
              <a:buNone/>
            </a:pPr>
            <a:endParaRPr lang="en-US" sz="4100" smtClean="0">
              <a:solidFill>
                <a:schemeClr val="bg1"/>
              </a:solidFill>
            </a:endParaRPr>
          </a:p>
          <a:p>
            <a:pPr marL="0" indent="0">
              <a:buNone/>
            </a:pPr>
            <a:r>
              <a:rPr lang="en-US" sz="4100" smtClean="0">
                <a:solidFill>
                  <a:schemeClr val="bg1"/>
                </a:solidFill>
              </a:rPr>
              <a:t>Trên </a:t>
            </a:r>
            <a:r>
              <a:rPr lang="en-US" sz="4100">
                <a:solidFill>
                  <a:schemeClr val="bg1"/>
                </a:solidFill>
              </a:rPr>
              <a:t>dưới 30 năm qua, cơ sở dữ liệu quan hệ đã đóng góp rất lớn vào thành công của </a:t>
            </a:r>
            <a:r>
              <a:rPr lang="en-US" sz="4100" smtClean="0">
                <a:solidFill>
                  <a:schemeClr val="bg1"/>
                </a:solidFill>
              </a:rPr>
              <a:t>ngành </a:t>
            </a:r>
            <a:r>
              <a:rPr lang="en-US" sz="4100">
                <a:solidFill>
                  <a:schemeClr val="bg1"/>
                </a:solidFill>
              </a:rPr>
              <a:t>phần </a:t>
            </a:r>
            <a:r>
              <a:rPr lang="en-US" sz="4100" smtClean="0">
                <a:solidFill>
                  <a:schemeClr val="bg1"/>
                </a:solidFill>
              </a:rPr>
              <a:t>mềm</a:t>
            </a:r>
          </a:p>
          <a:p>
            <a:pPr marL="0" indent="0">
              <a:buNone/>
            </a:pPr>
            <a:r>
              <a:rPr lang="en-US" sz="4100" smtClean="0">
                <a:solidFill>
                  <a:schemeClr val="bg1"/>
                </a:solidFill>
              </a:rPr>
              <a:t> </a:t>
            </a:r>
            <a:r>
              <a:rPr lang="en-US" sz="4100">
                <a:solidFill>
                  <a:schemeClr val="bg1"/>
                </a:solidFill>
              </a:rPr>
              <a:t>SQL – một scripting gần gũi, đơn giản, linh hoạt,… cộng với độ trưởng thành, phức tạp của dòng phần mềm lưu trữ dữ liệu quan hệ như Oracle, MySQL, MS SQL Server, PostGreSQL,… </a:t>
            </a:r>
            <a:endParaRPr lang="en-US" sz="4100" smtClean="0">
              <a:solidFill>
                <a:schemeClr val="bg1"/>
              </a:solidFill>
            </a:endParaRPr>
          </a:p>
          <a:p>
            <a:pPr marL="0" indent="0">
              <a:buNone/>
            </a:pPr>
            <a:endParaRPr lang="en-US" smtClean="0">
              <a:solidFill>
                <a:schemeClr val="bg1"/>
              </a:solidFill>
            </a:endParaRPr>
          </a:p>
          <a:p>
            <a:pPr marL="0" indent="0">
              <a:buNone/>
            </a:pPr>
            <a:r>
              <a:rPr lang="en-US" smtClean="0">
                <a:solidFill>
                  <a:schemeClr val="bg1"/>
                </a:solidFill>
                <a:sym typeface="Wingdings" pitchFamily="2" charset="2"/>
              </a:rPr>
              <a:t> </a:t>
            </a:r>
            <a:r>
              <a:rPr lang="en-US" sz="3400" b="1" smtClean="0">
                <a:solidFill>
                  <a:srgbClr val="FFFF00"/>
                </a:solidFill>
              </a:rPr>
              <a:t>RDBMs </a:t>
            </a:r>
            <a:r>
              <a:rPr lang="en-US" sz="3400" b="1">
                <a:solidFill>
                  <a:srgbClr val="FFFF00"/>
                </a:solidFill>
              </a:rPr>
              <a:t>gần như độc tôn trong các mô hình lưu trữ dữ liệu</a:t>
            </a:r>
            <a:r>
              <a:rPr lang="en-US">
                <a:solidFill>
                  <a:schemeClr val="bg1"/>
                </a:solidFill>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Oval 7"/>
          <p:cNvSpPr>
            <a:spLocks noChangeArrowheads="1"/>
          </p:cNvSpPr>
          <p:nvPr/>
        </p:nvSpPr>
        <p:spPr bwMode="gray">
          <a:xfrm>
            <a:off x="990600" y="381000"/>
            <a:ext cx="6019800" cy="822305"/>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sz="3200">
              <a:solidFill>
                <a:srgbClr val="FFFF00"/>
              </a:solidFill>
            </a:endParaRPr>
          </a:p>
        </p:txBody>
      </p:sp>
      <p:sp>
        <p:nvSpPr>
          <p:cNvPr id="6" name="Sun 5"/>
          <p:cNvSpPr/>
          <p:nvPr/>
        </p:nvSpPr>
        <p:spPr>
          <a:xfrm>
            <a:off x="76200" y="16764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Sun 6"/>
          <p:cNvSpPr/>
          <p:nvPr/>
        </p:nvSpPr>
        <p:spPr>
          <a:xfrm>
            <a:off x="79664" y="3124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Sun 7"/>
          <p:cNvSpPr/>
          <p:nvPr/>
        </p:nvSpPr>
        <p:spPr>
          <a:xfrm>
            <a:off x="76200" y="4038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Sun 8"/>
          <p:cNvSpPr/>
          <p:nvPr/>
        </p:nvSpPr>
        <p:spPr>
          <a:xfrm>
            <a:off x="76200" y="5791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429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39" y="2057400"/>
            <a:ext cx="631796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24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181" y="2133600"/>
            <a:ext cx="628021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445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68" y="2057400"/>
            <a:ext cx="6745432"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235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104" y="2057400"/>
            <a:ext cx="6639896"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0256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9300"/>
            <a:ext cx="701109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299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817" y="2019300"/>
            <a:ext cx="7030183"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609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096" y="1981200"/>
            <a:ext cx="6834904"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958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694" y="2133600"/>
            <a:ext cx="6762506" cy="370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458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2" name="TextBox 1"/>
          <p:cNvSpPr txBox="1"/>
          <p:nvPr/>
        </p:nvSpPr>
        <p:spPr>
          <a:xfrm>
            <a:off x="332509" y="3276600"/>
            <a:ext cx="8305800" cy="1446550"/>
          </a:xfrm>
          <a:prstGeom prst="rect">
            <a:avLst/>
          </a:prstGeom>
          <a:noFill/>
        </p:spPr>
        <p:txBody>
          <a:bodyPr wrap="square" rtlCol="0">
            <a:spAutoFit/>
          </a:bodyPr>
          <a:lstStyle/>
          <a:p>
            <a:r>
              <a:rPr lang="en-US" sz="3200" i="1" smtClean="0">
                <a:solidFill>
                  <a:schemeClr val="bg1"/>
                </a:solidFill>
              </a:rPr>
              <a:t>Đặc tả: </a:t>
            </a:r>
            <a:r>
              <a:rPr lang="vi-VN" sz="2800" i="1" smtClean="0">
                <a:solidFill>
                  <a:srgbClr val="FFFF00"/>
                </a:solidFill>
              </a:rPr>
              <a:t>Một </a:t>
            </a:r>
            <a:r>
              <a:rPr lang="vi-VN" sz="2800" i="1">
                <a:solidFill>
                  <a:srgbClr val="FFFF00"/>
                </a:solidFill>
              </a:rPr>
              <a:t>cửa hàng bán đĩa </a:t>
            </a:r>
            <a:r>
              <a:rPr lang="en-US" sz="2800" i="1" smtClean="0">
                <a:solidFill>
                  <a:srgbClr val="FFFF00"/>
                </a:solidFill>
              </a:rPr>
              <a:t>(</a:t>
            </a:r>
            <a:r>
              <a:rPr lang="vi-VN" sz="2800" i="1" smtClean="0">
                <a:solidFill>
                  <a:srgbClr val="FFFF00"/>
                </a:solidFill>
              </a:rPr>
              <a:t>bán </a:t>
            </a:r>
            <a:r>
              <a:rPr lang="vi-VN" sz="2800" i="1">
                <a:solidFill>
                  <a:srgbClr val="FFFF00"/>
                </a:solidFill>
              </a:rPr>
              <a:t>gì cũng </a:t>
            </a:r>
            <a:r>
              <a:rPr lang="vi-VN" sz="2800" i="1" smtClean="0">
                <a:solidFill>
                  <a:srgbClr val="FFFF00"/>
                </a:solidFill>
              </a:rPr>
              <a:t>được</a:t>
            </a:r>
            <a:r>
              <a:rPr lang="en-US" sz="2800" i="1" smtClean="0">
                <a:solidFill>
                  <a:srgbClr val="FFFF00"/>
                </a:solidFill>
              </a:rPr>
              <a:t>)</a:t>
            </a:r>
            <a:r>
              <a:rPr lang="vi-VN" sz="2800" i="1" smtClean="0">
                <a:solidFill>
                  <a:srgbClr val="FFFF00"/>
                </a:solidFill>
              </a:rPr>
              <a:t> </a:t>
            </a:r>
            <a:r>
              <a:rPr lang="vi-VN" sz="2800" i="1">
                <a:solidFill>
                  <a:srgbClr val="FFFF00"/>
                </a:solidFill>
              </a:rPr>
              <a:t>cần lưu danh sách khách hàng và chi tiết hóa đơn mua hàng.</a:t>
            </a:r>
            <a:endParaRPr lang="en-US" sz="2800">
              <a:solidFill>
                <a:srgbClr val="FFFF00"/>
              </a:solidFill>
            </a:endParaRPr>
          </a:p>
        </p:txBody>
      </p:sp>
    </p:spTree>
    <p:extLst>
      <p:ext uri="{BB962C8B-B14F-4D97-AF65-F5344CB8AC3E}">
        <p14:creationId xmlns:p14="http://schemas.microsoft.com/office/powerpoint/2010/main" val="42120565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96" y="2209800"/>
            <a:ext cx="699370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37348" y="1454149"/>
            <a:ext cx="1981200" cy="461665"/>
          </a:xfrm>
          <a:prstGeom prst="rect">
            <a:avLst/>
          </a:prstGeom>
          <a:noFill/>
        </p:spPr>
        <p:txBody>
          <a:bodyPr wrap="square" rtlCol="0">
            <a:spAutoFit/>
          </a:bodyPr>
          <a:lstStyle/>
          <a:p>
            <a:r>
              <a:rPr lang="en-US" sz="2400" b="1" smtClean="0">
                <a:solidFill>
                  <a:srgbClr val="FFFF00"/>
                </a:solidFill>
              </a:rPr>
              <a:t>Trong SQL</a:t>
            </a:r>
            <a:endParaRPr lang="en-US" sz="2400" b="1">
              <a:solidFill>
                <a:srgbClr val="FFFF00"/>
              </a:solidFill>
            </a:endParaRPr>
          </a:p>
        </p:txBody>
      </p:sp>
    </p:spTree>
    <p:extLst>
      <p:ext uri="{BB962C8B-B14F-4D97-AF65-F5344CB8AC3E}">
        <p14:creationId xmlns:p14="http://schemas.microsoft.com/office/powerpoint/2010/main" val="2819071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Oval 13"/>
          <p:cNvSpPr>
            <a:spLocks noChangeArrowheads="1"/>
          </p:cNvSpPr>
          <p:nvPr/>
        </p:nvSpPr>
        <p:spPr bwMode="gray">
          <a:xfrm>
            <a:off x="457200" y="457494"/>
            <a:ext cx="7816661" cy="845164"/>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524000" y="457494"/>
            <a:ext cx="6749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4800" b="1" smtClean="0">
                <a:solidFill>
                  <a:srgbClr val="FFFF00"/>
                </a:solidFill>
              </a:rPr>
              <a:t>Thách thức nền tảng Web</a:t>
            </a:r>
            <a:endParaRPr lang="en-US" sz="4800" b="1">
              <a:solidFill>
                <a:srgbClr val="FFFF00"/>
              </a:solidFill>
            </a:endParaRPr>
          </a:p>
        </p:txBody>
      </p:sp>
      <p:sp>
        <p:nvSpPr>
          <p:cNvPr id="7" name="TextBox 6"/>
          <p:cNvSpPr txBox="1"/>
          <p:nvPr/>
        </p:nvSpPr>
        <p:spPr>
          <a:xfrm>
            <a:off x="457200" y="1828800"/>
            <a:ext cx="8305800" cy="4801314"/>
          </a:xfrm>
          <a:prstGeom prst="rect">
            <a:avLst/>
          </a:prstGeom>
          <a:noFill/>
        </p:spPr>
        <p:txBody>
          <a:bodyPr wrap="square" rtlCol="0">
            <a:spAutoFit/>
          </a:bodyPr>
          <a:lstStyle/>
          <a:p>
            <a:pPr marL="285750" indent="-285750">
              <a:buFont typeface="Wingdings" pitchFamily="2" charset="2"/>
              <a:buChar char="v"/>
            </a:pPr>
            <a:r>
              <a:rPr lang="en-US" sz="3200" smtClean="0">
                <a:solidFill>
                  <a:schemeClr val="bg1"/>
                </a:solidFill>
              </a:rPr>
              <a:t> Thế hệ Web 1.0 ?</a:t>
            </a:r>
          </a:p>
          <a:p>
            <a:r>
              <a:rPr lang="en-US" sz="3200">
                <a:solidFill>
                  <a:schemeClr val="bg1"/>
                </a:solidFill>
              </a:rPr>
              <a:t> </a:t>
            </a:r>
            <a:r>
              <a:rPr lang="en-US" sz="3200" smtClean="0">
                <a:solidFill>
                  <a:schemeClr val="bg1"/>
                </a:solidFill>
              </a:rPr>
              <a:t>     Định hình </a:t>
            </a:r>
            <a:r>
              <a:rPr lang="en-US" sz="3200">
                <a:solidFill>
                  <a:schemeClr val="bg1"/>
                </a:solidFill>
              </a:rPr>
              <a:t>cho người dùng thói quen sử dụng Web.</a:t>
            </a:r>
            <a:endParaRPr lang="en-US" sz="3200" smtClean="0">
              <a:solidFill>
                <a:schemeClr val="bg1"/>
              </a:solidFill>
            </a:endParaRPr>
          </a:p>
          <a:p>
            <a:pPr marL="285750" indent="-285750">
              <a:buFont typeface="Wingdings" pitchFamily="2" charset="2"/>
              <a:buChar char="v"/>
            </a:pPr>
            <a:r>
              <a:rPr lang="en-US" sz="3200">
                <a:solidFill>
                  <a:schemeClr val="bg1"/>
                </a:solidFill>
              </a:rPr>
              <a:t> </a:t>
            </a:r>
            <a:r>
              <a:rPr lang="en-US" sz="3200" smtClean="0">
                <a:solidFill>
                  <a:schemeClr val="bg1"/>
                </a:solidFill>
              </a:rPr>
              <a:t>Thế hệ Web 2.0 </a:t>
            </a:r>
          </a:p>
          <a:p>
            <a:r>
              <a:rPr lang="en-US" sz="3200" smtClean="0">
                <a:solidFill>
                  <a:schemeClr val="bg1"/>
                </a:solidFill>
              </a:rPr>
              <a:t>      Lôi </a:t>
            </a:r>
            <a:r>
              <a:rPr lang="en-US" sz="3200">
                <a:solidFill>
                  <a:schemeClr val="bg1"/>
                </a:solidFill>
              </a:rPr>
              <a:t>kéo người dùng tham gia tạo nội dung trên Internet. Các mạng dịch vụ cộng đồng, xã hội ra đời như kết nối cá nhân (social network), blog, ảnh, phim, tìm kiếm, … gầy dựng một cuộc cách mạng chưa từng có trong thế giới Web</a:t>
            </a:r>
            <a:endParaRPr lang="en-US" sz="3200" smtClean="0">
              <a:solidFill>
                <a:schemeClr val="bg1"/>
              </a:solidFill>
            </a:endParaRPr>
          </a:p>
          <a:p>
            <a:pPr marL="285750" indent="-285750">
              <a:buFont typeface="Wingdings" pitchFamily="2" charset="2"/>
              <a:buChar char="v"/>
            </a:pPr>
            <a:endParaRPr lang="en-US">
              <a:solidFill>
                <a:schemeClr val="bg1"/>
              </a:solidFill>
            </a:endParaRPr>
          </a:p>
        </p:txBody>
      </p:sp>
    </p:spTree>
    <p:extLst>
      <p:ext uri="{BB962C8B-B14F-4D97-AF65-F5344CB8AC3E}">
        <p14:creationId xmlns:p14="http://schemas.microsoft.com/office/powerpoint/2010/main" val="2056525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414712" y="1454150"/>
            <a:ext cx="1981200" cy="461665"/>
          </a:xfrm>
          <a:prstGeom prst="rect">
            <a:avLst/>
          </a:prstGeom>
          <a:noFill/>
        </p:spPr>
        <p:txBody>
          <a:bodyPr wrap="square" rtlCol="0">
            <a:spAutoFit/>
          </a:bodyPr>
          <a:lstStyle/>
          <a:p>
            <a:r>
              <a:rPr lang="en-US" sz="2400" b="1" smtClean="0">
                <a:solidFill>
                  <a:srgbClr val="FFFF00"/>
                </a:solidFill>
              </a:rPr>
              <a:t>Trong  Mongo</a:t>
            </a:r>
            <a:endParaRPr lang="en-US" sz="2400" b="1">
              <a:solidFill>
                <a:srgbClr val="FFFF0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370914"/>
            <a:ext cx="6734175" cy="380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027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414712" y="1219200"/>
            <a:ext cx="3214688" cy="461665"/>
          </a:xfrm>
          <a:prstGeom prst="rect">
            <a:avLst/>
          </a:prstGeom>
          <a:noFill/>
        </p:spPr>
        <p:txBody>
          <a:bodyPr wrap="square" rtlCol="0">
            <a:spAutoFit/>
          </a:bodyPr>
          <a:lstStyle/>
          <a:p>
            <a:r>
              <a:rPr lang="en-US" sz="2400" b="1" smtClean="0">
                <a:solidFill>
                  <a:srgbClr val="FFFF00"/>
                </a:solidFill>
              </a:rPr>
              <a:t>Trong  Mongo code</a:t>
            </a:r>
            <a:endParaRPr lang="en-US" sz="2400" b="1">
              <a:solidFill>
                <a:srgbClr val="FFFF00"/>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69" y="1905000"/>
            <a:ext cx="6793831" cy="461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8800" y="4648200"/>
            <a:ext cx="533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363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657600" y="1367135"/>
            <a:ext cx="1752600" cy="461665"/>
          </a:xfrm>
          <a:prstGeom prst="rect">
            <a:avLst/>
          </a:prstGeom>
          <a:noFill/>
        </p:spPr>
        <p:txBody>
          <a:bodyPr wrap="square" rtlCol="0">
            <a:spAutoFit/>
          </a:bodyPr>
          <a:lstStyle/>
          <a:p>
            <a:r>
              <a:rPr lang="en-US" sz="2400" b="1" smtClean="0">
                <a:solidFill>
                  <a:srgbClr val="FFFF00"/>
                </a:solidFill>
              </a:rPr>
              <a:t>Dữ liệu</a:t>
            </a:r>
            <a:endParaRPr lang="en-US" sz="2400" b="1">
              <a:solidFill>
                <a:srgbClr val="FFFF0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5038"/>
            <a:ext cx="77724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797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3. Tiếp cận</a:t>
            </a:r>
            <a:endParaRPr lang="en-US" sz="2400" b="1" baseline="-25000"/>
          </a:p>
        </p:txBody>
      </p:sp>
      <p:sp>
        <p:nvSpPr>
          <p:cNvPr id="3" name="TextBox 2"/>
          <p:cNvSpPr txBox="1"/>
          <p:nvPr/>
        </p:nvSpPr>
        <p:spPr>
          <a:xfrm>
            <a:off x="3657600" y="1556403"/>
            <a:ext cx="1752600" cy="584775"/>
          </a:xfrm>
          <a:prstGeom prst="rect">
            <a:avLst/>
          </a:prstGeom>
          <a:noFill/>
        </p:spPr>
        <p:txBody>
          <a:bodyPr wrap="square" rtlCol="0">
            <a:spAutoFit/>
          </a:bodyPr>
          <a:lstStyle/>
          <a:p>
            <a:r>
              <a:rPr lang="en-US" sz="3200" b="1" smtClean="0">
                <a:solidFill>
                  <a:srgbClr val="FFFF00"/>
                </a:solidFill>
              </a:rPr>
              <a:t>Vấn đề ?</a:t>
            </a:r>
            <a:endParaRPr lang="en-US" sz="3200" b="1">
              <a:solidFill>
                <a:srgbClr val="FFFF00"/>
              </a:solidFill>
            </a:endParaRPr>
          </a:p>
        </p:txBody>
      </p:sp>
      <p:sp>
        <p:nvSpPr>
          <p:cNvPr id="2" name="Rectangle 1"/>
          <p:cNvSpPr/>
          <p:nvPr/>
        </p:nvSpPr>
        <p:spPr>
          <a:xfrm>
            <a:off x="685800" y="2551837"/>
            <a:ext cx="7696200" cy="3108543"/>
          </a:xfrm>
          <a:prstGeom prst="rect">
            <a:avLst/>
          </a:prstGeom>
        </p:spPr>
        <p:txBody>
          <a:bodyPr wrap="square">
            <a:spAutoFit/>
          </a:bodyPr>
          <a:lstStyle/>
          <a:p>
            <a:r>
              <a:rPr lang="en-US" sz="2800" smtClean="0">
                <a:solidFill>
                  <a:schemeClr val="bg1"/>
                </a:solidFill>
              </a:rPr>
              <a:t>C</a:t>
            </a:r>
            <a:r>
              <a:rPr lang="vi-VN" sz="2800" smtClean="0">
                <a:solidFill>
                  <a:schemeClr val="bg1"/>
                </a:solidFill>
              </a:rPr>
              <a:t>ùng </a:t>
            </a:r>
            <a:r>
              <a:rPr lang="vi-VN" sz="2800">
                <a:solidFill>
                  <a:schemeClr val="bg1"/>
                </a:solidFill>
              </a:rPr>
              <a:t>một dữ liệu mà phải lưu ở hai nơi </a:t>
            </a:r>
            <a:r>
              <a:rPr lang="vi-VN" sz="2800" smtClean="0">
                <a:solidFill>
                  <a:schemeClr val="bg1"/>
                </a:solidFill>
              </a:rPr>
              <a:t>?</a:t>
            </a:r>
            <a:endParaRPr lang="en-US" sz="2800" smtClean="0">
              <a:solidFill>
                <a:schemeClr val="bg1"/>
              </a:solidFill>
            </a:endParaRPr>
          </a:p>
          <a:p>
            <a:endParaRPr lang="en-US" sz="2800" smtClean="0">
              <a:solidFill>
                <a:schemeClr val="bg1"/>
              </a:solidFill>
            </a:endParaRPr>
          </a:p>
          <a:p>
            <a:r>
              <a:rPr lang="vi-VN" sz="2800" smtClean="0">
                <a:solidFill>
                  <a:schemeClr val="bg1"/>
                </a:solidFill>
              </a:rPr>
              <a:t> </a:t>
            </a:r>
            <a:r>
              <a:rPr lang="en-US" sz="2800" smtClean="0">
                <a:solidFill>
                  <a:schemeClr val="bg1"/>
                </a:solidFill>
              </a:rPr>
              <a:t>	</a:t>
            </a:r>
            <a:r>
              <a:rPr lang="vi-VN" sz="2800" smtClean="0">
                <a:solidFill>
                  <a:schemeClr val="bg1"/>
                </a:solidFill>
              </a:rPr>
              <a:t> </a:t>
            </a:r>
            <a:r>
              <a:rPr lang="en-US" sz="2800" b="1">
                <a:solidFill>
                  <a:schemeClr val="bg1"/>
                </a:solidFill>
              </a:rPr>
              <a:t>Đ</a:t>
            </a:r>
            <a:r>
              <a:rPr lang="vi-VN" sz="2800" b="1" smtClean="0">
                <a:solidFill>
                  <a:schemeClr val="bg1"/>
                </a:solidFill>
              </a:rPr>
              <a:t>úng </a:t>
            </a:r>
            <a:r>
              <a:rPr lang="vi-VN" sz="2800" b="1">
                <a:solidFill>
                  <a:schemeClr val="bg1"/>
                </a:solidFill>
              </a:rPr>
              <a:t>như vậy</a:t>
            </a:r>
            <a:r>
              <a:rPr lang="vi-VN" sz="2800" smtClean="0">
                <a:solidFill>
                  <a:schemeClr val="bg1"/>
                </a:solidFill>
              </a:rPr>
              <a:t>.</a:t>
            </a:r>
            <a:endParaRPr lang="en-US" sz="2800" smtClean="0">
              <a:solidFill>
                <a:schemeClr val="bg1"/>
              </a:solidFill>
            </a:endParaRPr>
          </a:p>
          <a:p>
            <a:endParaRPr lang="en-US" sz="2800">
              <a:solidFill>
                <a:schemeClr val="bg1"/>
              </a:solidFill>
            </a:endParaRPr>
          </a:p>
          <a:p>
            <a:r>
              <a:rPr lang="vi-VN" sz="2800" smtClean="0">
                <a:solidFill>
                  <a:schemeClr val="bg1"/>
                </a:solidFill>
              </a:rPr>
              <a:t> </a:t>
            </a:r>
            <a:r>
              <a:rPr lang="vi-VN" sz="2800">
                <a:solidFill>
                  <a:schemeClr val="bg1"/>
                </a:solidFill>
              </a:rPr>
              <a:t>Việc sử dụng MongoDB nói chung, và NoSQL nói riêng sẽ khiến ta chấp nhận </a:t>
            </a:r>
            <a:r>
              <a:rPr lang="vi-VN" sz="2800" b="1">
                <a:solidFill>
                  <a:srgbClr val="FFFF00"/>
                </a:solidFill>
              </a:rPr>
              <a:t>sự không toàn vẹn dữ </a:t>
            </a:r>
            <a:r>
              <a:rPr lang="vi-VN" sz="2800" b="1" smtClean="0">
                <a:solidFill>
                  <a:srgbClr val="FFFF00"/>
                </a:solidFill>
              </a:rPr>
              <a:t>liệu </a:t>
            </a:r>
            <a:endParaRPr lang="en-US" sz="2800">
              <a:solidFill>
                <a:srgbClr val="FFFF00"/>
              </a:solidFill>
            </a:endParaRPr>
          </a:p>
        </p:txBody>
      </p:sp>
      <p:sp>
        <p:nvSpPr>
          <p:cNvPr id="5" name="Sun 4"/>
          <p:cNvSpPr/>
          <p:nvPr/>
        </p:nvSpPr>
        <p:spPr>
          <a:xfrm>
            <a:off x="304800" y="2743200"/>
            <a:ext cx="381000" cy="2286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00"/>
              </a:solidFill>
            </a:endParaRPr>
          </a:p>
        </p:txBody>
      </p:sp>
      <p:sp>
        <p:nvSpPr>
          <p:cNvPr id="8" name="Sun 7"/>
          <p:cNvSpPr/>
          <p:nvPr/>
        </p:nvSpPr>
        <p:spPr>
          <a:xfrm>
            <a:off x="304800" y="4419600"/>
            <a:ext cx="381000" cy="2286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386131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Rectangle 1"/>
          <p:cNvSpPr/>
          <p:nvPr/>
        </p:nvSpPr>
        <p:spPr>
          <a:xfrm>
            <a:off x="457200" y="1847195"/>
            <a:ext cx="7924800" cy="4247317"/>
          </a:xfrm>
          <a:prstGeom prst="rect">
            <a:avLst/>
          </a:prstGeom>
        </p:spPr>
        <p:txBody>
          <a:bodyPr wrap="square">
            <a:spAutoFit/>
          </a:bodyPr>
          <a:lstStyle/>
          <a:p>
            <a:r>
              <a:rPr lang="vi-VN" sz="2800" b="1" smtClean="0">
                <a:solidFill>
                  <a:srgbClr val="FFFF00"/>
                </a:solidFill>
              </a:rPr>
              <a:t>1</a:t>
            </a:r>
            <a:r>
              <a:rPr lang="vi-VN" sz="2800" b="1">
                <a:solidFill>
                  <a:srgbClr val="FFFF00"/>
                </a:solidFill>
              </a:rPr>
              <a:t>. Kết nối đến mongodb.</a:t>
            </a:r>
            <a:endParaRPr lang="vi-VN" sz="2800">
              <a:solidFill>
                <a:srgbClr val="FFFF00"/>
              </a:solidFill>
            </a:endParaRPr>
          </a:p>
          <a:p>
            <a:r>
              <a:rPr lang="vi-VN" sz="2800">
                <a:solidFill>
                  <a:schemeClr val="bg1"/>
                </a:solidFill>
              </a:rPr>
              <a:t>Tương tự khi sử dụng sql thì phải kết nối đến database, mongodb cũng vậy</a:t>
            </a:r>
            <a:r>
              <a:rPr lang="vi-VN" sz="2800" smtClean="0">
                <a:solidFill>
                  <a:schemeClr val="bg1"/>
                </a:solidFill>
              </a:rPr>
              <a:t>:</a:t>
            </a:r>
            <a:endParaRPr lang="en-US" sz="2800" smtClean="0">
              <a:solidFill>
                <a:schemeClr val="bg1"/>
              </a:solidFill>
            </a:endParaRPr>
          </a:p>
          <a:p>
            <a:endParaRPr lang="vi-VN">
              <a:solidFill>
                <a:schemeClr val="bg1"/>
              </a:solidFill>
            </a:endParaRPr>
          </a:p>
          <a:p>
            <a:endParaRPr lang="en-US" sz="2800" smtClean="0">
              <a:solidFill>
                <a:schemeClr val="bg1"/>
              </a:solidFill>
            </a:endParaRPr>
          </a:p>
          <a:p>
            <a:endParaRPr lang="en-US" sz="2800">
              <a:solidFill>
                <a:schemeClr val="bg1"/>
              </a:solidFill>
            </a:endParaRPr>
          </a:p>
          <a:p>
            <a:endParaRPr lang="en-US" sz="2800" smtClean="0">
              <a:solidFill>
                <a:schemeClr val="bg1"/>
              </a:solidFill>
            </a:endParaRPr>
          </a:p>
          <a:p>
            <a:r>
              <a:rPr lang="en-US" sz="2800" smtClean="0">
                <a:solidFill>
                  <a:schemeClr val="bg1"/>
                </a:solidFill>
              </a:rPr>
              <a:t>VD: </a:t>
            </a:r>
          </a:p>
          <a:p>
            <a:r>
              <a:rPr lang="en-US" sz="2800">
                <a:solidFill>
                  <a:schemeClr val="bg1"/>
                </a:solidFill>
              </a:rPr>
              <a:t>mongodb://</a:t>
            </a:r>
            <a:r>
              <a:rPr lang="en-US" sz="2800" smtClean="0">
                <a:solidFill>
                  <a:schemeClr val="bg1"/>
                </a:solidFill>
              </a:rPr>
              <a:t>localhost</a:t>
            </a:r>
          </a:p>
          <a:p>
            <a:r>
              <a:rPr lang="en-US" sz="2800">
                <a:solidFill>
                  <a:schemeClr val="bg1"/>
                </a:solidFill>
              </a:rPr>
              <a:t>mongodb://fred:foobar@localhost</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 y="3429000"/>
            <a:ext cx="818483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45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50"/>
                                        </p:tgtEl>
                                        <p:attrNameLst>
                                          <p:attrName>style.visibility</p:attrName>
                                        </p:attrNameLst>
                                      </p:cBhvr>
                                      <p:to>
                                        <p:strVal val="visible"/>
                                      </p:to>
                                    </p:set>
                                    <p:animEffect transition="in" filter="fade">
                                      <p:cBhvr>
                                        <p:cTn id="17" dur="500"/>
                                        <p:tgtEl>
                                          <p:spTgt spid="276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Rectangle 1"/>
          <p:cNvSpPr/>
          <p:nvPr/>
        </p:nvSpPr>
        <p:spPr>
          <a:xfrm>
            <a:off x="457200" y="2580144"/>
            <a:ext cx="7924800" cy="4401205"/>
          </a:xfrm>
          <a:prstGeom prst="rect">
            <a:avLst/>
          </a:prstGeom>
        </p:spPr>
        <p:txBody>
          <a:bodyPr wrap="square">
            <a:spAutoFit/>
          </a:bodyPr>
          <a:lstStyle/>
          <a:p>
            <a:r>
              <a:rPr lang="en-US" sz="2800" dirty="0" smtClean="0">
                <a:solidFill>
                  <a:srgbClr val="FFFF00"/>
                </a:solidFill>
              </a:rPr>
              <a:t>2. </a:t>
            </a:r>
            <a:r>
              <a:rPr lang="en-US" sz="2800" b="1" dirty="0" err="1" smtClean="0">
                <a:solidFill>
                  <a:srgbClr val="FFFF00"/>
                </a:solidFill>
              </a:rPr>
              <a:t>Hiển</a:t>
            </a:r>
            <a:r>
              <a:rPr lang="en-US" sz="2800" b="1" dirty="0" smtClean="0">
                <a:solidFill>
                  <a:srgbClr val="FFFF00"/>
                </a:solidFill>
              </a:rPr>
              <a:t> </a:t>
            </a:r>
            <a:r>
              <a:rPr lang="en-US" sz="2800" b="1" dirty="0" err="1" smtClean="0">
                <a:solidFill>
                  <a:srgbClr val="FFFF00"/>
                </a:solidFill>
              </a:rPr>
              <a:t>thị</a:t>
            </a:r>
            <a:r>
              <a:rPr lang="en-US" sz="2800" b="1" dirty="0" smtClean="0">
                <a:solidFill>
                  <a:srgbClr val="FFFF00"/>
                </a:solidFill>
              </a:rPr>
              <a:t> </a:t>
            </a:r>
            <a:r>
              <a:rPr lang="en-US" sz="2800" b="1" dirty="0" err="1" smtClean="0">
                <a:solidFill>
                  <a:srgbClr val="FFFF00"/>
                </a:solidFill>
              </a:rPr>
              <a:t>tên</a:t>
            </a:r>
            <a:r>
              <a:rPr lang="en-US" sz="2800" b="1" dirty="0">
                <a:solidFill>
                  <a:srgbClr val="FFFF00"/>
                </a:solidFill>
              </a:rPr>
              <a:t> </a:t>
            </a:r>
            <a:r>
              <a:rPr lang="en-US" sz="2800" b="1" dirty="0" err="1" smtClean="0">
                <a:solidFill>
                  <a:srgbClr val="FFFF00"/>
                </a:solidFill>
              </a:rPr>
              <a:t>tất</a:t>
            </a:r>
            <a:r>
              <a:rPr lang="en-US" sz="2800" b="1" dirty="0">
                <a:solidFill>
                  <a:srgbClr val="FFFF00"/>
                </a:solidFill>
              </a:rPr>
              <a:t> </a:t>
            </a:r>
            <a:r>
              <a:rPr lang="en-US" sz="2800" b="1" dirty="0" err="1">
                <a:solidFill>
                  <a:srgbClr val="FFFF00"/>
                </a:solidFill>
              </a:rPr>
              <a:t>cả</a:t>
            </a:r>
            <a:r>
              <a:rPr lang="en-US" sz="2800" b="1" dirty="0">
                <a:solidFill>
                  <a:srgbClr val="FFFF00"/>
                </a:solidFill>
              </a:rPr>
              <a:t> </a:t>
            </a:r>
            <a:r>
              <a:rPr lang="en-US" sz="2800" b="1" dirty="0" smtClean="0">
                <a:solidFill>
                  <a:srgbClr val="FFFF00"/>
                </a:solidFill>
              </a:rPr>
              <a:t>Database</a:t>
            </a:r>
          </a:p>
          <a:p>
            <a:endParaRPr lang="en-US" sz="2800" b="1" dirty="0" smtClean="0">
              <a:solidFill>
                <a:srgbClr val="FFFF00"/>
              </a:solidFill>
            </a:endParaRPr>
          </a:p>
          <a:p>
            <a:r>
              <a:rPr lang="en-US" sz="2800" b="1" dirty="0" smtClean="0">
                <a:solidFill>
                  <a:srgbClr val="FF0000"/>
                </a:solidFill>
              </a:rPr>
              <a:t>	&gt; Show </a:t>
            </a:r>
            <a:r>
              <a:rPr lang="en-US" sz="2800" b="1" dirty="0" err="1" smtClean="0">
                <a:solidFill>
                  <a:srgbClr val="FF0000"/>
                </a:solidFill>
              </a:rPr>
              <a:t>dbs</a:t>
            </a:r>
            <a:endParaRPr lang="en-US" sz="2800" b="1" dirty="0" smtClean="0">
              <a:solidFill>
                <a:srgbClr val="FF0000"/>
              </a:solidFill>
            </a:endParaRPr>
          </a:p>
          <a:p>
            <a:endParaRPr lang="en-US" sz="2800" b="1" dirty="0">
              <a:solidFill>
                <a:srgbClr val="FF0000"/>
              </a:solidFill>
            </a:endParaRPr>
          </a:p>
          <a:p>
            <a:r>
              <a:rPr lang="en-US" sz="2800" dirty="0" smtClean="0">
                <a:solidFill>
                  <a:srgbClr val="FFFF00"/>
                </a:solidFill>
              </a:rPr>
              <a:t>3. </a:t>
            </a:r>
            <a:r>
              <a:rPr lang="en-US" sz="2800" b="1" dirty="0" err="1" smtClean="0">
                <a:solidFill>
                  <a:srgbClr val="FFFF00"/>
                </a:solidFill>
              </a:rPr>
              <a:t>Kết</a:t>
            </a:r>
            <a:r>
              <a:rPr lang="en-US" sz="2800" b="1" dirty="0" smtClean="0">
                <a:solidFill>
                  <a:srgbClr val="FFFF00"/>
                </a:solidFill>
              </a:rPr>
              <a:t> </a:t>
            </a:r>
            <a:r>
              <a:rPr lang="en-US" sz="2800" b="1" dirty="0" err="1" smtClean="0">
                <a:solidFill>
                  <a:srgbClr val="FFFF00"/>
                </a:solidFill>
              </a:rPr>
              <a:t>nối</a:t>
            </a:r>
            <a:r>
              <a:rPr lang="en-US" sz="2800" b="1" dirty="0" smtClean="0">
                <a:solidFill>
                  <a:srgbClr val="FFFF00"/>
                </a:solidFill>
              </a:rPr>
              <a:t> </a:t>
            </a:r>
            <a:r>
              <a:rPr lang="en-US" sz="2800" b="1" dirty="0" err="1" smtClean="0">
                <a:solidFill>
                  <a:srgbClr val="FFFF00"/>
                </a:solidFill>
              </a:rPr>
              <a:t>với</a:t>
            </a:r>
            <a:r>
              <a:rPr lang="en-US" sz="2800" b="1" dirty="0" smtClean="0">
                <a:solidFill>
                  <a:srgbClr val="FFFF00"/>
                </a:solidFill>
              </a:rPr>
              <a:t> Database</a:t>
            </a:r>
          </a:p>
          <a:p>
            <a:endParaRPr lang="en-US" sz="2800" b="1" dirty="0">
              <a:solidFill>
                <a:srgbClr val="FFFF00"/>
              </a:solidFill>
            </a:endParaRPr>
          </a:p>
          <a:p>
            <a:r>
              <a:rPr lang="en-US" sz="2800" b="1" dirty="0" smtClean="0">
                <a:solidFill>
                  <a:srgbClr val="FFFF00"/>
                </a:solidFill>
              </a:rPr>
              <a:t>	</a:t>
            </a:r>
            <a:r>
              <a:rPr lang="en-US" sz="2800" b="1" dirty="0" smtClean="0">
                <a:solidFill>
                  <a:srgbClr val="FF0000"/>
                </a:solidFill>
              </a:rPr>
              <a:t>&gt;</a:t>
            </a:r>
            <a:r>
              <a:rPr lang="en-US" sz="2800" b="1" dirty="0" smtClean="0">
                <a:solidFill>
                  <a:srgbClr val="FFFF00"/>
                </a:solidFill>
              </a:rPr>
              <a:t> </a:t>
            </a:r>
            <a:r>
              <a:rPr lang="en-US" sz="2800" b="1" dirty="0" smtClean="0">
                <a:solidFill>
                  <a:srgbClr val="FF0000"/>
                </a:solidFill>
              </a:rPr>
              <a:t>Use </a:t>
            </a:r>
            <a:r>
              <a:rPr lang="en-US" sz="2800" b="1" dirty="0" err="1" smtClean="0">
                <a:solidFill>
                  <a:srgbClr val="FF0000"/>
                </a:solidFill>
              </a:rPr>
              <a:t>dbname</a:t>
            </a:r>
            <a:endParaRPr lang="en-US" sz="2800" b="1" dirty="0">
              <a:solidFill>
                <a:srgbClr val="FF0000"/>
              </a:solidFill>
            </a:endParaRPr>
          </a:p>
          <a:p>
            <a:endParaRPr lang="en-US" sz="2800" b="1" dirty="0" smtClean="0">
              <a:solidFill>
                <a:srgbClr val="FF0000"/>
              </a:solidFill>
            </a:endParaRPr>
          </a:p>
          <a:p>
            <a:endParaRPr lang="en-US" sz="2800" dirty="0" smtClean="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13242985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36276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089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6603667" cy="523220"/>
          </a:xfrm>
          <a:prstGeom prst="rect">
            <a:avLst/>
          </a:prstGeom>
          <a:noFill/>
        </p:spPr>
        <p:txBody>
          <a:bodyPr wrap="none" rtlCol="0">
            <a:spAutoFit/>
          </a:bodyPr>
          <a:lstStyle/>
          <a:p>
            <a:r>
              <a:rPr lang="en-US" sz="2800">
                <a:solidFill>
                  <a:schemeClr val="bg1"/>
                </a:solidFill>
              </a:rPr>
              <a:t>CREATE TABLE USERS (a Number, b Number)</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2057400" y="5181600"/>
            <a:ext cx="4302332" cy="523220"/>
          </a:xfrm>
          <a:prstGeom prst="rect">
            <a:avLst/>
          </a:prstGeom>
          <a:noFill/>
        </p:spPr>
        <p:txBody>
          <a:bodyPr wrap="none" rtlCol="0">
            <a:spAutoFit/>
          </a:bodyPr>
          <a:lstStyle/>
          <a:p>
            <a:r>
              <a:rPr lang="en-US" sz="2800">
                <a:solidFill>
                  <a:schemeClr val="bg1"/>
                </a:solidFill>
              </a:rPr>
              <a:t>db.createCollection</a:t>
            </a:r>
            <a:r>
              <a:rPr lang="en-US" sz="2800" smtClean="0">
                <a:solidFill>
                  <a:schemeClr val="bg1"/>
                </a:solidFill>
              </a:rPr>
              <a:t>(“users")</a:t>
            </a:r>
            <a:endParaRPr lang="en-US" sz="2800">
              <a:solidFill>
                <a:schemeClr val="bg1"/>
              </a:solidFill>
            </a:endParaRPr>
          </a:p>
        </p:txBody>
      </p:sp>
    </p:spTree>
    <p:extLst>
      <p:ext uri="{BB962C8B-B14F-4D97-AF65-F5344CB8AC3E}">
        <p14:creationId xmlns:p14="http://schemas.microsoft.com/office/powerpoint/2010/main" val="2954966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958520" cy="523220"/>
          </a:xfrm>
          <a:prstGeom prst="rect">
            <a:avLst/>
          </a:prstGeom>
          <a:noFill/>
        </p:spPr>
        <p:txBody>
          <a:bodyPr wrap="none" rtlCol="0">
            <a:spAutoFit/>
          </a:bodyPr>
          <a:lstStyle/>
          <a:p>
            <a:r>
              <a:rPr lang="en-US" sz="2800">
                <a:solidFill>
                  <a:schemeClr val="bg1"/>
                </a:solidFill>
              </a:rPr>
              <a:t>ALTER TABLE users ADD ...</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52600" y="5181600"/>
            <a:ext cx="5378588" cy="523220"/>
          </a:xfrm>
          <a:prstGeom prst="rect">
            <a:avLst/>
          </a:prstGeom>
          <a:noFill/>
        </p:spPr>
        <p:txBody>
          <a:bodyPr wrap="none" rtlCol="0">
            <a:spAutoFit/>
          </a:bodyPr>
          <a:lstStyle/>
          <a:p>
            <a:r>
              <a:rPr lang="en-US" sz="2800" smtClean="0">
                <a:solidFill>
                  <a:schemeClr val="bg1"/>
                </a:solidFill>
              </a:rPr>
              <a:t>Hiểu ngầm định khi thao tác dữ liệu</a:t>
            </a:r>
            <a:endParaRPr lang="en-US" sz="2800">
              <a:solidFill>
                <a:schemeClr val="bg1"/>
              </a:solidFill>
            </a:endParaRPr>
          </a:p>
        </p:txBody>
      </p:sp>
    </p:spTree>
    <p:extLst>
      <p:ext uri="{BB962C8B-B14F-4D97-AF65-F5344CB8AC3E}">
        <p14:creationId xmlns:p14="http://schemas.microsoft.com/office/powerpoint/2010/main" val="3254985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4887813" cy="523220"/>
          </a:xfrm>
          <a:prstGeom prst="rect">
            <a:avLst/>
          </a:prstGeom>
          <a:noFill/>
        </p:spPr>
        <p:txBody>
          <a:bodyPr wrap="none" rtlCol="0">
            <a:spAutoFit/>
          </a:bodyPr>
          <a:lstStyle/>
          <a:p>
            <a:r>
              <a:rPr lang="en-US" sz="2800">
                <a:solidFill>
                  <a:schemeClr val="bg1"/>
                </a:solidFill>
              </a:rPr>
              <a:t>INSERT INTO USERS VALUES(3,5)</a:t>
            </a:r>
          </a:p>
        </p:txBody>
      </p:sp>
      <p:sp>
        <p:nvSpPr>
          <p:cNvPr id="5" name="TextBox 4"/>
          <p:cNvSpPr txBox="1"/>
          <p:nvPr/>
        </p:nvSpPr>
        <p:spPr>
          <a:xfrm>
            <a:off x="1143000" y="2590800"/>
            <a:ext cx="2879571" cy="461665"/>
          </a:xfrm>
          <a:prstGeom prst="rect">
            <a:avLst/>
          </a:prstGeom>
          <a:noFill/>
        </p:spPr>
        <p:txBody>
          <a:bodyPr wrap="none" rtlCol="0">
            <a:spAutoFit/>
          </a:bodyPr>
          <a:lstStyle/>
          <a:p>
            <a:r>
              <a:rPr lang="en-US" sz="2400" b="1" dirty="0" smtClean="0">
                <a:solidFill>
                  <a:srgbClr val="FFFF00"/>
                </a:solidFill>
              </a:rPr>
              <a:t>SQL insert </a:t>
            </a:r>
            <a:r>
              <a:rPr lang="en-US" sz="2400" b="1" dirty="0" smtClean="0">
                <a:solidFill>
                  <a:srgbClr val="FFFF00"/>
                </a:solidFill>
              </a:rPr>
              <a:t>Statement</a:t>
            </a:r>
            <a:endParaRPr lang="en-US" sz="2400" b="1" dirty="0">
              <a:solidFill>
                <a:srgbClr val="FFFF00"/>
              </a:solidFill>
            </a:endParaRPr>
          </a:p>
        </p:txBody>
      </p:sp>
      <p:sp>
        <p:nvSpPr>
          <p:cNvPr id="8" name="TextBox 7"/>
          <p:cNvSpPr txBox="1"/>
          <p:nvPr/>
        </p:nvSpPr>
        <p:spPr>
          <a:xfrm>
            <a:off x="1211817" y="4201180"/>
            <a:ext cx="3818225" cy="523220"/>
          </a:xfrm>
          <a:prstGeom prst="rect">
            <a:avLst/>
          </a:prstGeom>
          <a:noFill/>
        </p:spPr>
        <p:txBody>
          <a:bodyPr wrap="none" rtlCol="0">
            <a:spAutoFit/>
          </a:bodyPr>
          <a:lstStyle/>
          <a:p>
            <a:r>
              <a:rPr lang="en-US" sz="2800" b="1" dirty="0" smtClean="0">
                <a:solidFill>
                  <a:srgbClr val="FFFF00"/>
                </a:solidFill>
              </a:rPr>
              <a:t>Mongo insert </a:t>
            </a:r>
            <a:r>
              <a:rPr lang="en-US" sz="2800" b="1" dirty="0">
                <a:solidFill>
                  <a:srgbClr val="FFFF00"/>
                </a:solidFill>
              </a:rPr>
              <a:t>Statement</a:t>
            </a:r>
            <a:endParaRPr lang="en-US" sz="2800" dirty="0">
              <a:solidFill>
                <a:srgbClr val="FFFF00"/>
              </a:solidFill>
            </a:endParaRPr>
          </a:p>
        </p:txBody>
      </p:sp>
      <p:sp>
        <p:nvSpPr>
          <p:cNvPr id="9" name="TextBox 8"/>
          <p:cNvSpPr txBox="1"/>
          <p:nvPr/>
        </p:nvSpPr>
        <p:spPr>
          <a:xfrm>
            <a:off x="1752600" y="5181600"/>
            <a:ext cx="3799695" cy="523220"/>
          </a:xfrm>
          <a:prstGeom prst="rect">
            <a:avLst/>
          </a:prstGeom>
          <a:noFill/>
        </p:spPr>
        <p:txBody>
          <a:bodyPr wrap="none" rtlCol="0">
            <a:spAutoFit/>
          </a:bodyPr>
          <a:lstStyle/>
          <a:p>
            <a:r>
              <a:rPr lang="en-US" sz="2800" smtClean="0">
                <a:solidFill>
                  <a:schemeClr val="bg1"/>
                </a:solidFill>
              </a:rPr>
              <a:t>db.users.insert</a:t>
            </a:r>
            <a:r>
              <a:rPr lang="en-US" sz="2800">
                <a:solidFill>
                  <a:schemeClr val="bg1"/>
                </a:solidFill>
              </a:rPr>
              <a:t>({a:3,b:5})</a:t>
            </a:r>
          </a:p>
        </p:txBody>
      </p:sp>
    </p:spTree>
    <p:extLst>
      <p:ext uri="{BB962C8B-B14F-4D97-AF65-F5344CB8AC3E}">
        <p14:creationId xmlns:p14="http://schemas.microsoft.com/office/powerpoint/2010/main" val="3038746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mtClean="0">
                <a:solidFill>
                  <a:schemeClr val="bg1"/>
                </a:solidFill>
              </a:rPr>
              <a:t>	Hàng </a:t>
            </a:r>
            <a:r>
              <a:rPr lang="en-US">
                <a:solidFill>
                  <a:schemeClr val="bg1"/>
                </a:solidFill>
              </a:rPr>
              <a:t>trăm triệu người dùng, hàng petabytes dữ liệu text, image, media,… cần phải xử lý hàng ngày. </a:t>
            </a:r>
            <a:endParaRPr lang="en-US" smtClean="0">
              <a:solidFill>
                <a:schemeClr val="bg1"/>
              </a:solidFill>
            </a:endParaRPr>
          </a:p>
          <a:p>
            <a:pPr marL="0" indent="0">
              <a:buNone/>
            </a:pPr>
            <a:r>
              <a:rPr lang="en-US" b="1" i="1" smtClean="0">
                <a:solidFill>
                  <a:srgbClr val="FFFF00"/>
                </a:solidFill>
              </a:rPr>
              <a:t>Khi đó:</a:t>
            </a:r>
          </a:p>
          <a:p>
            <a:pPr marL="0" indent="0">
              <a:buNone/>
            </a:pPr>
            <a:r>
              <a:rPr lang="en-US">
                <a:solidFill>
                  <a:schemeClr val="bg1"/>
                </a:solidFill>
              </a:rPr>
              <a:t>	</a:t>
            </a:r>
            <a:r>
              <a:rPr lang="en-US" smtClean="0">
                <a:solidFill>
                  <a:schemeClr val="bg1"/>
                </a:solidFill>
              </a:rPr>
              <a:t> </a:t>
            </a:r>
            <a:r>
              <a:rPr lang="en-US">
                <a:solidFill>
                  <a:schemeClr val="bg1"/>
                </a:solidFill>
              </a:rPr>
              <a:t>RDBMs đã bộc lộ những yếu kém nhất định về tốc độ thực thi, khả năng lưu trữ, các nghiệp vụ phức tạp (phân trang, đánh chỉ mục,…). </a:t>
            </a:r>
            <a:endParaRPr lang="en-US" smtClean="0">
              <a:solidFill>
                <a:schemeClr val="bg1"/>
              </a:solidFill>
            </a:endParaRPr>
          </a:p>
          <a:p>
            <a:pPr marL="0" indent="0">
              <a:buNone/>
            </a:pPr>
            <a:r>
              <a:rPr lang="en-US">
                <a:solidFill>
                  <a:schemeClr val="bg1"/>
                </a:solidFill>
              </a:rPr>
              <a:t>	</a:t>
            </a:r>
            <a:r>
              <a:rPr lang="en-US" smtClean="0">
                <a:solidFill>
                  <a:schemeClr val="bg1"/>
                </a:solidFill>
                <a:sym typeface="Wingdings" pitchFamily="2" charset="2"/>
              </a:rPr>
              <a:t> </a:t>
            </a:r>
            <a:r>
              <a:rPr lang="en-US" smtClean="0">
                <a:solidFill>
                  <a:srgbClr val="FFFF00"/>
                </a:solidFill>
              </a:rPr>
              <a:t>Thách </a:t>
            </a:r>
            <a:r>
              <a:rPr lang="en-US">
                <a:solidFill>
                  <a:srgbClr val="FFFF00"/>
                </a:solidFill>
              </a:rPr>
              <a:t>thức lớn nhất đến từ Web.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Oval 13"/>
          <p:cNvSpPr>
            <a:spLocks noChangeArrowheads="1"/>
          </p:cNvSpPr>
          <p:nvPr/>
        </p:nvSpPr>
        <p:spPr bwMode="gray">
          <a:xfrm>
            <a:off x="536945" y="457494"/>
            <a:ext cx="7921255" cy="830997"/>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524000" y="457494"/>
            <a:ext cx="6781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4000" b="1" smtClean="0">
                <a:solidFill>
                  <a:srgbClr val="FFFF00"/>
                </a:solidFill>
              </a:rPr>
              <a:t>Thách thức nền tảng Web</a:t>
            </a:r>
            <a:endParaRPr lang="en-US" sz="4000" b="1">
              <a:solidFill>
                <a:srgbClr val="FFFF00"/>
              </a:solidFill>
            </a:endParaRPr>
          </a:p>
        </p:txBody>
      </p:sp>
    </p:spTree>
    <p:extLst>
      <p:ext uri="{BB962C8B-B14F-4D97-AF65-F5344CB8AC3E}">
        <p14:creationId xmlns:p14="http://schemas.microsoft.com/office/powerpoint/2010/main" val="26181812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515065" cy="954107"/>
          </a:xfrm>
          <a:prstGeom prst="rect">
            <a:avLst/>
          </a:prstGeom>
          <a:noFill/>
        </p:spPr>
        <p:txBody>
          <a:bodyPr wrap="none" rtlCol="0">
            <a:spAutoFit/>
          </a:bodyPr>
          <a:lstStyle/>
          <a:p>
            <a:r>
              <a:rPr lang="en-US" sz="2800" dirty="0" smtClean="0">
                <a:solidFill>
                  <a:schemeClr val="bg1"/>
                </a:solidFill>
              </a:rPr>
              <a:t>DELETE FROM USERS </a:t>
            </a:r>
          </a:p>
          <a:p>
            <a:r>
              <a:rPr lang="en-US" sz="2800" dirty="0" smtClean="0">
                <a:solidFill>
                  <a:schemeClr val="bg1"/>
                </a:solidFill>
              </a:rPr>
              <a:t>WHERE NAME = ‘TOM’</a:t>
            </a:r>
            <a:endParaRPr lang="en-US" sz="2800" dirty="0">
              <a:solidFill>
                <a:schemeClr val="bg1"/>
              </a:solidFill>
            </a:endParaRPr>
          </a:p>
        </p:txBody>
      </p:sp>
      <p:sp>
        <p:nvSpPr>
          <p:cNvPr id="5" name="TextBox 4"/>
          <p:cNvSpPr txBox="1"/>
          <p:nvPr/>
        </p:nvSpPr>
        <p:spPr>
          <a:xfrm>
            <a:off x="1143000" y="2590800"/>
            <a:ext cx="2952218" cy="461665"/>
          </a:xfrm>
          <a:prstGeom prst="rect">
            <a:avLst/>
          </a:prstGeom>
          <a:noFill/>
        </p:spPr>
        <p:txBody>
          <a:bodyPr wrap="none" rtlCol="0">
            <a:spAutoFit/>
          </a:bodyPr>
          <a:lstStyle/>
          <a:p>
            <a:r>
              <a:rPr lang="en-US" sz="2400" b="1" dirty="0" smtClean="0">
                <a:solidFill>
                  <a:srgbClr val="FFFF00"/>
                </a:solidFill>
              </a:rPr>
              <a:t>SQL </a:t>
            </a:r>
            <a:r>
              <a:rPr lang="en-US" sz="2400" b="1" dirty="0" smtClean="0">
                <a:solidFill>
                  <a:srgbClr val="FFFF00"/>
                </a:solidFill>
              </a:rPr>
              <a:t>delete Statement</a:t>
            </a:r>
            <a:endParaRPr lang="en-US" sz="2400" b="1" dirty="0">
              <a:solidFill>
                <a:srgbClr val="FFFF00"/>
              </a:solidFill>
            </a:endParaRPr>
          </a:p>
        </p:txBody>
      </p:sp>
      <p:sp>
        <p:nvSpPr>
          <p:cNvPr id="8" name="TextBox 7"/>
          <p:cNvSpPr txBox="1"/>
          <p:nvPr/>
        </p:nvSpPr>
        <p:spPr>
          <a:xfrm>
            <a:off x="1211817" y="4201180"/>
            <a:ext cx="3902800" cy="523220"/>
          </a:xfrm>
          <a:prstGeom prst="rect">
            <a:avLst/>
          </a:prstGeom>
          <a:noFill/>
        </p:spPr>
        <p:txBody>
          <a:bodyPr wrap="none" rtlCol="0">
            <a:spAutoFit/>
          </a:bodyPr>
          <a:lstStyle/>
          <a:p>
            <a:r>
              <a:rPr lang="en-US" sz="2800" b="1" dirty="0" smtClean="0">
                <a:solidFill>
                  <a:srgbClr val="FFFF00"/>
                </a:solidFill>
              </a:rPr>
              <a:t>Mongo delete </a:t>
            </a:r>
            <a:r>
              <a:rPr lang="en-US" sz="2800" b="1" dirty="0">
                <a:solidFill>
                  <a:srgbClr val="FFFF00"/>
                </a:solidFill>
              </a:rPr>
              <a:t>Statement</a:t>
            </a:r>
            <a:endParaRPr lang="en-US" sz="2800" dirty="0">
              <a:solidFill>
                <a:srgbClr val="FFFF00"/>
              </a:solidFill>
            </a:endParaRPr>
          </a:p>
        </p:txBody>
      </p:sp>
      <p:sp>
        <p:nvSpPr>
          <p:cNvPr id="9" name="TextBox 8"/>
          <p:cNvSpPr txBox="1"/>
          <p:nvPr/>
        </p:nvSpPr>
        <p:spPr>
          <a:xfrm>
            <a:off x="1752600" y="5181600"/>
            <a:ext cx="4963154" cy="523220"/>
          </a:xfrm>
          <a:prstGeom prst="rect">
            <a:avLst/>
          </a:prstGeom>
          <a:noFill/>
        </p:spPr>
        <p:txBody>
          <a:bodyPr wrap="none" rtlCol="0">
            <a:spAutoFit/>
          </a:bodyPr>
          <a:lstStyle/>
          <a:p>
            <a:r>
              <a:rPr lang="en-US" sz="2800" dirty="0" err="1">
                <a:solidFill>
                  <a:schemeClr val="bg1"/>
                </a:solidFill>
              </a:rPr>
              <a:t>d</a:t>
            </a:r>
            <a:r>
              <a:rPr lang="en-US" sz="2800" dirty="0" err="1" smtClean="0">
                <a:solidFill>
                  <a:schemeClr val="bg1"/>
                </a:solidFill>
              </a:rPr>
              <a:t>b.User.remove</a:t>
            </a:r>
            <a:r>
              <a:rPr lang="en-US" sz="2800" dirty="0" smtClean="0">
                <a:solidFill>
                  <a:schemeClr val="bg1"/>
                </a:solidFill>
              </a:rPr>
              <a:t>({name: “TOM”})</a:t>
            </a:r>
            <a:endParaRPr lang="en-US" sz="2800" dirty="0">
              <a:solidFill>
                <a:schemeClr val="bg1"/>
              </a:solidFill>
            </a:endParaRPr>
          </a:p>
        </p:txBody>
      </p:sp>
    </p:spTree>
    <p:extLst>
      <p:ext uri="{BB962C8B-B14F-4D97-AF65-F5344CB8AC3E}">
        <p14:creationId xmlns:p14="http://schemas.microsoft.com/office/powerpoint/2010/main" val="529212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3916045" y="803275"/>
            <a:ext cx="3272499" cy="523220"/>
          </a:xfrm>
          <a:prstGeom prst="rect">
            <a:avLst/>
          </a:prstGeom>
          <a:noFill/>
        </p:spPr>
        <p:txBody>
          <a:bodyPr wrap="none" rtlCol="0">
            <a:spAutoFit/>
          </a:bodyPr>
          <a:lstStyle/>
          <a:p>
            <a:r>
              <a:rPr lang="en-US" sz="2800" dirty="0" err="1" smtClean="0">
                <a:solidFill>
                  <a:schemeClr val="bg1"/>
                </a:solidFill>
              </a:rPr>
              <a:t>Một</a:t>
            </a:r>
            <a:r>
              <a:rPr lang="en-US" sz="2800" dirty="0" smtClean="0">
                <a:solidFill>
                  <a:schemeClr val="bg1"/>
                </a:solidFill>
              </a:rPr>
              <a:t> </a:t>
            </a:r>
            <a:r>
              <a:rPr lang="en-US" sz="2800" dirty="0" err="1" smtClean="0">
                <a:solidFill>
                  <a:schemeClr val="bg1"/>
                </a:solidFill>
              </a:rPr>
              <a:t>số</a:t>
            </a:r>
            <a:r>
              <a:rPr lang="en-US" sz="2800" dirty="0" smtClean="0">
                <a:solidFill>
                  <a:schemeClr val="bg1"/>
                </a:solidFill>
              </a:rPr>
              <a:t> </a:t>
            </a:r>
            <a:r>
              <a:rPr lang="en-US" sz="2800" dirty="0" err="1" smtClean="0">
                <a:solidFill>
                  <a:schemeClr val="bg1"/>
                </a:solidFill>
              </a:rPr>
              <a:t>thao</a:t>
            </a:r>
            <a:r>
              <a:rPr lang="en-US" sz="2800" dirty="0" smtClean="0">
                <a:solidFill>
                  <a:schemeClr val="bg1"/>
                </a:solidFill>
              </a:rPr>
              <a:t> </a:t>
            </a:r>
            <a:r>
              <a:rPr lang="en-US" sz="2800" dirty="0" err="1" smtClean="0">
                <a:solidFill>
                  <a:schemeClr val="bg1"/>
                </a:solidFill>
              </a:rPr>
              <a:t>tác</a:t>
            </a:r>
            <a:r>
              <a:rPr lang="en-US" sz="2800" dirty="0" smtClean="0">
                <a:solidFill>
                  <a:schemeClr val="bg1"/>
                </a:solidFill>
              </a:rPr>
              <a:t> </a:t>
            </a:r>
            <a:r>
              <a:rPr lang="en-US" sz="2800" dirty="0" err="1" smtClean="0">
                <a:solidFill>
                  <a:schemeClr val="bg1"/>
                </a:solidFill>
              </a:rPr>
              <a:t>ví</a:t>
            </a:r>
            <a:r>
              <a:rPr lang="en-US" sz="2800" dirty="0" smtClean="0">
                <a:solidFill>
                  <a:schemeClr val="bg1"/>
                </a:solidFill>
              </a:rPr>
              <a:t> </a:t>
            </a:r>
            <a:r>
              <a:rPr lang="en-US" sz="2800" dirty="0" err="1" smtClean="0">
                <a:solidFill>
                  <a:schemeClr val="bg1"/>
                </a:solidFill>
              </a:rPr>
              <a:t>dụ</a:t>
            </a:r>
            <a:endParaRPr lang="en-US" sz="2800" dirty="0">
              <a:solidFill>
                <a:schemeClr val="bg1"/>
              </a:solidFill>
            </a:endParaRPr>
          </a:p>
        </p:txBody>
      </p:sp>
      <p:sp>
        <p:nvSpPr>
          <p:cNvPr id="3" name="TextBox 2"/>
          <p:cNvSpPr txBox="1"/>
          <p:nvPr/>
        </p:nvSpPr>
        <p:spPr>
          <a:xfrm>
            <a:off x="1714500" y="2465667"/>
            <a:ext cx="3499035" cy="1384995"/>
          </a:xfrm>
          <a:prstGeom prst="rect">
            <a:avLst/>
          </a:prstGeom>
          <a:noFill/>
        </p:spPr>
        <p:txBody>
          <a:bodyPr wrap="none" rtlCol="0">
            <a:spAutoFit/>
          </a:bodyPr>
          <a:lstStyle/>
          <a:p>
            <a:r>
              <a:rPr lang="en-US" sz="2800" dirty="0" smtClean="0">
                <a:solidFill>
                  <a:schemeClr val="bg1"/>
                </a:solidFill>
              </a:rPr>
              <a:t>UPDATE user</a:t>
            </a:r>
          </a:p>
          <a:p>
            <a:r>
              <a:rPr lang="en-US" sz="2800" dirty="0" smtClean="0">
                <a:solidFill>
                  <a:schemeClr val="bg1"/>
                </a:solidFill>
              </a:rPr>
              <a:t>SET age = age + 1</a:t>
            </a:r>
          </a:p>
          <a:p>
            <a:r>
              <a:rPr lang="en-US" sz="2800" dirty="0" smtClean="0">
                <a:solidFill>
                  <a:schemeClr val="bg1"/>
                </a:solidFill>
              </a:rPr>
              <a:t>WHERE name = ‘TOM’ </a:t>
            </a:r>
            <a:endParaRPr lang="en-US" sz="2800" dirty="0">
              <a:solidFill>
                <a:schemeClr val="bg1"/>
              </a:solidFill>
            </a:endParaRPr>
          </a:p>
        </p:txBody>
      </p:sp>
      <p:sp>
        <p:nvSpPr>
          <p:cNvPr id="5" name="TextBox 4"/>
          <p:cNvSpPr txBox="1"/>
          <p:nvPr/>
        </p:nvSpPr>
        <p:spPr>
          <a:xfrm>
            <a:off x="1066922" y="1931238"/>
            <a:ext cx="3047629" cy="461665"/>
          </a:xfrm>
          <a:prstGeom prst="rect">
            <a:avLst/>
          </a:prstGeom>
          <a:noFill/>
        </p:spPr>
        <p:txBody>
          <a:bodyPr wrap="none" rtlCol="0">
            <a:spAutoFit/>
          </a:bodyPr>
          <a:lstStyle/>
          <a:p>
            <a:r>
              <a:rPr lang="en-US" sz="2400" b="1" dirty="0" smtClean="0">
                <a:solidFill>
                  <a:srgbClr val="FFFF00"/>
                </a:solidFill>
              </a:rPr>
              <a:t>SQL update </a:t>
            </a:r>
            <a:r>
              <a:rPr lang="en-US" sz="2400" b="1" dirty="0" smtClean="0">
                <a:solidFill>
                  <a:srgbClr val="FFFF00"/>
                </a:solidFill>
              </a:rPr>
              <a:t>Statement</a:t>
            </a:r>
            <a:endParaRPr lang="en-US" sz="2400" b="1" dirty="0">
              <a:solidFill>
                <a:srgbClr val="FFFF00"/>
              </a:solidFill>
            </a:endParaRPr>
          </a:p>
        </p:txBody>
      </p:sp>
      <p:sp>
        <p:nvSpPr>
          <p:cNvPr id="8" name="TextBox 7"/>
          <p:cNvSpPr txBox="1"/>
          <p:nvPr/>
        </p:nvSpPr>
        <p:spPr>
          <a:xfrm>
            <a:off x="1211817" y="4201180"/>
            <a:ext cx="4014112" cy="523220"/>
          </a:xfrm>
          <a:prstGeom prst="rect">
            <a:avLst/>
          </a:prstGeom>
          <a:noFill/>
        </p:spPr>
        <p:txBody>
          <a:bodyPr wrap="none" rtlCol="0">
            <a:spAutoFit/>
          </a:bodyPr>
          <a:lstStyle/>
          <a:p>
            <a:r>
              <a:rPr lang="en-US" sz="2800" b="1" dirty="0" smtClean="0">
                <a:solidFill>
                  <a:srgbClr val="FFFF00"/>
                </a:solidFill>
              </a:rPr>
              <a:t>Mongo update </a:t>
            </a:r>
            <a:r>
              <a:rPr lang="en-US" sz="2800" b="1" dirty="0">
                <a:solidFill>
                  <a:srgbClr val="FFFF00"/>
                </a:solidFill>
              </a:rPr>
              <a:t>Statement</a:t>
            </a:r>
            <a:endParaRPr lang="en-US" sz="2800" dirty="0">
              <a:solidFill>
                <a:srgbClr val="FFFF00"/>
              </a:solidFill>
            </a:endParaRPr>
          </a:p>
        </p:txBody>
      </p:sp>
      <p:sp>
        <p:nvSpPr>
          <p:cNvPr id="9" name="TextBox 8"/>
          <p:cNvSpPr txBox="1"/>
          <p:nvPr/>
        </p:nvSpPr>
        <p:spPr>
          <a:xfrm>
            <a:off x="1752600" y="5181600"/>
            <a:ext cx="7603235" cy="1384995"/>
          </a:xfrm>
          <a:prstGeom prst="rect">
            <a:avLst/>
          </a:prstGeom>
          <a:noFill/>
        </p:spPr>
        <p:txBody>
          <a:bodyPr wrap="none" rtlCol="0">
            <a:spAutoFit/>
          </a:bodyPr>
          <a:lstStyle/>
          <a:p>
            <a:r>
              <a:rPr lang="en-US" sz="2800" dirty="0" err="1" smtClean="0">
                <a:solidFill>
                  <a:schemeClr val="bg1"/>
                </a:solidFill>
              </a:rPr>
              <a:t>Var</a:t>
            </a:r>
            <a:r>
              <a:rPr lang="en-US" sz="2800" dirty="0" smtClean="0">
                <a:solidFill>
                  <a:schemeClr val="bg1"/>
                </a:solidFill>
              </a:rPr>
              <a:t> member = </a:t>
            </a:r>
            <a:r>
              <a:rPr lang="en-US" sz="2800" dirty="0" err="1" smtClean="0">
                <a:solidFill>
                  <a:schemeClr val="bg1"/>
                </a:solidFill>
              </a:rPr>
              <a:t>db.users.findOne</a:t>
            </a:r>
            <a:r>
              <a:rPr lang="en-US" sz="2800" dirty="0" smtClean="0">
                <a:solidFill>
                  <a:schemeClr val="bg1"/>
                </a:solidFill>
              </a:rPr>
              <a:t>({“name”: “TOM”})</a:t>
            </a:r>
          </a:p>
          <a:p>
            <a:r>
              <a:rPr lang="en-US" sz="2800" dirty="0" err="1" smtClean="0">
                <a:solidFill>
                  <a:schemeClr val="bg1"/>
                </a:solidFill>
              </a:rPr>
              <a:t>member.age</a:t>
            </a:r>
            <a:r>
              <a:rPr lang="en-US" sz="2800" dirty="0" smtClean="0">
                <a:solidFill>
                  <a:schemeClr val="bg1"/>
                </a:solidFill>
              </a:rPr>
              <a:t>++</a:t>
            </a:r>
          </a:p>
          <a:p>
            <a:r>
              <a:rPr lang="en-US" sz="2800" dirty="0" err="1" smtClean="0">
                <a:solidFill>
                  <a:schemeClr val="bg1"/>
                </a:solidFill>
              </a:rPr>
              <a:t>Db.user.update</a:t>
            </a:r>
            <a:r>
              <a:rPr lang="en-US" sz="2800" dirty="0" smtClean="0">
                <a:solidFill>
                  <a:schemeClr val="bg1"/>
                </a:solidFill>
              </a:rPr>
              <a:t>({“</a:t>
            </a:r>
            <a:r>
              <a:rPr lang="en-US" sz="2800" dirty="0" err="1" smtClean="0">
                <a:solidFill>
                  <a:schemeClr val="bg1"/>
                </a:solidFill>
              </a:rPr>
              <a:t>name”:”TOM</a:t>
            </a:r>
            <a:r>
              <a:rPr lang="en-US" sz="2800" dirty="0" smtClean="0">
                <a:solidFill>
                  <a:schemeClr val="bg1"/>
                </a:solidFill>
              </a:rPr>
              <a:t>”}, member)</a:t>
            </a:r>
            <a:endParaRPr lang="en-US" sz="2800" dirty="0">
              <a:solidFill>
                <a:schemeClr val="bg1"/>
              </a:solidFill>
            </a:endParaRPr>
          </a:p>
        </p:txBody>
      </p:sp>
    </p:spTree>
    <p:extLst>
      <p:ext uri="{BB962C8B-B14F-4D97-AF65-F5344CB8AC3E}">
        <p14:creationId xmlns:p14="http://schemas.microsoft.com/office/powerpoint/2010/main" val="18479058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307957" cy="523220"/>
          </a:xfrm>
          <a:prstGeom prst="rect">
            <a:avLst/>
          </a:prstGeom>
          <a:noFill/>
        </p:spPr>
        <p:txBody>
          <a:bodyPr wrap="none" rtlCol="0">
            <a:spAutoFit/>
          </a:bodyPr>
          <a:lstStyle/>
          <a:p>
            <a:r>
              <a:rPr lang="en-US" sz="2800">
                <a:solidFill>
                  <a:schemeClr val="bg1"/>
                </a:solidFill>
              </a:rPr>
              <a:t>SELECT * FROM users</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2293898" cy="523220"/>
          </a:xfrm>
          <a:prstGeom prst="rect">
            <a:avLst/>
          </a:prstGeom>
          <a:noFill/>
        </p:spPr>
        <p:txBody>
          <a:bodyPr wrap="none" rtlCol="0">
            <a:spAutoFit/>
          </a:bodyPr>
          <a:lstStyle/>
          <a:p>
            <a:r>
              <a:rPr lang="en-US" sz="2800" smtClean="0">
                <a:solidFill>
                  <a:schemeClr val="bg1"/>
                </a:solidFill>
              </a:rPr>
              <a:t>db.users.find()</a:t>
            </a:r>
            <a:endParaRPr lang="en-US" sz="2800">
              <a:solidFill>
                <a:schemeClr val="bg1"/>
              </a:solidFill>
            </a:endParaRPr>
          </a:p>
        </p:txBody>
      </p:sp>
    </p:spTree>
    <p:extLst>
      <p:ext uri="{BB962C8B-B14F-4D97-AF65-F5344CB8AC3E}">
        <p14:creationId xmlns:p14="http://schemas.microsoft.com/office/powerpoint/2010/main" val="3763359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4640309" cy="954107"/>
          </a:xfrm>
          <a:prstGeom prst="rect">
            <a:avLst/>
          </a:prstGeom>
          <a:noFill/>
        </p:spPr>
        <p:txBody>
          <a:bodyPr wrap="none" rtlCol="0">
            <a:spAutoFit/>
          </a:bodyPr>
          <a:lstStyle/>
          <a:p>
            <a:r>
              <a:rPr lang="en-US" sz="2800" dirty="0">
                <a:solidFill>
                  <a:schemeClr val="bg1"/>
                </a:solidFill>
              </a:rPr>
              <a:t>SELECT </a:t>
            </a:r>
            <a:r>
              <a:rPr lang="en-US" sz="2800" dirty="0" smtClean="0">
                <a:solidFill>
                  <a:schemeClr val="bg1"/>
                </a:solidFill>
              </a:rPr>
              <a:t>name, age</a:t>
            </a:r>
            <a:r>
              <a:rPr lang="en-US" sz="2800" dirty="0" smtClean="0">
                <a:solidFill>
                  <a:schemeClr val="bg1"/>
                </a:solidFill>
              </a:rPr>
              <a:t> </a:t>
            </a:r>
            <a:r>
              <a:rPr lang="en-US" sz="2800" dirty="0">
                <a:solidFill>
                  <a:schemeClr val="bg1"/>
                </a:solidFill>
              </a:rPr>
              <a:t>FROM </a:t>
            </a:r>
            <a:r>
              <a:rPr lang="en-US" sz="2800" dirty="0" smtClean="0">
                <a:solidFill>
                  <a:schemeClr val="bg1"/>
                </a:solidFill>
              </a:rPr>
              <a:t>users</a:t>
            </a:r>
          </a:p>
          <a:p>
            <a:r>
              <a:rPr lang="en-US" sz="2800" dirty="0" smtClean="0">
                <a:solidFill>
                  <a:schemeClr val="bg1"/>
                </a:solidFill>
              </a:rPr>
              <a:t>Where name = ‘TOM’</a:t>
            </a:r>
            <a:endParaRPr lang="en-US" sz="2800" dirty="0">
              <a:solidFill>
                <a:schemeClr val="bg1"/>
              </a:solidFill>
            </a:endParaRPr>
          </a:p>
        </p:txBody>
      </p:sp>
      <p:sp>
        <p:nvSpPr>
          <p:cNvPr id="5" name="TextBox 4"/>
          <p:cNvSpPr txBox="1"/>
          <p:nvPr/>
        </p:nvSpPr>
        <p:spPr>
          <a:xfrm>
            <a:off x="1187823" y="2590800"/>
            <a:ext cx="2074863" cy="461665"/>
          </a:xfrm>
          <a:prstGeom prst="rect">
            <a:avLst/>
          </a:prstGeom>
          <a:noFill/>
        </p:spPr>
        <p:txBody>
          <a:bodyPr wrap="none" rtlCol="0">
            <a:spAutoFit/>
          </a:bodyPr>
          <a:lstStyle/>
          <a:p>
            <a:r>
              <a:rPr lang="en-US" sz="2400" b="1" dirty="0" smtClean="0">
                <a:solidFill>
                  <a:srgbClr val="FFFF00"/>
                </a:solidFill>
              </a:rPr>
              <a:t>SQL Statement</a:t>
            </a:r>
            <a:endParaRPr lang="en-US" sz="2400" b="1" dirty="0">
              <a:solidFill>
                <a:srgbClr val="FFFF00"/>
              </a:solidFill>
            </a:endParaRPr>
          </a:p>
        </p:txBody>
      </p:sp>
      <p:sp>
        <p:nvSpPr>
          <p:cNvPr id="8" name="TextBox 7"/>
          <p:cNvSpPr txBox="1"/>
          <p:nvPr/>
        </p:nvSpPr>
        <p:spPr>
          <a:xfrm>
            <a:off x="1183341" y="4462790"/>
            <a:ext cx="2878865" cy="523220"/>
          </a:xfrm>
          <a:prstGeom prst="rect">
            <a:avLst/>
          </a:prstGeom>
          <a:noFill/>
        </p:spPr>
        <p:txBody>
          <a:bodyPr wrap="none" rtlCol="0">
            <a:spAutoFit/>
          </a:bodyPr>
          <a:lstStyle/>
          <a:p>
            <a:r>
              <a:rPr lang="en-US" sz="2800" b="1" dirty="0">
                <a:solidFill>
                  <a:srgbClr val="FFFF00"/>
                </a:solidFill>
              </a:rPr>
              <a:t>Mongo Statement</a:t>
            </a:r>
            <a:endParaRPr lang="en-US" sz="2800" dirty="0">
              <a:solidFill>
                <a:srgbClr val="FFFF00"/>
              </a:solidFill>
            </a:endParaRPr>
          </a:p>
        </p:txBody>
      </p:sp>
      <p:sp>
        <p:nvSpPr>
          <p:cNvPr id="9" name="TextBox 8"/>
          <p:cNvSpPr txBox="1"/>
          <p:nvPr/>
        </p:nvSpPr>
        <p:spPr>
          <a:xfrm>
            <a:off x="0" y="5232152"/>
            <a:ext cx="9050298" cy="523220"/>
          </a:xfrm>
          <a:prstGeom prst="rect">
            <a:avLst/>
          </a:prstGeom>
          <a:noFill/>
        </p:spPr>
        <p:txBody>
          <a:bodyPr wrap="none" rtlCol="0">
            <a:spAutoFit/>
          </a:bodyPr>
          <a:lstStyle/>
          <a:p>
            <a:r>
              <a:rPr lang="en-US" sz="2800" dirty="0" err="1">
                <a:solidFill>
                  <a:schemeClr val="bg1"/>
                </a:solidFill>
              </a:rPr>
              <a:t>db.users.find</a:t>
            </a:r>
            <a:r>
              <a:rPr lang="en-US" sz="2800" dirty="0" smtClean="0">
                <a:solidFill>
                  <a:schemeClr val="bg1"/>
                </a:solidFill>
              </a:rPr>
              <a:t>({“</a:t>
            </a:r>
            <a:r>
              <a:rPr lang="en-US" sz="2800" dirty="0" err="1" smtClean="0">
                <a:solidFill>
                  <a:schemeClr val="bg1"/>
                </a:solidFill>
              </a:rPr>
              <a:t>name”:”TOM</a:t>
            </a:r>
            <a:r>
              <a:rPr lang="en-US" sz="2800" dirty="0" smtClean="0">
                <a:solidFill>
                  <a:schemeClr val="bg1"/>
                </a:solidFill>
              </a:rPr>
              <a:t>”}, {“name”:1,”age”:1, “_id” : 0})</a:t>
            </a:r>
            <a:endParaRPr lang="en-US" sz="2800" dirty="0">
              <a:solidFill>
                <a:schemeClr val="bg1"/>
              </a:solidFill>
            </a:endParaRPr>
          </a:p>
        </p:txBody>
      </p:sp>
    </p:spTree>
    <p:extLst>
      <p:ext uri="{BB962C8B-B14F-4D97-AF65-F5344CB8AC3E}">
        <p14:creationId xmlns:p14="http://schemas.microsoft.com/office/powerpoint/2010/main" val="781873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5619744" cy="523220"/>
          </a:xfrm>
          <a:prstGeom prst="rect">
            <a:avLst/>
          </a:prstGeom>
          <a:noFill/>
        </p:spPr>
        <p:txBody>
          <a:bodyPr wrap="none" rtlCol="0">
            <a:spAutoFit/>
          </a:bodyPr>
          <a:lstStyle/>
          <a:p>
            <a:r>
              <a:rPr lang="en-US" sz="2800">
                <a:solidFill>
                  <a:schemeClr val="bg1"/>
                </a:solidFill>
              </a:rPr>
              <a:t>SELECT *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3494803" cy="523220"/>
          </a:xfrm>
          <a:prstGeom prst="rect">
            <a:avLst/>
          </a:prstGeom>
          <a:noFill/>
        </p:spPr>
        <p:txBody>
          <a:bodyPr wrap="none" rtlCol="0">
            <a:spAutoFit/>
          </a:bodyPr>
          <a:lstStyle/>
          <a:p>
            <a:r>
              <a:rPr lang="en-US" sz="2800">
                <a:solidFill>
                  <a:schemeClr val="bg1"/>
                </a:solidFill>
              </a:rPr>
              <a:t>db.users.find({age:33})</a:t>
            </a:r>
          </a:p>
        </p:txBody>
      </p:sp>
    </p:spTree>
    <p:extLst>
      <p:ext uri="{BB962C8B-B14F-4D97-AF65-F5344CB8AC3E}">
        <p14:creationId xmlns:p14="http://schemas.microsoft.com/office/powerpoint/2010/main" val="18208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5890652" cy="523220"/>
          </a:xfrm>
          <a:prstGeom prst="rect">
            <a:avLst/>
          </a:prstGeom>
          <a:noFill/>
        </p:spPr>
        <p:txBody>
          <a:bodyPr wrap="none" rtlCol="0">
            <a:spAutoFit/>
          </a:bodyPr>
          <a:lstStyle/>
          <a:p>
            <a:r>
              <a:rPr lang="en-US" sz="2800">
                <a:solidFill>
                  <a:schemeClr val="bg1"/>
                </a:solidFill>
              </a:rPr>
              <a:t>SELECT a,b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99033"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({age:33}, {a:1,b:1})</a:t>
            </a:r>
          </a:p>
        </p:txBody>
      </p:sp>
    </p:spTree>
    <p:extLst>
      <p:ext uri="{BB962C8B-B14F-4D97-AF65-F5344CB8AC3E}">
        <p14:creationId xmlns:p14="http://schemas.microsoft.com/office/powerpoint/2010/main" val="334887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838200" y="3343502"/>
            <a:ext cx="8075159" cy="523220"/>
          </a:xfrm>
          <a:prstGeom prst="rect">
            <a:avLst/>
          </a:prstGeom>
          <a:noFill/>
        </p:spPr>
        <p:txBody>
          <a:bodyPr wrap="none" rtlCol="0">
            <a:spAutoFit/>
          </a:bodyPr>
          <a:lstStyle/>
          <a:p>
            <a:r>
              <a:rPr lang="en-US" sz="2800">
                <a:solidFill>
                  <a:schemeClr val="bg1"/>
                </a:solidFill>
              </a:rPr>
              <a:t>SELECT * FROM users WHERE age=33 ORDER BY name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708550"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({age:33}).sort({name:1})</a:t>
            </a:r>
          </a:p>
        </p:txBody>
      </p:sp>
    </p:spTree>
    <p:extLst>
      <p:ext uri="{BB962C8B-B14F-4D97-AF65-F5344CB8AC3E}">
        <p14:creationId xmlns:p14="http://schemas.microsoft.com/office/powerpoint/2010/main" val="1046808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5619744" cy="523220"/>
          </a:xfrm>
          <a:prstGeom prst="rect">
            <a:avLst/>
          </a:prstGeom>
          <a:noFill/>
        </p:spPr>
        <p:txBody>
          <a:bodyPr wrap="none" rtlCol="0">
            <a:spAutoFit/>
          </a:bodyPr>
          <a:lstStyle/>
          <a:p>
            <a:r>
              <a:rPr lang="en-US" sz="2800">
                <a:solidFill>
                  <a:schemeClr val="bg1"/>
                </a:solidFill>
              </a:rPr>
              <a:t>SELECT * FROM users WHERE age&gt;33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281237"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({age:{$gt:33}})</a:t>
            </a:r>
          </a:p>
        </p:txBody>
      </p:sp>
    </p:spTree>
    <p:extLst>
      <p:ext uri="{BB962C8B-B14F-4D97-AF65-F5344CB8AC3E}">
        <p14:creationId xmlns:p14="http://schemas.microsoft.com/office/powerpoint/2010/main" val="4001332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5736763" cy="523220"/>
          </a:xfrm>
          <a:prstGeom prst="rect">
            <a:avLst/>
          </a:prstGeom>
          <a:noFill/>
        </p:spPr>
        <p:txBody>
          <a:bodyPr wrap="none" rtlCol="0">
            <a:spAutoFit/>
          </a:bodyPr>
          <a:lstStyle/>
          <a:p>
            <a:r>
              <a:rPr lang="en-US" sz="2800">
                <a:solidFill>
                  <a:schemeClr val="bg1"/>
                </a:solidFill>
              </a:rPr>
              <a:t>SELECT *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365234"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({age:{$ne:33}})</a:t>
            </a:r>
          </a:p>
        </p:txBody>
      </p:sp>
    </p:spTree>
    <p:extLst>
      <p:ext uri="{BB962C8B-B14F-4D97-AF65-F5344CB8AC3E}">
        <p14:creationId xmlns:p14="http://schemas.microsoft.com/office/powerpoint/2010/main" val="3255219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7432484" cy="523220"/>
          </a:xfrm>
          <a:prstGeom prst="rect">
            <a:avLst/>
          </a:prstGeom>
          <a:noFill/>
        </p:spPr>
        <p:txBody>
          <a:bodyPr wrap="none" rtlCol="0">
            <a:spAutoFit/>
          </a:bodyPr>
          <a:lstStyle/>
          <a:p>
            <a:r>
              <a:rPr lang="en-US" sz="2800">
                <a:solidFill>
                  <a:schemeClr val="bg1"/>
                </a:solidFill>
              </a:rPr>
              <a:t>SELECT * FROM users WHERE name LIKE "%Joe%"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193392" cy="523220"/>
          </a:xfrm>
          <a:prstGeom prst="rect">
            <a:avLst/>
          </a:prstGeom>
          <a:noFill/>
        </p:spPr>
        <p:txBody>
          <a:bodyPr wrap="none" rtlCol="0">
            <a:spAutoFit/>
          </a:bodyPr>
          <a:lstStyle/>
          <a:p>
            <a:r>
              <a:rPr lang="en-US" sz="2800">
                <a:solidFill>
                  <a:schemeClr val="bg1"/>
                </a:solidFill>
              </a:rPr>
              <a:t>db.users.find({name:/Joe/})</a:t>
            </a:r>
          </a:p>
        </p:txBody>
      </p:sp>
    </p:spTree>
    <p:extLst>
      <p:ext uri="{BB962C8B-B14F-4D97-AF65-F5344CB8AC3E}">
        <p14:creationId xmlns:p14="http://schemas.microsoft.com/office/powerpoint/2010/main" val="2108651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v"/>
            </a:pPr>
            <a:r>
              <a:rPr lang="en-US" smtClean="0">
                <a:solidFill>
                  <a:schemeClr val="bg1"/>
                </a:solidFill>
              </a:rPr>
              <a:t>	</a:t>
            </a:r>
            <a:r>
              <a:rPr lang="en-US" sz="3600" smtClean="0">
                <a:solidFill>
                  <a:schemeClr val="bg1"/>
                </a:solidFill>
              </a:rPr>
              <a:t>Sự phát </a:t>
            </a:r>
            <a:r>
              <a:rPr lang="en-US" sz="3600">
                <a:solidFill>
                  <a:schemeClr val="bg1"/>
                </a:solidFill>
              </a:rPr>
              <a:t>triển của ngành công nghệ đã nảy sinh những chuẩn mới, nền tảng mới liên tục ra đời kéo theo các mô hình dữ liệu được thiết kế có tính đặc thù hơn cho từng lĩnh vực cụ thể. </a:t>
            </a:r>
            <a:endParaRPr lang="en-US" sz="3600" smtClean="0">
              <a:solidFill>
                <a:schemeClr val="bg1"/>
              </a:solidFill>
            </a:endParaRPr>
          </a:p>
          <a:p>
            <a:pPr>
              <a:buFont typeface="Wingdings" pitchFamily="2" charset="2"/>
              <a:buChar char="v"/>
            </a:pPr>
            <a:r>
              <a:rPr lang="en-US" sz="3600">
                <a:solidFill>
                  <a:schemeClr val="bg1"/>
                </a:solidFill>
              </a:rPr>
              <a:t> </a:t>
            </a:r>
            <a:r>
              <a:rPr lang="en-US" sz="3600" smtClean="0">
                <a:solidFill>
                  <a:schemeClr val="bg1"/>
                </a:solidFill>
              </a:rPr>
              <a:t>VD:  </a:t>
            </a:r>
          </a:p>
          <a:p>
            <a:pPr marL="0" indent="0">
              <a:buNone/>
            </a:pPr>
            <a:r>
              <a:rPr lang="en-US" sz="3600" smtClean="0">
                <a:solidFill>
                  <a:schemeClr val="bg1"/>
                </a:solidFill>
              </a:rPr>
              <a:t>JSR </a:t>
            </a:r>
            <a:r>
              <a:rPr lang="en-US" sz="3600">
                <a:solidFill>
                  <a:schemeClr val="bg1"/>
                </a:solidFill>
              </a:rPr>
              <a:t>170 (Content Repository API for Java)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6"/>
          <p:cNvSpPr/>
          <p:nvPr/>
        </p:nvSpPr>
        <p:spPr>
          <a:xfrm>
            <a:off x="1828800" y="152400"/>
            <a:ext cx="4572000" cy="1477328"/>
          </a:xfrm>
          <a:prstGeom prst="rect">
            <a:avLst/>
          </a:prstGeom>
        </p:spPr>
        <p:txBody>
          <a:bodyPr>
            <a:spAutoFit/>
          </a:bodyPr>
          <a:lstStyle/>
          <a:p>
            <a:r>
              <a:rPr lang="en-US"/>
              <a:t>, mô hình lập trình hướng đối tượng chiếm tới 56% mức độ phổ dụng cũng đòi hỏi những tương tác từ cài đặt (implementation) tới dữ liệu là các tương tác hướng đối tượng. Tức đòi dữ liệu xử lý cũng hướng đối tượng</a:t>
            </a:r>
          </a:p>
        </p:txBody>
      </p:sp>
      <p:sp>
        <p:nvSpPr>
          <p:cNvPr id="8" name="Oval 60"/>
          <p:cNvSpPr>
            <a:spLocks noChangeArrowheads="1"/>
          </p:cNvSpPr>
          <p:nvPr/>
        </p:nvSpPr>
        <p:spPr bwMode="gray">
          <a:xfrm>
            <a:off x="457200" y="295770"/>
            <a:ext cx="8001001"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a:solidFill>
                  <a:srgbClr val="FFFF00"/>
                </a:solidFill>
              </a:rPr>
              <a:t>Thách thức nền tảng Phần </a:t>
            </a:r>
            <a:r>
              <a:rPr lang="en-US" sz="3200" b="1" smtClean="0">
                <a:solidFill>
                  <a:srgbClr val="FFFF00"/>
                </a:solidFill>
              </a:rPr>
              <a:t>mềm</a:t>
            </a:r>
            <a:endParaRPr lang="en-US" sz="3200" b="1">
              <a:solidFill>
                <a:srgbClr val="FFFF00"/>
              </a:solidFill>
            </a:endParaRPr>
          </a:p>
        </p:txBody>
      </p:sp>
    </p:spTree>
    <p:extLst>
      <p:ext uri="{BB962C8B-B14F-4D97-AF65-F5344CB8AC3E}">
        <p14:creationId xmlns:p14="http://schemas.microsoft.com/office/powerpoint/2010/main" val="818781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7176003" cy="523220"/>
          </a:xfrm>
          <a:prstGeom prst="rect">
            <a:avLst/>
          </a:prstGeom>
          <a:noFill/>
        </p:spPr>
        <p:txBody>
          <a:bodyPr wrap="none" rtlCol="0">
            <a:spAutoFit/>
          </a:bodyPr>
          <a:lstStyle/>
          <a:p>
            <a:r>
              <a:rPr lang="en-US" sz="2800">
                <a:solidFill>
                  <a:schemeClr val="bg1"/>
                </a:solidFill>
              </a:rPr>
              <a:t>SELECT * FROM users WHERE name LIKE "Joe%"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379404" cy="523220"/>
          </a:xfrm>
          <a:prstGeom prst="rect">
            <a:avLst/>
          </a:prstGeom>
          <a:noFill/>
        </p:spPr>
        <p:txBody>
          <a:bodyPr wrap="none" rtlCol="0">
            <a:spAutoFit/>
          </a:bodyPr>
          <a:lstStyle/>
          <a:p>
            <a:r>
              <a:rPr lang="en-US" sz="2800">
                <a:solidFill>
                  <a:schemeClr val="bg1"/>
                </a:solidFill>
              </a:rPr>
              <a:t>db.users.find({name:/^Joe/})</a:t>
            </a:r>
          </a:p>
        </p:txBody>
      </p:sp>
    </p:spTree>
    <p:extLst>
      <p:ext uri="{BB962C8B-B14F-4D97-AF65-F5344CB8AC3E}">
        <p14:creationId xmlns:p14="http://schemas.microsoft.com/office/powerpoint/2010/main" val="9516048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143000" y="3276600"/>
            <a:ext cx="7684668" cy="523220"/>
          </a:xfrm>
          <a:prstGeom prst="rect">
            <a:avLst/>
          </a:prstGeom>
          <a:noFill/>
        </p:spPr>
        <p:txBody>
          <a:bodyPr wrap="none" rtlCol="0">
            <a:spAutoFit/>
          </a:bodyPr>
          <a:lstStyle/>
          <a:p>
            <a:r>
              <a:rPr lang="en-US" sz="2800">
                <a:solidFill>
                  <a:schemeClr val="bg1"/>
                </a:solidFill>
              </a:rPr>
              <a:t>SELECT * FROM users WHERE age&gt;33 AND age&lt;=40</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548570" cy="523220"/>
          </a:xfrm>
          <a:prstGeom prst="rect">
            <a:avLst/>
          </a:prstGeom>
          <a:noFill/>
        </p:spPr>
        <p:txBody>
          <a:bodyPr wrap="none" rtlCol="0">
            <a:spAutoFit/>
          </a:bodyPr>
          <a:lstStyle/>
          <a:p>
            <a:r>
              <a:rPr lang="en-US" sz="2800">
                <a:solidFill>
                  <a:schemeClr val="bg1"/>
                </a:solidFill>
              </a:rPr>
              <a:t>db.users.find({'age':{$gt:33,$lte:40}})</a:t>
            </a:r>
          </a:p>
        </p:txBody>
      </p:sp>
    </p:spTree>
    <p:extLst>
      <p:ext uri="{BB962C8B-B14F-4D97-AF65-F5344CB8AC3E}">
        <p14:creationId xmlns:p14="http://schemas.microsoft.com/office/powerpoint/2010/main" val="3827183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143000" y="3276600"/>
            <a:ext cx="6593408" cy="523220"/>
          </a:xfrm>
          <a:prstGeom prst="rect">
            <a:avLst/>
          </a:prstGeom>
          <a:noFill/>
        </p:spPr>
        <p:txBody>
          <a:bodyPr wrap="none" rtlCol="0">
            <a:spAutoFit/>
          </a:bodyPr>
          <a:lstStyle/>
          <a:p>
            <a:r>
              <a:rPr lang="en-US" sz="2800">
                <a:solidFill>
                  <a:schemeClr val="bg1"/>
                </a:solidFill>
              </a:rPr>
              <a:t>SELECT * FROM users ORDER BY name DESC</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618252" cy="523220"/>
          </a:xfrm>
          <a:prstGeom prst="rect">
            <a:avLst/>
          </a:prstGeom>
          <a:noFill/>
        </p:spPr>
        <p:txBody>
          <a:bodyPr wrap="none" rtlCol="0">
            <a:spAutoFit/>
          </a:bodyPr>
          <a:lstStyle/>
          <a:p>
            <a:r>
              <a:rPr lang="en-US" sz="2800">
                <a:solidFill>
                  <a:schemeClr val="bg1"/>
                </a:solidFill>
              </a:rPr>
              <a:t>db.users.find().sort({name:-1})</a:t>
            </a:r>
          </a:p>
        </p:txBody>
      </p:sp>
    </p:spTree>
    <p:extLst>
      <p:ext uri="{BB962C8B-B14F-4D97-AF65-F5344CB8AC3E}">
        <p14:creationId xmlns:p14="http://schemas.microsoft.com/office/powerpoint/2010/main" val="3832467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6122830" cy="523220"/>
          </a:xfrm>
          <a:prstGeom prst="rect">
            <a:avLst/>
          </a:prstGeom>
          <a:noFill/>
        </p:spPr>
        <p:txBody>
          <a:bodyPr wrap="none" rtlCol="0">
            <a:spAutoFit/>
          </a:bodyPr>
          <a:lstStyle/>
          <a:p>
            <a:r>
              <a:rPr lang="en-US" sz="2800">
                <a:solidFill>
                  <a:schemeClr val="bg1"/>
                </a:solidFill>
              </a:rPr>
              <a:t>SELECT * FROM users WHERE a=1 or b=2</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607304" cy="523220"/>
          </a:xfrm>
          <a:prstGeom prst="rect">
            <a:avLst/>
          </a:prstGeom>
          <a:noFill/>
        </p:spPr>
        <p:txBody>
          <a:bodyPr wrap="none" rtlCol="0">
            <a:spAutoFit/>
          </a:bodyPr>
          <a:lstStyle/>
          <a:p>
            <a:r>
              <a:rPr lang="en-US" sz="2800">
                <a:solidFill>
                  <a:schemeClr val="bg1"/>
                </a:solidFill>
              </a:rPr>
              <a:t>db.users.find( { $or : [ {a:1} , {b:2} ] } )</a:t>
            </a:r>
          </a:p>
        </p:txBody>
      </p:sp>
    </p:spTree>
    <p:extLst>
      <p:ext uri="{BB962C8B-B14F-4D97-AF65-F5344CB8AC3E}">
        <p14:creationId xmlns:p14="http://schemas.microsoft.com/office/powerpoint/2010/main" val="2580359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4466928" cy="523220"/>
          </a:xfrm>
          <a:prstGeom prst="rect">
            <a:avLst/>
          </a:prstGeom>
          <a:noFill/>
        </p:spPr>
        <p:txBody>
          <a:bodyPr wrap="none" rtlCol="0">
            <a:spAutoFit/>
          </a:bodyPr>
          <a:lstStyle/>
          <a:p>
            <a:r>
              <a:rPr lang="en-US" sz="2800">
                <a:solidFill>
                  <a:schemeClr val="bg1"/>
                </a:solidFill>
              </a:rPr>
              <a:t>SELECT * FROM users LIMIT 1</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2898229" cy="523220"/>
          </a:xfrm>
          <a:prstGeom prst="rect">
            <a:avLst/>
          </a:prstGeom>
          <a:noFill/>
        </p:spPr>
        <p:txBody>
          <a:bodyPr wrap="none" rtlCol="0">
            <a:spAutoFit/>
          </a:bodyPr>
          <a:lstStyle/>
          <a:p>
            <a:r>
              <a:rPr lang="en-US" sz="2800" smtClean="0">
                <a:solidFill>
                  <a:schemeClr val="bg1"/>
                </a:solidFill>
              </a:rPr>
              <a:t>db.users.findOne</a:t>
            </a:r>
            <a:r>
              <a:rPr lang="en-US" sz="2800">
                <a:solidFill>
                  <a:schemeClr val="bg1"/>
                </a:solidFill>
              </a:rPr>
              <a:t>()</a:t>
            </a:r>
          </a:p>
        </p:txBody>
      </p:sp>
    </p:spTree>
    <p:extLst>
      <p:ext uri="{BB962C8B-B14F-4D97-AF65-F5344CB8AC3E}">
        <p14:creationId xmlns:p14="http://schemas.microsoft.com/office/powerpoint/2010/main" val="1906244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7232301" cy="1384995"/>
          </a:xfrm>
          <a:prstGeom prst="rect">
            <a:avLst/>
          </a:prstGeom>
          <a:noFill/>
        </p:spPr>
        <p:txBody>
          <a:bodyPr wrap="none" rtlCol="0">
            <a:spAutoFit/>
          </a:bodyPr>
          <a:lstStyle/>
          <a:p>
            <a:r>
              <a:rPr lang="en-US" sz="2800">
                <a:solidFill>
                  <a:schemeClr val="bg1"/>
                </a:solidFill>
              </a:rPr>
              <a:t>SELECT customer.name FROM customers,orders </a:t>
            </a:r>
            <a:br>
              <a:rPr lang="en-US" sz="2800">
                <a:solidFill>
                  <a:schemeClr val="bg1"/>
                </a:solidFill>
              </a:rPr>
            </a:br>
            <a:r>
              <a:rPr lang="en-US" sz="2800">
                <a:solidFill>
                  <a:schemeClr val="bg1"/>
                </a:solidFill>
              </a:rPr>
              <a:t>WHERE orders.id = "q179" </a:t>
            </a:r>
            <a:br>
              <a:rPr lang="en-US" sz="2800">
                <a:solidFill>
                  <a:schemeClr val="bg1"/>
                </a:solidFill>
              </a:rPr>
            </a:br>
            <a:r>
              <a:rPr lang="en-US" sz="2800">
                <a:solidFill>
                  <a:schemeClr val="bg1"/>
                </a:solidFill>
              </a:rPr>
              <a:t>AND orders.custid = customer.id</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954107"/>
          </a:xfrm>
          <a:prstGeom prst="rect">
            <a:avLst/>
          </a:prstGeom>
          <a:noFill/>
        </p:spPr>
        <p:txBody>
          <a:bodyPr wrap="none" rtlCol="0">
            <a:spAutoFit/>
          </a:bodyPr>
          <a:lstStyle/>
          <a:p>
            <a:endParaRPr lang="en-US" sz="2800" b="1" smtClean="0">
              <a:solidFill>
                <a:srgbClr val="FFFF00"/>
              </a:solidFill>
            </a:endParaRPr>
          </a:p>
          <a:p>
            <a:r>
              <a:rPr lang="en-US" sz="2800" b="1" smtClean="0">
                <a:solidFill>
                  <a:srgbClr val="FFFF00"/>
                </a:solidFill>
              </a:rPr>
              <a:t>Mongo </a:t>
            </a:r>
            <a:r>
              <a:rPr lang="en-US" sz="2800" b="1">
                <a:solidFill>
                  <a:srgbClr val="FFFF00"/>
                </a:solidFill>
              </a:rPr>
              <a:t>Statement</a:t>
            </a:r>
            <a:endParaRPr lang="en-US" sz="2800">
              <a:solidFill>
                <a:srgbClr val="FFFF00"/>
              </a:solidFill>
            </a:endParaRPr>
          </a:p>
        </p:txBody>
      </p:sp>
      <p:sp>
        <p:nvSpPr>
          <p:cNvPr id="9" name="TextBox 8"/>
          <p:cNvSpPr txBox="1"/>
          <p:nvPr/>
        </p:nvSpPr>
        <p:spPr>
          <a:xfrm>
            <a:off x="1707573" y="5179974"/>
            <a:ext cx="7263976" cy="954107"/>
          </a:xfrm>
          <a:prstGeom prst="rect">
            <a:avLst/>
          </a:prstGeom>
          <a:noFill/>
        </p:spPr>
        <p:txBody>
          <a:bodyPr wrap="none" rtlCol="0">
            <a:spAutoFit/>
          </a:bodyPr>
          <a:lstStyle/>
          <a:p>
            <a:r>
              <a:rPr lang="en-US" sz="2800">
                <a:solidFill>
                  <a:schemeClr val="bg1"/>
                </a:solidFill>
              </a:rPr>
              <a:t>var o = db.orders.findOne({_id:"q179"});</a:t>
            </a:r>
          </a:p>
          <a:p>
            <a:r>
              <a:rPr lang="en-US" sz="2800">
                <a:solidFill>
                  <a:schemeClr val="bg1"/>
                </a:solidFill>
              </a:rPr>
              <a:t>var name = db.customers.findOne({_id:o.custid})</a:t>
            </a:r>
          </a:p>
        </p:txBody>
      </p:sp>
    </p:spTree>
    <p:extLst>
      <p:ext uri="{BB962C8B-B14F-4D97-AF65-F5344CB8AC3E}">
        <p14:creationId xmlns:p14="http://schemas.microsoft.com/office/powerpoint/2010/main" val="31819176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6839821" cy="523220"/>
          </a:xfrm>
          <a:prstGeom prst="rect">
            <a:avLst/>
          </a:prstGeom>
          <a:noFill/>
        </p:spPr>
        <p:txBody>
          <a:bodyPr wrap="none" rtlCol="0">
            <a:spAutoFit/>
          </a:bodyPr>
          <a:lstStyle/>
          <a:p>
            <a:r>
              <a:rPr lang="en-US" sz="2800">
                <a:solidFill>
                  <a:schemeClr val="bg1"/>
                </a:solidFill>
              </a:rPr>
              <a:t>CREATE INDEX myindexname ON users(name)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52290" cy="523220"/>
          </a:xfrm>
          <a:prstGeom prst="rect">
            <a:avLst/>
          </a:prstGeom>
          <a:noFill/>
        </p:spPr>
        <p:txBody>
          <a:bodyPr wrap="none" rtlCol="0">
            <a:spAutoFit/>
          </a:bodyPr>
          <a:lstStyle/>
          <a:p>
            <a:r>
              <a:rPr lang="en-US" sz="2800">
                <a:solidFill>
                  <a:schemeClr val="bg1"/>
                </a:solidFill>
              </a:rPr>
              <a:t>db.users.ensureIndex({name:1})</a:t>
            </a:r>
          </a:p>
        </p:txBody>
      </p:sp>
    </p:spTree>
    <p:extLst>
      <p:ext uri="{BB962C8B-B14F-4D97-AF65-F5344CB8AC3E}">
        <p14:creationId xmlns:p14="http://schemas.microsoft.com/office/powerpoint/2010/main" val="3715755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375767" cy="523220"/>
          </a:xfrm>
          <a:prstGeom prst="rect">
            <a:avLst/>
          </a:prstGeom>
          <a:noFill/>
        </p:spPr>
        <p:txBody>
          <a:bodyPr wrap="none" rtlCol="0">
            <a:spAutoFit/>
          </a:bodyPr>
          <a:lstStyle/>
          <a:p>
            <a:r>
              <a:rPr lang="en-US" sz="2800">
                <a:solidFill>
                  <a:schemeClr val="bg1"/>
                </a:solidFill>
              </a:rPr>
              <a:t>UPDATE users SET a=1 WHERE b='q'</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6781665" cy="523220"/>
          </a:xfrm>
          <a:prstGeom prst="rect">
            <a:avLst/>
          </a:prstGeom>
          <a:noFill/>
        </p:spPr>
        <p:txBody>
          <a:bodyPr wrap="none" rtlCol="0">
            <a:spAutoFit/>
          </a:bodyPr>
          <a:lstStyle/>
          <a:p>
            <a:r>
              <a:rPr lang="en-US" sz="2800">
                <a:solidFill>
                  <a:schemeClr val="bg1"/>
                </a:solidFill>
              </a:rPr>
              <a:t>db.users.update({b:'q'},{$set:{a:1}},false,true)</a:t>
            </a:r>
          </a:p>
        </p:txBody>
      </p:sp>
    </p:spTree>
    <p:extLst>
      <p:ext uri="{BB962C8B-B14F-4D97-AF65-F5344CB8AC3E}">
        <p14:creationId xmlns:p14="http://schemas.microsoft.com/office/powerpoint/2010/main" val="3925927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1447800" y="3198543"/>
            <a:ext cx="5486400" cy="954107"/>
          </a:xfrm>
          <a:prstGeom prst="rect">
            <a:avLst/>
          </a:prstGeom>
          <a:noFill/>
        </p:spPr>
        <p:txBody>
          <a:bodyPr wrap="square" rtlCol="0">
            <a:spAutoFit/>
          </a:bodyPr>
          <a:lstStyle/>
          <a:p>
            <a:r>
              <a:rPr lang="en-US" sz="2800" smtClean="0">
                <a:solidFill>
                  <a:schemeClr val="bg1"/>
                </a:solidFill>
              </a:rPr>
              <a:t>Open Source – Free</a:t>
            </a:r>
          </a:p>
          <a:p>
            <a:r>
              <a:rPr lang="en-US" sz="2800" smtClean="0">
                <a:solidFill>
                  <a:schemeClr val="bg1"/>
                </a:solidFill>
              </a:rPr>
              <a:t>Tốc độ:  Rất nhanh ? </a:t>
            </a:r>
          </a:p>
        </p:txBody>
      </p:sp>
    </p:spTree>
    <p:extLst>
      <p:ext uri="{BB962C8B-B14F-4D97-AF65-F5344CB8AC3E}">
        <p14:creationId xmlns:p14="http://schemas.microsoft.com/office/powerpoint/2010/main" val="6169069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667000" y="1524000"/>
            <a:ext cx="5486400" cy="523220"/>
          </a:xfrm>
          <a:prstGeom prst="rect">
            <a:avLst/>
          </a:prstGeom>
          <a:noFill/>
        </p:spPr>
        <p:txBody>
          <a:bodyPr wrap="square" rtlCol="0">
            <a:spAutoFit/>
          </a:bodyPr>
          <a:lstStyle/>
          <a:p>
            <a:r>
              <a:rPr lang="en-US" sz="2800" smtClean="0">
                <a:solidFill>
                  <a:schemeClr val="bg1"/>
                </a:solidFill>
              </a:rPr>
              <a:t>Sử dụng lại mô hình ở phần đầu</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4135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82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fade">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v"/>
            </a:pPr>
            <a:r>
              <a:rPr lang="en-US" sz="3600" smtClean="0">
                <a:solidFill>
                  <a:schemeClr val="bg1"/>
                </a:solidFill>
              </a:rPr>
              <a:t> Mô </a:t>
            </a:r>
            <a:r>
              <a:rPr lang="en-US" sz="3600">
                <a:solidFill>
                  <a:schemeClr val="bg1"/>
                </a:solidFill>
              </a:rPr>
              <a:t>hình lập trình hướng đối tượng chiếm tới 56% mức độ phổ dụng cũng đòi hỏi những tương tác từ cài đặt (implementation) tới dữ liệu là các tương tác hướng đối tượng. Tức đòi dữ liệu xử lý cũng hướng </a:t>
            </a:r>
            <a:r>
              <a:rPr lang="en-US" sz="3600" smtClean="0">
                <a:solidFill>
                  <a:schemeClr val="bg1"/>
                </a:solidFill>
              </a:rPr>
              <a:t>đối tượng</a:t>
            </a:r>
          </a:p>
          <a:p>
            <a:pPr>
              <a:buFont typeface="Wingdings" pitchFamily="2" charset="2"/>
              <a:buChar char="v"/>
            </a:pPr>
            <a:r>
              <a:rPr lang="en-US" sz="3600">
                <a:solidFill>
                  <a:schemeClr val="bg1"/>
                </a:solidFill>
              </a:rPr>
              <a:t> </a:t>
            </a:r>
            <a:r>
              <a:rPr lang="en-US" sz="3600" smtClean="0">
                <a:solidFill>
                  <a:schemeClr val="bg1"/>
                </a:solidFill>
              </a:rPr>
              <a:t>Cách giải quyết hiện nay ?</a:t>
            </a:r>
          </a:p>
          <a:p>
            <a:pPr>
              <a:buFont typeface="Wingdings" pitchFamily="2" charset="2"/>
              <a:buChar char="v"/>
            </a:pPr>
            <a:r>
              <a:rPr lang="en-US" sz="3600">
                <a:solidFill>
                  <a:schemeClr val="bg1"/>
                </a:solidFill>
              </a:rPr>
              <a:t> </a:t>
            </a:r>
            <a:r>
              <a:rPr lang="en-US" sz="3600" smtClean="0">
                <a:solidFill>
                  <a:schemeClr val="bg1"/>
                </a:solidFill>
              </a:rPr>
              <a:t>Liệu có tồn tại lâu dài ?</a:t>
            </a:r>
            <a:endParaRPr lang="en-US" sz="360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Oval 13"/>
          <p:cNvSpPr>
            <a:spLocks noChangeArrowheads="1"/>
          </p:cNvSpPr>
          <p:nvPr/>
        </p:nvSpPr>
        <p:spPr bwMode="gray">
          <a:xfrm>
            <a:off x="536945" y="457494"/>
            <a:ext cx="7921255" cy="830997"/>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219200" y="480274"/>
            <a:ext cx="708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3200" b="1" smtClean="0">
                <a:solidFill>
                  <a:srgbClr val="FFFF00"/>
                </a:solidFill>
              </a:rPr>
              <a:t>Hướng phát triển mô hình lập trình</a:t>
            </a:r>
            <a:endParaRPr lang="en-US" sz="3200" b="1">
              <a:solidFill>
                <a:srgbClr val="FFFF00"/>
              </a:solidFill>
            </a:endParaRPr>
          </a:p>
        </p:txBody>
      </p:sp>
    </p:spTree>
    <p:extLst>
      <p:ext uri="{BB962C8B-B14F-4D97-AF65-F5344CB8AC3E}">
        <p14:creationId xmlns:p14="http://schemas.microsoft.com/office/powerpoint/2010/main" val="791967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646218" y="1484745"/>
            <a:ext cx="5486400" cy="523220"/>
          </a:xfrm>
          <a:prstGeom prst="rect">
            <a:avLst/>
          </a:prstGeom>
          <a:noFill/>
        </p:spPr>
        <p:txBody>
          <a:bodyPr wrap="square" rtlCol="0">
            <a:spAutoFit/>
          </a:bodyPr>
          <a:lstStyle/>
          <a:p>
            <a:r>
              <a:rPr lang="en-US" sz="2800" smtClean="0">
                <a:solidFill>
                  <a:schemeClr val="bg1"/>
                </a:solidFill>
              </a:rPr>
              <a:t>Sử dụng lại mô hình ở phần đầu</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073" y="2438400"/>
            <a:ext cx="6629400" cy="399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1470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Insert Data</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752600"/>
            <a:ext cx="7010399" cy="49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197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Insert Data</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73382"/>
            <a:ext cx="7010400" cy="454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292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Select Data</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934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676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00508" y="1484745"/>
            <a:ext cx="8791092" cy="523220"/>
          </a:xfrm>
          <a:prstGeom prst="rect">
            <a:avLst/>
          </a:prstGeom>
          <a:noFill/>
        </p:spPr>
        <p:txBody>
          <a:bodyPr wrap="square" rtlCol="0">
            <a:spAutoFit/>
          </a:bodyPr>
          <a:lstStyle/>
          <a:p>
            <a:r>
              <a:rPr lang="en-US" sz="2800" b="1" smtClean="0">
                <a:solidFill>
                  <a:srgbClr val="FFFF00"/>
                </a:solidFill>
              </a:rPr>
              <a:t>Hạn chế của MongoDB nói riêng và của NoSQL nói chung ?</a:t>
            </a:r>
          </a:p>
        </p:txBody>
      </p:sp>
      <p:sp>
        <p:nvSpPr>
          <p:cNvPr id="2" name="TextBox 1"/>
          <p:cNvSpPr txBox="1"/>
          <p:nvPr/>
        </p:nvSpPr>
        <p:spPr>
          <a:xfrm>
            <a:off x="838200" y="2362200"/>
            <a:ext cx="7315200" cy="3970318"/>
          </a:xfrm>
          <a:prstGeom prst="rect">
            <a:avLst/>
          </a:prstGeom>
          <a:noFill/>
        </p:spPr>
        <p:txBody>
          <a:bodyPr wrap="square" rtlCol="0">
            <a:spAutoFit/>
          </a:bodyPr>
          <a:lstStyle/>
          <a:p>
            <a:r>
              <a:rPr lang="en-US" sz="2800" smtClean="0">
                <a:solidFill>
                  <a:schemeClr val="bg1"/>
                </a:solidFill>
              </a:rPr>
              <a:t>Khả </a:t>
            </a:r>
            <a:r>
              <a:rPr lang="en-US" sz="2800">
                <a:solidFill>
                  <a:schemeClr val="bg1"/>
                </a:solidFill>
              </a:rPr>
              <a:t>năng về tri thức nghiệp vụ (BI) của các CSDL NoSQL</a:t>
            </a:r>
            <a:r>
              <a:rPr lang="en-US" sz="2800" smtClean="0">
                <a:solidFill>
                  <a:schemeClr val="bg1"/>
                </a:solidFill>
              </a:rPr>
              <a:t>. ?</a:t>
            </a:r>
          </a:p>
          <a:p>
            <a:r>
              <a:rPr lang="en-US" sz="2800" smtClean="0">
                <a:solidFill>
                  <a:schemeClr val="bg1"/>
                </a:solidFill>
              </a:rPr>
              <a:t>Liệu </a:t>
            </a:r>
            <a:r>
              <a:rPr lang="en-US" sz="2800">
                <a:solidFill>
                  <a:schemeClr val="bg1"/>
                </a:solidFill>
              </a:rPr>
              <a:t>các CSDL này có thể cung cấp dạng phân tích dữ liệu lớn và mạnh mà các doanh nghiệp đã quen với các RDBMS</a:t>
            </a:r>
            <a:r>
              <a:rPr lang="en-US" sz="2800" smtClean="0">
                <a:solidFill>
                  <a:schemeClr val="bg1"/>
                </a:solidFill>
              </a:rPr>
              <a:t>?</a:t>
            </a:r>
          </a:p>
          <a:p>
            <a:endParaRPr lang="en-US" sz="2800">
              <a:solidFill>
                <a:schemeClr val="bg1"/>
              </a:solidFill>
            </a:endParaRPr>
          </a:p>
          <a:p>
            <a:r>
              <a:rPr lang="en-US" sz="2800" smtClean="0">
                <a:solidFill>
                  <a:schemeClr val="bg1"/>
                </a:solidFill>
              </a:rPr>
              <a:t>Giao tác  nghiêm ngặt ?</a:t>
            </a:r>
          </a:p>
          <a:p>
            <a:r>
              <a:rPr lang="en-US" sz="2800" smtClean="0">
                <a:solidFill>
                  <a:schemeClr val="bg1"/>
                </a:solidFill>
              </a:rPr>
              <a:t>Bảo mật ?</a:t>
            </a:r>
            <a:endParaRPr lang="en-US" sz="2800">
              <a:solidFill>
                <a:schemeClr val="bg1"/>
              </a:solidFill>
            </a:endParaRPr>
          </a:p>
          <a:p>
            <a:endParaRPr lang="en-US" sz="2800">
              <a:solidFill>
                <a:schemeClr val="bg1"/>
              </a:solidFill>
            </a:endParaRPr>
          </a:p>
        </p:txBody>
      </p:sp>
      <p:sp>
        <p:nvSpPr>
          <p:cNvPr id="3" name="4-Point Star 2"/>
          <p:cNvSpPr/>
          <p:nvPr/>
        </p:nvSpPr>
        <p:spPr>
          <a:xfrm>
            <a:off x="304800" y="25146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304800" y="33528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4-Point Star 8"/>
          <p:cNvSpPr/>
          <p:nvPr/>
        </p:nvSpPr>
        <p:spPr>
          <a:xfrm>
            <a:off x="335973" y="51054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4-Point Star 10"/>
          <p:cNvSpPr/>
          <p:nvPr/>
        </p:nvSpPr>
        <p:spPr>
          <a:xfrm>
            <a:off x="335973" y="5465618"/>
            <a:ext cx="533400" cy="3810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7923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00508" y="1484745"/>
            <a:ext cx="8791092" cy="523220"/>
          </a:xfrm>
          <a:prstGeom prst="rect">
            <a:avLst/>
          </a:prstGeom>
          <a:noFill/>
        </p:spPr>
        <p:txBody>
          <a:bodyPr wrap="square" rtlCol="0">
            <a:spAutoFit/>
          </a:bodyPr>
          <a:lstStyle/>
          <a:p>
            <a:pPr algn="ctr"/>
            <a:r>
              <a:rPr lang="en-US" sz="2800" b="1" smtClean="0">
                <a:solidFill>
                  <a:srgbClr val="FFFF00"/>
                </a:solidFill>
              </a:rPr>
              <a:t>MongoDB</a:t>
            </a:r>
          </a:p>
        </p:txBody>
      </p:sp>
      <p:sp>
        <p:nvSpPr>
          <p:cNvPr id="2" name="TextBox 1"/>
          <p:cNvSpPr txBox="1"/>
          <p:nvPr/>
        </p:nvSpPr>
        <p:spPr>
          <a:xfrm>
            <a:off x="810491" y="2379518"/>
            <a:ext cx="7315200" cy="3108543"/>
          </a:xfrm>
          <a:prstGeom prst="rect">
            <a:avLst/>
          </a:prstGeom>
          <a:noFill/>
        </p:spPr>
        <p:txBody>
          <a:bodyPr wrap="square" rtlCol="0">
            <a:spAutoFit/>
          </a:bodyPr>
          <a:lstStyle/>
          <a:p>
            <a:r>
              <a:rPr lang="en-US" sz="2800" smtClean="0">
                <a:solidFill>
                  <a:schemeClr val="bg1"/>
                </a:solidFill>
              </a:rPr>
              <a:t>Mới mẻ </a:t>
            </a:r>
            <a:r>
              <a:rPr lang="en-US" sz="2800" smtClean="0">
                <a:solidFill>
                  <a:schemeClr val="bg1"/>
                </a:solidFill>
                <a:sym typeface="Wingdings" pitchFamily="2" charset="2"/>
              </a:rPr>
              <a:t> Lạ lẫm  Thiếu kinh nghiệm</a:t>
            </a:r>
            <a:endParaRPr lang="en-US" sz="2800" smtClean="0">
              <a:solidFill>
                <a:schemeClr val="bg1"/>
              </a:solidFill>
            </a:endParaRPr>
          </a:p>
          <a:p>
            <a:endParaRPr lang="en-US" sz="2800" smtClean="0">
              <a:solidFill>
                <a:schemeClr val="bg1"/>
              </a:solidFill>
            </a:endParaRPr>
          </a:p>
          <a:p>
            <a:r>
              <a:rPr lang="en-US" sz="2800" smtClean="0">
                <a:solidFill>
                  <a:schemeClr val="bg1"/>
                </a:solidFill>
              </a:rPr>
              <a:t>Triển vọng phát triển cao</a:t>
            </a:r>
            <a:endParaRPr lang="en-US" sz="2800">
              <a:solidFill>
                <a:schemeClr val="bg1"/>
              </a:solidFill>
            </a:endParaRPr>
          </a:p>
          <a:p>
            <a:endParaRPr lang="en-US" sz="2800" smtClean="0">
              <a:solidFill>
                <a:schemeClr val="bg1"/>
              </a:solidFill>
            </a:endParaRPr>
          </a:p>
          <a:p>
            <a:r>
              <a:rPr lang="en-US" sz="2800" smtClean="0">
                <a:solidFill>
                  <a:schemeClr val="bg1"/>
                </a:solidFill>
              </a:rPr>
              <a:t>Thích hợp với phương pháp phát triển hiện đại</a:t>
            </a:r>
            <a:endParaRPr lang="en-US" sz="2800">
              <a:solidFill>
                <a:schemeClr val="bg1"/>
              </a:solidFill>
            </a:endParaRPr>
          </a:p>
          <a:p>
            <a:endParaRPr lang="en-US" sz="2800" smtClean="0">
              <a:solidFill>
                <a:schemeClr val="bg1"/>
              </a:solidFill>
            </a:endParaRPr>
          </a:p>
          <a:p>
            <a:endParaRPr lang="en-US" sz="2800">
              <a:solidFill>
                <a:schemeClr val="bg1"/>
              </a:solidFill>
            </a:endParaRPr>
          </a:p>
        </p:txBody>
      </p:sp>
      <p:sp>
        <p:nvSpPr>
          <p:cNvPr id="3" name="4-Point Star 2"/>
          <p:cNvSpPr/>
          <p:nvPr/>
        </p:nvSpPr>
        <p:spPr>
          <a:xfrm>
            <a:off x="304800" y="25146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304800" y="33528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4-Point Star 8"/>
          <p:cNvSpPr/>
          <p:nvPr/>
        </p:nvSpPr>
        <p:spPr>
          <a:xfrm>
            <a:off x="297873" y="42672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86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down)">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2800" b="1" smtClean="0"/>
              <a:t>DEMO</a:t>
            </a:r>
            <a:endParaRPr lang="en-US" baseline="-25000"/>
          </a:p>
        </p:txBody>
      </p:sp>
      <p:sp>
        <p:nvSpPr>
          <p:cNvPr id="3" name="4-Point Star 2"/>
          <p:cNvSpPr/>
          <p:nvPr/>
        </p:nvSpPr>
        <p:spPr>
          <a:xfrm>
            <a:off x="571500" y="2806987"/>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571500" y="3470564"/>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p:cNvSpPr txBox="1"/>
          <p:nvPr/>
        </p:nvSpPr>
        <p:spPr>
          <a:xfrm>
            <a:off x="1143000" y="2628900"/>
            <a:ext cx="2267352" cy="584775"/>
          </a:xfrm>
          <a:prstGeom prst="rect">
            <a:avLst/>
          </a:prstGeom>
          <a:noFill/>
        </p:spPr>
        <p:txBody>
          <a:bodyPr wrap="none" rtlCol="0">
            <a:spAutoFit/>
          </a:bodyPr>
          <a:lstStyle/>
          <a:p>
            <a:r>
              <a:rPr lang="en-US" sz="3200" smtClean="0">
                <a:solidFill>
                  <a:schemeClr val="bg1"/>
                </a:solidFill>
              </a:rPr>
              <a:t>Mongo Shell</a:t>
            </a:r>
            <a:endParaRPr lang="en-US" sz="3200">
              <a:solidFill>
                <a:schemeClr val="bg1"/>
              </a:solidFill>
            </a:endParaRPr>
          </a:p>
        </p:txBody>
      </p:sp>
      <p:sp>
        <p:nvSpPr>
          <p:cNvPr id="11" name="TextBox 10"/>
          <p:cNvSpPr txBox="1"/>
          <p:nvPr/>
        </p:nvSpPr>
        <p:spPr>
          <a:xfrm>
            <a:off x="1233055" y="3282434"/>
            <a:ext cx="2366738" cy="584775"/>
          </a:xfrm>
          <a:prstGeom prst="rect">
            <a:avLst/>
          </a:prstGeom>
          <a:noFill/>
        </p:spPr>
        <p:txBody>
          <a:bodyPr wrap="none" rtlCol="0">
            <a:spAutoFit/>
          </a:bodyPr>
          <a:lstStyle/>
          <a:p>
            <a:r>
              <a:rPr lang="en-US" sz="3200" smtClean="0">
                <a:solidFill>
                  <a:schemeClr val="bg1"/>
                </a:solidFill>
              </a:rPr>
              <a:t>Mongo - PHP</a:t>
            </a:r>
            <a:endParaRPr lang="en-US" sz="3200">
              <a:solidFill>
                <a:schemeClr val="bg1"/>
              </a:solidFill>
            </a:endParaRPr>
          </a:p>
        </p:txBody>
      </p:sp>
    </p:spTree>
    <p:extLst>
      <p:ext uri="{BB962C8B-B14F-4D97-AF65-F5344CB8AC3E}">
        <p14:creationId xmlns:p14="http://schemas.microsoft.com/office/powerpoint/2010/main" val="1066586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2800" b="1" smtClean="0"/>
              <a:t>The end.</a:t>
            </a:r>
            <a:endParaRPr lang="en-US" baseline="-25000"/>
          </a:p>
        </p:txBody>
      </p:sp>
      <p:sp>
        <p:nvSpPr>
          <p:cNvPr id="2" name="Flowchart: Process 1"/>
          <p:cNvSpPr/>
          <p:nvPr/>
        </p:nvSpPr>
        <p:spPr>
          <a:xfrm>
            <a:off x="1447800" y="2590800"/>
            <a:ext cx="6248400" cy="2362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31679" y="3115270"/>
            <a:ext cx="188064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Q &amp; A</a:t>
            </a:r>
            <a:endParaRPr lang="en-US" sz="5400" b="1" cap="all" spc="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5326124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2518</Words>
  <Application>Microsoft Office PowerPoint</Application>
  <PresentationFormat>On-screen Show (4:3)</PresentationFormat>
  <Paragraphs>691</Paragraphs>
  <Slides>97</Slides>
  <Notes>56</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PowerPoint Presentation</vt:lpstr>
      <vt:lpstr>Thông tin nhóm</vt:lpstr>
      <vt:lpstr>Contents</vt:lpstr>
      <vt:lpstr>1. Tương lai của RDBMS !</vt:lpstr>
      <vt:lpstr>1.1 Thành quả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2. NoSQL2. </vt:lpstr>
      <vt:lpstr> </vt:lpstr>
      <vt:lpstr> </vt:lpstr>
      <vt:lpstr> </vt:lpstr>
      <vt:lpstr> </vt:lpstr>
      <vt:lpstr> </vt:lpstr>
      <vt:lpstr> </vt:lpstr>
      <vt:lpstr> </vt:lpstr>
      <vt:lpstr> </vt:lpstr>
      <vt:lpstr> </vt:lpstr>
      <vt:lpstr> </vt:lpstr>
      <vt:lpstr> </vt:lpstr>
      <vt:lpstr> </vt:lpstr>
      <vt:lpstr>3. MongoDB</vt:lpstr>
      <vt:lpstr>1.Giới thiệu</vt:lpstr>
      <vt:lpstr>1.Giới thiệu</vt:lpstr>
      <vt:lpstr>1.Giới thiệu</vt:lpstr>
      <vt:lpstr>1.Giới thiệu</vt:lpstr>
      <vt:lpstr>1.Giới thiệu</vt:lpstr>
      <vt:lpstr>1.Giới thiệu</vt:lpstr>
      <vt:lpstr>1.Giới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PhamDanhVu</dc:creator>
  <cp:lastModifiedBy>THANHTHAO</cp:lastModifiedBy>
  <cp:revision>103</cp:revision>
  <dcterms:created xsi:type="dcterms:W3CDTF">2006-08-16T00:00:00Z</dcterms:created>
  <dcterms:modified xsi:type="dcterms:W3CDTF">2012-05-07T02:12:23Z</dcterms:modified>
</cp:coreProperties>
</file>