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9"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78" r:id="rId24"/>
    <p:sldId id="279" r:id="rId25"/>
    <p:sldId id="282" r:id="rId26"/>
    <p:sldId id="283" r:id="rId27"/>
    <p:sldId id="280" r:id="rId28"/>
    <p:sldId id="284" r:id="rId29"/>
    <p:sldId id="285" r:id="rId30"/>
    <p:sldId id="292" r:id="rId31"/>
    <p:sldId id="308" r:id="rId32"/>
    <p:sldId id="344" r:id="rId33"/>
    <p:sldId id="309" r:id="rId34"/>
    <p:sldId id="310" r:id="rId35"/>
    <p:sldId id="311" r:id="rId36"/>
    <p:sldId id="312" r:id="rId37"/>
    <p:sldId id="291" r:id="rId38"/>
    <p:sldId id="286" r:id="rId39"/>
    <p:sldId id="287" r:id="rId40"/>
    <p:sldId id="288" r:id="rId41"/>
    <p:sldId id="289" r:id="rId42"/>
    <p:sldId id="290"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5" r:id="rId90"/>
    <p:sldId id="350" r:id="rId91"/>
    <p:sldId id="351" r:id="rId92"/>
    <p:sldId id="346" r:id="rId93"/>
    <p:sldId id="347" r:id="rId94"/>
    <p:sldId id="349" r:id="rId95"/>
    <p:sldId id="352" r:id="rId96"/>
    <p:sldId id="353" r:id="rId97"/>
    <p:sldId id="354" r:id="rId98"/>
    <p:sldId id="35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BFD4FA-7E10-4FE5-8538-E451DCB7E2B9}" type="datetimeFigureOut">
              <a:rPr lang="en-US" smtClean="0"/>
              <a:t>04//05/2012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A14C5E-DB3C-4796-970D-69A46BADF348}" type="slidenum">
              <a:rPr lang="en-US" smtClean="0"/>
              <a:t>‹#›</a:t>
            </a:fld>
            <a:endParaRPr lang="en-US"/>
          </a:p>
        </p:txBody>
      </p:sp>
    </p:spTree>
    <p:extLst>
      <p:ext uri="{BB962C8B-B14F-4D97-AF65-F5344CB8AC3E}">
        <p14:creationId xmlns:p14="http://schemas.microsoft.com/office/powerpoint/2010/main" val="291546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27</a:t>
            </a:fld>
            <a:endParaRPr lang="en-US"/>
          </a:p>
        </p:txBody>
      </p:sp>
    </p:spTree>
    <p:extLst>
      <p:ext uri="{BB962C8B-B14F-4D97-AF65-F5344CB8AC3E}">
        <p14:creationId xmlns:p14="http://schemas.microsoft.com/office/powerpoint/2010/main" val="1460250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31</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69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32</a:t>
            </a:fld>
            <a:endParaRPr lang="en-US"/>
          </a:p>
        </p:txBody>
      </p:sp>
    </p:spTree>
    <p:extLst>
      <p:ext uri="{BB962C8B-B14F-4D97-AF65-F5344CB8AC3E}">
        <p14:creationId xmlns:p14="http://schemas.microsoft.com/office/powerpoint/2010/main" val="788233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79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36</a:t>
            </a:fld>
            <a:endParaRPr lang="en-US"/>
          </a:p>
        </p:txBody>
      </p:sp>
    </p:spTree>
    <p:extLst>
      <p:ext uri="{BB962C8B-B14F-4D97-AF65-F5344CB8AC3E}">
        <p14:creationId xmlns:p14="http://schemas.microsoft.com/office/powerpoint/2010/main" val="13829891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89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90</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91</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92</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93</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94</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95</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96</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98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47</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48</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49</a:t>
            </a:fld>
            <a:endParaRPr lang="en-US"/>
          </a:p>
        </p:txBody>
      </p:sp>
    </p:spTree>
    <p:extLst>
      <p:ext uri="{BB962C8B-B14F-4D97-AF65-F5344CB8AC3E}">
        <p14:creationId xmlns:p14="http://schemas.microsoft.com/office/powerpoint/2010/main" val="94539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A14C5E-DB3C-4796-970D-69A46BADF348}" type="slidenum">
              <a:rPr lang="en-US" smtClean="0"/>
              <a:t>50</a:t>
            </a:fld>
            <a:endParaRPr lang="en-US"/>
          </a:p>
        </p:txBody>
      </p:sp>
    </p:spTree>
    <p:extLst>
      <p:ext uri="{BB962C8B-B14F-4D97-AF65-F5344CB8AC3E}">
        <p14:creationId xmlns:p14="http://schemas.microsoft.com/office/powerpoint/2010/main" val="94539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81A25-96D0-43E2-B817-E032F048906D}" type="datetime1">
              <a:rPr lang="en-US" smtClean="0"/>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1B2B2-3C8A-440B-8E09-F80D1C6AEBAB}" type="datetime1">
              <a:rPr lang="en-US" smtClean="0"/>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925BC9-267F-4139-96BB-64E43203871D}" type="datetime1">
              <a:rPr lang="en-US" smtClean="0"/>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298FDB-9D9F-4114-AA44-EAD30A959407}" type="datetime1">
              <a:rPr lang="en-US" smtClean="0"/>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51690B-44FB-4C36-8A30-FA36ECF38F9A}" type="datetime1">
              <a:rPr lang="en-US" smtClean="0"/>
              <a:t>04//05/2012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18C7CD-FBEC-4EF0-A728-BE9BF8455C65}" type="datetime1">
              <a:rPr lang="en-US" smtClean="0"/>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4400C-6F23-4574-A8F8-10C2C7A5197F}" type="datetime1">
              <a:rPr lang="en-US" smtClean="0"/>
              <a:t>04//05/2012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9285A-2F9D-4150-92F3-D15CD2913564}" type="datetime1">
              <a:rPr lang="en-US" smtClean="0"/>
              <a:t>04//05/2012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1197-B941-4AFE-96A9-1CDD280B0590}" type="datetime1">
              <a:rPr lang="en-US" smtClean="0"/>
              <a:t>04//05/2012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098EDD-AF36-480C-AA88-F0B177E7212C}" type="datetime1">
              <a:rPr lang="en-US" smtClean="0"/>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4C986-4E7B-43B6-81B1-68EC8670C841}" type="datetime1">
              <a:rPr lang="en-US" smtClean="0"/>
              <a:t>04//05/2012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5524-3567-4328-8EA6-ACF5A63E08E9}" type="datetime1">
              <a:rPr lang="en-US" smtClean="0"/>
              <a:t>04//05/2012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www.mongodb.org/display/DOCS/Scala+Language+Center" TargetMode="External"/><Relationship Id="rId13" Type="http://schemas.openxmlformats.org/officeDocument/2006/relationships/hyperlink" Target="http://www.mongodb.org/display/DOCS/Java+Language+Center" TargetMode="External"/><Relationship Id="rId3" Type="http://schemas.openxmlformats.org/officeDocument/2006/relationships/hyperlink" Target="http://www.mongodb.org/display/DOCS/node.JS" TargetMode="External"/><Relationship Id="rId7" Type="http://schemas.openxmlformats.org/officeDocument/2006/relationships/hyperlink" Target="http://www.mongodb.org/display/DOCS/Ruby+Language+Center" TargetMode="External"/><Relationship Id="rId12" Type="http://schemas.openxmlformats.org/officeDocument/2006/relationships/hyperlink" Target="http://www.mongodb.org/display/DOCS/Haskell+Language+Cen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mongodb.org/display/DOCS/Python+Language+Center" TargetMode="External"/><Relationship Id="rId11" Type="http://schemas.openxmlformats.org/officeDocument/2006/relationships/hyperlink" Target="http://www.mongodb.org/display/DOCS/Erlang+Language+Center" TargetMode="External"/><Relationship Id="rId5" Type="http://schemas.openxmlformats.org/officeDocument/2006/relationships/hyperlink" Target="http://www.mongodb.org/display/DOCS/PHP+Language+Center" TargetMode="External"/><Relationship Id="rId15" Type="http://schemas.openxmlformats.org/officeDocument/2006/relationships/hyperlink" Target="http://www.mongodb.org/display/DOCS/CSharp+Language+Center" TargetMode="External"/><Relationship Id="rId10" Type="http://schemas.openxmlformats.org/officeDocument/2006/relationships/hyperlink" Target="http://www.mongodb.org/pages/viewpage.action?pageId=133409" TargetMode="External"/><Relationship Id="rId4" Type="http://schemas.openxmlformats.org/officeDocument/2006/relationships/hyperlink" Target="http://www.mongodb.org/display/DOCS/Perl+Language+Center" TargetMode="External"/><Relationship Id="rId9" Type="http://schemas.openxmlformats.org/officeDocument/2006/relationships/hyperlink" Target="http://www.mongodb.org/display/DOCS/C+Language+Center" TargetMode="External"/><Relationship Id="rId14" Type="http://schemas.openxmlformats.org/officeDocument/2006/relationships/hyperlink" Target="http://www.mongodb.org/display/DOCS/Javascript+Language+Center"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2962" r="2962"/>
          <a:stretch>
            <a:fillRect/>
          </a:stretch>
        </p:blipFill>
        <p:spPr bwMode="auto">
          <a:xfrm>
            <a:off x="694314" y="152400"/>
            <a:ext cx="774225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4"/>
          <p:cNvSpPr>
            <a:spLocks/>
          </p:cNvSpPr>
          <p:nvPr/>
        </p:nvSpPr>
        <p:spPr bwMode="auto">
          <a:xfrm>
            <a:off x="4458069" y="5227624"/>
            <a:ext cx="4397973" cy="69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l"/>
            <a:endParaRPr lang="en-US" sz="2800">
              <a:solidFill>
                <a:srgbClr val="F6FF26"/>
              </a:solidFill>
              <a:latin typeface="Lucida Grande" charset="0"/>
              <a:sym typeface="Lucida Grande" charset="0"/>
            </a:endParaRPr>
          </a:p>
          <a:p>
            <a:pPr algn="l"/>
            <a:r>
              <a:rPr lang="en-US" sz="2800" err="1" smtClean="0">
                <a:solidFill>
                  <a:srgbClr val="F6FF26"/>
                </a:solidFill>
                <a:latin typeface="Lucida Grande" charset="0"/>
                <a:sym typeface="Lucida Grande" charset="0"/>
              </a:rPr>
              <a:t>Nhóm</a:t>
            </a:r>
            <a:r>
              <a:rPr lang="en-US" sz="2800" smtClean="0">
                <a:solidFill>
                  <a:srgbClr val="F6FF26"/>
                </a:solidFill>
                <a:latin typeface="Lucida Grande" charset="0"/>
                <a:sym typeface="Lucida Grande" charset="0"/>
              </a:rPr>
              <a:t> 21 – T4V Group</a:t>
            </a:r>
            <a:endParaRPr lang="en-US" sz="2800">
              <a:solidFill>
                <a:srgbClr val="F6FF26"/>
              </a:solidFill>
              <a:latin typeface="Lucida Grande" charset="0"/>
              <a:sym typeface="Lucida Grande" charset="0"/>
            </a:endParaRPr>
          </a:p>
        </p:txBody>
      </p:sp>
      <p:sp>
        <p:nvSpPr>
          <p:cNvPr id="6" name="TextBox 3"/>
          <p:cNvSpPr txBox="1">
            <a:spLocks noChangeArrowheads="1"/>
          </p:cNvSpPr>
          <p:nvPr/>
        </p:nvSpPr>
        <p:spPr bwMode="auto">
          <a:xfrm>
            <a:off x="0" y="3276600"/>
            <a:ext cx="887682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Gill Sans" charset="0"/>
                <a:ea typeface="ヒラギノ角ゴ ProN W3" charset="-128"/>
                <a:sym typeface="Gill Sans" charset="0"/>
              </a:defRPr>
            </a:lvl1pPr>
            <a:lvl2pPr marL="37931725" indent="-37474525" eaLnBrk="0" hangingPunct="0">
              <a:defRPr sz="4200">
                <a:solidFill>
                  <a:srgbClr val="FFFFFF"/>
                </a:solidFill>
                <a:latin typeface="Gill Sans" charset="0"/>
                <a:ea typeface="ヒラギノ角ゴ ProN W3" charset="-128"/>
                <a:sym typeface="Gill Sans" charset="0"/>
              </a:defRPr>
            </a:lvl2pPr>
            <a:lvl3pPr eaLnBrk="0" hangingPunct="0">
              <a:defRPr sz="4200">
                <a:solidFill>
                  <a:srgbClr val="FFFFFF"/>
                </a:solidFill>
                <a:latin typeface="Gill Sans" charset="0"/>
                <a:ea typeface="ヒラギノ角ゴ ProN W3" charset="-128"/>
                <a:sym typeface="Gill Sans" charset="0"/>
              </a:defRPr>
            </a:lvl3pPr>
            <a:lvl4pPr eaLnBrk="0" hangingPunct="0">
              <a:defRPr sz="4200">
                <a:solidFill>
                  <a:srgbClr val="FFFFFF"/>
                </a:solidFill>
                <a:latin typeface="Gill Sans" charset="0"/>
                <a:ea typeface="ヒラギノ角ゴ ProN W3" charset="-128"/>
                <a:sym typeface="Gill Sans" charset="0"/>
              </a:defRPr>
            </a:lvl4pPr>
            <a:lvl5pPr eaLnBrk="0" hangingPunct="0">
              <a:defRPr sz="4200">
                <a:solidFill>
                  <a:srgbClr val="FFFFFF"/>
                </a:solidFill>
                <a:latin typeface="Gill Sans" charset="0"/>
                <a:ea typeface="ヒラギノ角ゴ ProN W3" charset="-128"/>
                <a:sym typeface="Gill Sans" charset="0"/>
              </a:defRPr>
            </a:lvl5pPr>
            <a:lvl6pPr marL="4572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6pPr>
            <a:lvl7pPr marL="9144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7pPr>
            <a:lvl8pPr marL="13716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8pPr>
            <a:lvl9pPr marL="1828800" eaLnBrk="0" fontAlgn="base" hangingPunct="0">
              <a:spcBef>
                <a:spcPct val="0"/>
              </a:spcBef>
              <a:spcAft>
                <a:spcPct val="0"/>
              </a:spcAft>
              <a:defRPr sz="4200">
                <a:solidFill>
                  <a:srgbClr val="FFFFFF"/>
                </a:solidFill>
                <a:latin typeface="Gill Sans" charset="0"/>
                <a:ea typeface="ヒラギノ角ゴ ProN W3" charset="-128"/>
                <a:sym typeface="Gill Sans" charset="0"/>
              </a:defRPr>
            </a:lvl9pPr>
          </a:lstStyle>
          <a:p>
            <a:pPr eaLnBrk="1" hangingPunct="1"/>
            <a:r>
              <a:rPr lang="en-US" sz="4000" smtClean="0"/>
              <a:t> </a:t>
            </a:r>
            <a:r>
              <a:rPr lang="en-US" sz="4000" b="1"/>
              <a:t>An </a:t>
            </a:r>
            <a:r>
              <a:rPr lang="en-US" sz="4000" b="1"/>
              <a:t>I</a:t>
            </a:r>
            <a:r>
              <a:rPr lang="en-US" sz="4000" b="1" smtClean="0"/>
              <a:t>ntroduction And Execute Demo</a:t>
            </a:r>
            <a:endParaRPr lang="en-US" sz="4000" b="1"/>
          </a:p>
          <a:p>
            <a:pPr eaLnBrk="1" hangingPunct="1"/>
            <a:endParaRPr lang="en-US" sz="4000"/>
          </a:p>
          <a:p>
            <a:pPr eaLnBrk="1" hangingPunct="1"/>
            <a:endParaRPr lang="en-US" sz="2400"/>
          </a:p>
        </p:txBody>
      </p:sp>
      <p:sp>
        <p:nvSpPr>
          <p:cNvPr id="7" name="Slide Number Placeholder 6"/>
          <p:cNvSpPr>
            <a:spLocks noGrp="1"/>
          </p:cNvSpPr>
          <p:nvPr>
            <p:ph type="sldNum" sz="quarter" idx="12"/>
          </p:nvPr>
        </p:nvSpPr>
        <p:spPr/>
        <p:txBody>
          <a:bodyPr/>
          <a:lstStyle/>
          <a:p>
            <a:fld id="{B6F15528-21DE-4FAA-801E-634DDDAF4B2B}" type="slidenum">
              <a:rPr lang="en-US" sz="2400" smtClean="0"/>
              <a:pPr/>
              <a:t>1</a:t>
            </a:fld>
            <a:endParaRPr lang="en-US" sz="2400"/>
          </a:p>
        </p:txBody>
      </p:sp>
    </p:spTree>
    <p:extLst>
      <p:ext uri="{BB962C8B-B14F-4D97-AF65-F5344CB8AC3E}">
        <p14:creationId xmlns:p14="http://schemas.microsoft.com/office/powerpoint/2010/main" val="301357519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pPr>
              <a:buFont typeface="Wingdings" pitchFamily="2" charset="2"/>
              <a:buChar char="v"/>
            </a:pPr>
            <a:r>
              <a:rPr lang="en-US" smtClean="0">
                <a:solidFill>
                  <a:schemeClr val="bg1"/>
                </a:solidFill>
              </a:rPr>
              <a:t> </a:t>
            </a:r>
            <a:r>
              <a:rPr lang="en-US" smtClean="0">
                <a:solidFill>
                  <a:srgbClr val="FFFF00"/>
                </a:solidFill>
              </a:rPr>
              <a:t> </a:t>
            </a:r>
            <a:r>
              <a:rPr lang="en-US" b="1" smtClean="0">
                <a:solidFill>
                  <a:srgbClr val="FFFF00"/>
                </a:solidFill>
              </a:rPr>
              <a:t>1. Phân tán </a:t>
            </a:r>
          </a:p>
          <a:p>
            <a:pPr marL="0" indent="0">
              <a:buNone/>
            </a:pPr>
            <a:r>
              <a:rPr lang="en-US" b="1">
                <a:solidFill>
                  <a:srgbClr val="FFFF00"/>
                </a:solidFill>
              </a:rPr>
              <a:t>	</a:t>
            </a:r>
            <a:r>
              <a:rPr lang="en-US" smtClean="0">
                <a:solidFill>
                  <a:schemeClr val="bg1"/>
                </a:solidFill>
              </a:rPr>
              <a:t>Sự </a:t>
            </a:r>
            <a:r>
              <a:rPr lang="en-US">
                <a:solidFill>
                  <a:schemeClr val="bg1"/>
                </a:solidFill>
              </a:rPr>
              <a:t>gia tăng đột biến về lượng đặt thách thức lớn cho các mô hình lưu trữ. Bài toán phân tán </a:t>
            </a:r>
            <a:r>
              <a:rPr lang="en-US">
                <a:solidFill>
                  <a:schemeClr val="bg1"/>
                </a:solidFill>
              </a:rPr>
              <a:t>ra </a:t>
            </a:r>
            <a:r>
              <a:rPr lang="en-US" smtClean="0">
                <a:solidFill>
                  <a:schemeClr val="bg1"/>
                </a:solidFill>
              </a:rPr>
              <a:t>đời.</a:t>
            </a:r>
          </a:p>
          <a:p>
            <a:pPr marL="0" indent="0">
              <a:buNone/>
            </a:pPr>
            <a:r>
              <a:rPr lang="en-US" smtClean="0">
                <a:solidFill>
                  <a:schemeClr val="bg1"/>
                </a:solidFill>
                <a:sym typeface="Wingdings" pitchFamily="2" charset="2"/>
              </a:rPr>
              <a:t> </a:t>
            </a:r>
            <a:r>
              <a:rPr lang="en-US" smtClean="0">
                <a:solidFill>
                  <a:schemeClr val="bg1"/>
                </a:solidFill>
              </a:rPr>
              <a:t>RDBMs </a:t>
            </a:r>
            <a:r>
              <a:rPr lang="en-US">
                <a:solidFill>
                  <a:schemeClr val="bg1"/>
                </a:solidFill>
              </a:rPr>
              <a:t>đã tính toán và triển khai tương đối thành công ở một mức độ nào đó. Nhưng do thiết kế RDBMs (ACID, read write liên tục) nên phân tán trên cơ sở dữ liệu quan hệ có những hạn chế nhất định như tốc độ, bottleneck (nghẽn cổ chai), mở rộng ra hàng trăm nốt (nodes - máy),… Ngoài ra, chi phí phần cứng, bảo trì cho các giải pháp phân tán của RDBMs cũng không hề nhỏ.</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34470409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0" y="1600200"/>
            <a:ext cx="8916939" cy="5257800"/>
          </a:xfrm>
        </p:spPr>
        <p:txBody>
          <a:bodyPr>
            <a:normAutofit/>
          </a:bodyPr>
          <a:lstStyle/>
          <a:p>
            <a:pPr>
              <a:buFont typeface="Wingdings" pitchFamily="2" charset="2"/>
              <a:buChar char="v"/>
            </a:pPr>
            <a:r>
              <a:rPr lang="en-US" b="1" smtClean="0">
                <a:solidFill>
                  <a:srgbClr val="FFFF00"/>
                </a:solidFill>
              </a:rPr>
              <a:t>2</a:t>
            </a:r>
            <a:r>
              <a:rPr lang="en-US" smtClean="0">
                <a:solidFill>
                  <a:srgbClr val="FFFF00"/>
                </a:solidFill>
              </a:rPr>
              <a:t>. </a:t>
            </a:r>
            <a:r>
              <a:rPr lang="en-US" b="1" smtClean="0">
                <a:solidFill>
                  <a:srgbClr val="FFFF00"/>
                </a:solidFill>
              </a:rPr>
              <a:t>Horizontal </a:t>
            </a:r>
            <a:r>
              <a:rPr lang="en-US" b="1">
                <a:solidFill>
                  <a:srgbClr val="FFFF00"/>
                </a:solidFill>
              </a:rPr>
              <a:t>Scalable (Khả năng mở rộng </a:t>
            </a:r>
            <a:r>
              <a:rPr lang="en-US" b="1">
                <a:solidFill>
                  <a:srgbClr val="FFFF00"/>
                </a:solidFill>
              </a:rPr>
              <a:t>ngang</a:t>
            </a:r>
            <a:r>
              <a:rPr lang="en-US" b="1" smtClean="0">
                <a:solidFill>
                  <a:srgbClr val="FFFF00"/>
                </a:solidFill>
              </a:rPr>
              <a:t>)</a:t>
            </a:r>
          </a:p>
          <a:p>
            <a:pPr marL="0" indent="0">
              <a:buNone/>
            </a:pPr>
            <a:r>
              <a:rPr lang="en-US" smtClean="0">
                <a:solidFill>
                  <a:schemeClr val="bg1"/>
                </a:solidFill>
              </a:rPr>
              <a:t>	 </a:t>
            </a:r>
            <a:r>
              <a:rPr lang="en-US">
                <a:solidFill>
                  <a:schemeClr val="bg1"/>
                </a:solidFill>
              </a:rPr>
              <a:t>C</a:t>
            </a:r>
            <a:r>
              <a:rPr lang="en-US" smtClean="0">
                <a:solidFill>
                  <a:schemeClr val="bg1"/>
                </a:solidFill>
              </a:rPr>
              <a:t>ho </a:t>
            </a:r>
            <a:r>
              <a:rPr lang="en-US">
                <a:solidFill>
                  <a:schemeClr val="bg1"/>
                </a:solidFill>
              </a:rPr>
              <a:t>phép việc bổ sung một hoặc nhiều máy trên nền phân tán. Thiết kế đòi hỏi không cần shutdown hệ thống, hỗ trợ điều khiển từ xa, xử lý tập lệnh với tối ưu mạnh về I/O </a:t>
            </a:r>
            <a:r>
              <a:rPr lang="en-US">
                <a:solidFill>
                  <a:schemeClr val="bg1"/>
                </a:solidFill>
              </a:rPr>
              <a:t>performance</a:t>
            </a:r>
            <a:r>
              <a:rPr lang="en-US" smtClean="0">
                <a:solidFill>
                  <a:schemeClr val="bg1"/>
                </a:solidFill>
              </a:rPr>
              <a:t>.</a:t>
            </a:r>
          </a:p>
          <a:p>
            <a:pPr>
              <a:buFont typeface="Wingdings" pitchFamily="2" charset="2"/>
              <a:buChar char="è"/>
            </a:pPr>
            <a:r>
              <a:rPr lang="en-US" smtClean="0">
                <a:solidFill>
                  <a:schemeClr val="bg1"/>
                </a:solidFill>
              </a:rPr>
              <a:t>Với RDBMs ?</a:t>
            </a:r>
          </a:p>
          <a:p>
            <a:pPr>
              <a:buFont typeface="Wingdings" pitchFamily="2" charset="2"/>
              <a:buChar char="è"/>
            </a:pPr>
            <a:r>
              <a:rPr lang="en-US" smtClean="0">
                <a:solidFill>
                  <a:schemeClr val="bg1"/>
                </a:solidFill>
              </a:rPr>
              <a:t> </a:t>
            </a:r>
            <a:r>
              <a:rPr lang="en-US">
                <a:solidFill>
                  <a:schemeClr val="bg1"/>
                </a:solidFill>
              </a:rPr>
              <a:t>V</a:t>
            </a:r>
            <a:r>
              <a:rPr lang="en-US" smtClean="0">
                <a:solidFill>
                  <a:schemeClr val="bg1"/>
                </a:solidFill>
              </a:rPr>
              <a:t>iệc </a:t>
            </a:r>
            <a:r>
              <a:rPr lang="en-US">
                <a:solidFill>
                  <a:schemeClr val="bg1"/>
                </a:solidFill>
              </a:rPr>
              <a:t>tăng cường lưu trữ và xử lý chủ yếu bằng việc tăng năng lực phần cứng/phần mềm trên một (hoặc một cụm) máy tính đơn lẻ (scale </a:t>
            </a:r>
            <a:r>
              <a:rPr lang="en-US">
                <a:solidFill>
                  <a:schemeClr val="bg1"/>
                </a:solidFill>
              </a:rPr>
              <a:t>up</a:t>
            </a:r>
            <a:r>
              <a:rPr lang="en-US" smtClean="0">
                <a:solidFill>
                  <a:schemeClr val="bg1"/>
                </a:solidFill>
              </a:rPr>
              <a:t>).</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41957870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257800"/>
          </a:xfrm>
        </p:spPr>
        <p:txBody>
          <a:bodyPr>
            <a:normAutofit/>
          </a:bodyPr>
          <a:lstStyle/>
          <a:p>
            <a:pPr>
              <a:buFont typeface="Wingdings" pitchFamily="2" charset="2"/>
              <a:buChar char="v"/>
            </a:pPr>
            <a:r>
              <a:rPr lang="en-US" smtClean="0">
                <a:solidFill>
                  <a:srgbClr val="FFFF00"/>
                </a:solidFill>
              </a:rPr>
              <a:t>  </a:t>
            </a:r>
            <a:r>
              <a:rPr lang="en-US" b="1" smtClean="0">
                <a:solidFill>
                  <a:srgbClr val="FFFF00"/>
                </a:solidFill>
              </a:rPr>
              <a:t>3. Weak consistency/eventual consistency </a:t>
            </a:r>
            <a:r>
              <a:rPr lang="en-US" smtClean="0">
                <a:solidFill>
                  <a:srgbClr val="FFFF00"/>
                </a:solidFill>
              </a:rPr>
              <a:t>(Nhất </a:t>
            </a:r>
            <a:r>
              <a:rPr lang="en-US">
                <a:solidFill>
                  <a:srgbClr val="FFFF00"/>
                </a:solidFill>
              </a:rPr>
              <a:t>quán yếu/Nhất quán </a:t>
            </a:r>
            <a:r>
              <a:rPr lang="en-US">
                <a:solidFill>
                  <a:srgbClr val="FFFF00"/>
                </a:solidFill>
              </a:rPr>
              <a:t>cuối</a:t>
            </a:r>
            <a:r>
              <a:rPr lang="en-US" smtClean="0">
                <a:solidFill>
                  <a:srgbClr val="FFFF00"/>
                </a:solidFill>
              </a:rPr>
              <a:t>)</a:t>
            </a:r>
          </a:p>
          <a:p>
            <a:pPr marL="0" indent="0">
              <a:buNone/>
            </a:pPr>
            <a:r>
              <a:rPr lang="en-US" smtClean="0">
                <a:solidFill>
                  <a:schemeClr val="bg1"/>
                </a:solidFill>
              </a:rPr>
              <a:t>	Không </a:t>
            </a:r>
            <a:r>
              <a:rPr lang="en-US">
                <a:solidFill>
                  <a:schemeClr val="bg1"/>
                </a:solidFill>
              </a:rPr>
              <a:t>nhất thiết đòi hỏi tức thì sự nhất quán của dữ liệu. Thiết kế phân tán chấp nhận lưu trữ trùng lặp trên nhiều node (commodity machine</a:t>
            </a:r>
            <a:r>
              <a:rPr lang="en-US">
                <a:solidFill>
                  <a:schemeClr val="bg1"/>
                </a:solidFill>
              </a:rPr>
              <a:t>). </a:t>
            </a:r>
            <a:endParaRPr lang="en-US" smtClean="0">
              <a:solidFill>
                <a:schemeClr val="bg1"/>
              </a:solidFill>
            </a:endParaRPr>
          </a:p>
          <a:p>
            <a:pPr marL="0" indent="0">
              <a:buNone/>
            </a:pPr>
            <a:r>
              <a:rPr lang="en-US" smtClean="0">
                <a:solidFill>
                  <a:schemeClr val="bg1"/>
                </a:solidFill>
              </a:rPr>
              <a:t>Mọi </a:t>
            </a:r>
            <a:r>
              <a:rPr lang="en-US">
                <a:solidFill>
                  <a:schemeClr val="bg1"/>
                </a:solidFill>
              </a:rPr>
              <a:t>thay đổi sẽ được cập nhật có tính chất lan truyền trên toàn hệ thống. Sau một khoảng thời gian nhất định, dữ liệu sẽ đồng nhất, toàn vẹn – nhất quán cuối xảy ra.</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979533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4. High </a:t>
            </a:r>
            <a:r>
              <a:rPr lang="en-US" b="1">
                <a:solidFill>
                  <a:srgbClr val="FFFF00"/>
                </a:solidFill>
              </a:rPr>
              <a:t>Availability/Deployment </a:t>
            </a:r>
            <a:r>
              <a:rPr lang="en-US" b="1" smtClean="0">
                <a:solidFill>
                  <a:srgbClr val="FFFF00"/>
                </a:solidFill>
              </a:rPr>
              <a:t>Flexibility</a:t>
            </a:r>
          </a:p>
          <a:p>
            <a:pPr marL="0" indent="0">
              <a:buNone/>
            </a:pPr>
            <a:endParaRPr lang="en-US" b="1">
              <a:solidFill>
                <a:srgbClr val="FFFF00"/>
              </a:solidFill>
            </a:endParaRPr>
          </a:p>
          <a:p>
            <a:pPr marL="0" indent="0">
              <a:buNone/>
            </a:pPr>
            <a:r>
              <a:rPr lang="en-US" b="1" smtClean="0">
                <a:solidFill>
                  <a:srgbClr val="FFFF00"/>
                </a:solidFill>
              </a:rPr>
              <a:t>	 </a:t>
            </a:r>
            <a:r>
              <a:rPr lang="en-US">
                <a:solidFill>
                  <a:schemeClr val="bg1"/>
                </a:solidFill>
              </a:rPr>
              <a:t>Về mặt lý thuyết, lượng máy tính tham gia vào lưu trữ là vô </a:t>
            </a:r>
            <a:r>
              <a:rPr lang="en-US">
                <a:solidFill>
                  <a:schemeClr val="bg1"/>
                </a:solidFill>
              </a:rPr>
              <a:t>hạn</a:t>
            </a:r>
            <a:r>
              <a:rPr lang="en-US" smtClean="0">
                <a:solidFill>
                  <a:schemeClr val="bg1"/>
                </a:solidFill>
              </a:rPr>
              <a:t>.</a:t>
            </a:r>
          </a:p>
          <a:p>
            <a:pPr marL="0" indent="0">
              <a:buNone/>
            </a:pPr>
            <a:r>
              <a:rPr lang="en-US" smtClean="0">
                <a:solidFill>
                  <a:schemeClr val="bg1"/>
                </a:solidFill>
              </a:rPr>
              <a:t> </a:t>
            </a:r>
            <a:r>
              <a:rPr lang="en-US">
                <a:solidFill>
                  <a:schemeClr val="bg1"/>
                </a:solidFill>
              </a:rPr>
              <a:t>Một node (commodity machine) bị chết cũng không ảnh hưởng tới toàn hệ thống bởi dữ liệu được lưu trữ trùng lặp trên nhiều máy tính khác nhau</a:t>
            </a:r>
            <a:r>
              <a:rPr lang="en-US" smtClean="0">
                <a:solidFill>
                  <a:schemeClr val="bg1"/>
                </a:solidFill>
              </a:rPr>
              <a:t>	</a:t>
            </a:r>
            <a:r>
              <a:rPr lang="en-US">
                <a:solidFill>
                  <a:schemeClr val="bg1"/>
                </a:solidFill>
              </a:rPr>
              <a:t/>
            </a:r>
            <a:br>
              <a:rPr lang="en-US">
                <a:solidFill>
                  <a:schemeClr val="bg1"/>
                </a:solidFill>
              </a:rPr>
            </a:b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2990428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61" y="1600200"/>
            <a:ext cx="8705860" cy="5029200"/>
          </a:xfrm>
        </p:spPr>
        <p:txBody>
          <a:bodyPr>
            <a:normAutofit/>
          </a:bodyPr>
          <a:lstStyle/>
          <a:p>
            <a:pPr>
              <a:buFont typeface="Wingdings" pitchFamily="2" charset="2"/>
              <a:buChar char="v"/>
            </a:pPr>
            <a:r>
              <a:rPr lang="en-US" b="1" smtClean="0">
                <a:solidFill>
                  <a:srgbClr val="FFFF00"/>
                </a:solidFill>
              </a:rPr>
              <a:t> 5. Đa dạng hóa các mô hình lưu trữ dữ liệu</a:t>
            </a:r>
          </a:p>
          <a:p>
            <a:pPr marL="0" indent="0">
              <a:buNone/>
            </a:pPr>
            <a:endParaRPr lang="en-US" b="1" smtClean="0">
              <a:solidFill>
                <a:srgbClr val="FFFF00"/>
              </a:solidFill>
            </a:endParaRPr>
          </a:p>
          <a:p>
            <a:pPr marL="0" indent="0">
              <a:buNone/>
            </a:pPr>
            <a:r>
              <a:rPr lang="en-US" smtClean="0">
                <a:solidFill>
                  <a:schemeClr val="bg1"/>
                </a:solidFill>
              </a:rPr>
              <a:t> 	Không chỉ tổ chức dữ liệu dưới dạng bảng có ràng buộc, thế hệ database mới hỗ trợ nhiều mô hình dữ liệu như object, document, xml, key-value,… một cách tự nhiên hơn so với việc ánh xạ trên cơ sở dữ liệu quan hệ .</a:t>
            </a:r>
            <a:endParaRPr lang="en-US"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Tree>
    <p:extLst>
      <p:ext uri="{BB962C8B-B14F-4D97-AF65-F5344CB8AC3E}">
        <p14:creationId xmlns:p14="http://schemas.microsoft.com/office/powerpoint/2010/main" val="803038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Rectangle 2"/>
          <p:cNvSpPr>
            <a:spLocks noGrp="1" noChangeArrowheads="1"/>
          </p:cNvSpPr>
          <p:nvPr>
            <p:ph type="title"/>
          </p:nvPr>
        </p:nvSpPr>
        <p:spPr>
          <a:xfrm>
            <a:off x="0" y="228600"/>
            <a:ext cx="9144000" cy="762000"/>
          </a:xfrm>
        </p:spPr>
        <p:txBody>
          <a:bodyPr/>
          <a:lstStyle/>
          <a:p>
            <a:r>
              <a:rPr lang="en-US"/>
              <a:t>Contents</a:t>
            </a:r>
          </a:p>
        </p:txBody>
      </p:sp>
      <p:grpSp>
        <p:nvGrpSpPr>
          <p:cNvPr id="6" name="Group 78"/>
          <p:cNvGrpSpPr>
            <a:grpSpLocks/>
          </p:cNvGrpSpPr>
          <p:nvPr/>
        </p:nvGrpSpPr>
        <p:grpSpPr bwMode="auto">
          <a:xfrm>
            <a:off x="2234060" y="1371600"/>
            <a:ext cx="4800600" cy="523875"/>
            <a:chOff x="1362" y="1698"/>
            <a:chExt cx="3024" cy="330"/>
          </a:xfrm>
        </p:grpSpPr>
        <p:grpSp>
          <p:nvGrpSpPr>
            <p:cNvPr id="7" name="Group 54"/>
            <p:cNvGrpSpPr>
              <a:grpSpLocks/>
            </p:cNvGrpSpPr>
            <p:nvPr/>
          </p:nvGrpSpPr>
          <p:grpSpPr bwMode="auto">
            <a:xfrm>
              <a:off x="1362" y="1698"/>
              <a:ext cx="3024" cy="330"/>
              <a:chOff x="576" y="1680"/>
              <a:chExt cx="4752" cy="432"/>
            </a:xfrm>
          </p:grpSpPr>
          <p:grpSp>
            <p:nvGrpSpPr>
              <p:cNvPr id="9" name="Group 55"/>
              <p:cNvGrpSpPr>
                <a:grpSpLocks/>
              </p:cNvGrpSpPr>
              <p:nvPr/>
            </p:nvGrpSpPr>
            <p:grpSpPr bwMode="auto">
              <a:xfrm>
                <a:off x="576" y="1680"/>
                <a:ext cx="4752" cy="432"/>
                <a:chOff x="576" y="1296"/>
                <a:chExt cx="4848" cy="432"/>
              </a:xfrm>
            </p:grpSpPr>
            <p:sp>
              <p:nvSpPr>
                <p:cNvPr id="12" name="AutoShape 56"/>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57"/>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58"/>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Line 59"/>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60"/>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Rectangle 61"/>
            <p:cNvSpPr>
              <a:spLocks noChangeArrowheads="1"/>
            </p:cNvSpPr>
            <p:nvPr/>
          </p:nvSpPr>
          <p:spPr bwMode="gray">
            <a:xfrm>
              <a:off x="1943" y="1706"/>
              <a:ext cx="10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1. Phân tán </a:t>
              </a:r>
            </a:p>
          </p:txBody>
        </p:sp>
      </p:grpSp>
      <p:grpSp>
        <p:nvGrpSpPr>
          <p:cNvPr id="15" name="Group 79"/>
          <p:cNvGrpSpPr>
            <a:grpSpLocks/>
          </p:cNvGrpSpPr>
          <p:nvPr/>
        </p:nvGrpSpPr>
        <p:grpSpPr bwMode="auto">
          <a:xfrm>
            <a:off x="2209800" y="2066925"/>
            <a:ext cx="4800600" cy="523875"/>
            <a:chOff x="1362" y="1698"/>
            <a:chExt cx="3024" cy="330"/>
          </a:xfrm>
        </p:grpSpPr>
        <p:grpSp>
          <p:nvGrpSpPr>
            <p:cNvPr id="16" name="Group 80"/>
            <p:cNvGrpSpPr>
              <a:grpSpLocks/>
            </p:cNvGrpSpPr>
            <p:nvPr/>
          </p:nvGrpSpPr>
          <p:grpSpPr bwMode="auto">
            <a:xfrm>
              <a:off x="1362" y="1698"/>
              <a:ext cx="3024" cy="330"/>
              <a:chOff x="576" y="1680"/>
              <a:chExt cx="4752" cy="432"/>
            </a:xfrm>
          </p:grpSpPr>
          <p:grpSp>
            <p:nvGrpSpPr>
              <p:cNvPr id="18" name="Group 81"/>
              <p:cNvGrpSpPr>
                <a:grpSpLocks/>
              </p:cNvGrpSpPr>
              <p:nvPr/>
            </p:nvGrpSpPr>
            <p:grpSpPr bwMode="auto">
              <a:xfrm>
                <a:off x="576" y="1680"/>
                <a:ext cx="4752" cy="432"/>
                <a:chOff x="576" y="1296"/>
                <a:chExt cx="4848" cy="432"/>
              </a:xfrm>
            </p:grpSpPr>
            <p:sp>
              <p:nvSpPr>
                <p:cNvPr id="21" name="AutoShape 82"/>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83"/>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84"/>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Line 85"/>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86"/>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7"/>
            <p:cNvSpPr>
              <a:spLocks noChangeArrowheads="1"/>
            </p:cNvSpPr>
            <p:nvPr/>
          </p:nvSpPr>
          <p:spPr bwMode="gray">
            <a:xfrm>
              <a:off x="1943" y="1706"/>
              <a:ext cx="18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FFFF00"/>
                  </a:solidFill>
                </a:rPr>
                <a:t>2</a:t>
              </a:r>
              <a:r>
                <a:rPr lang="en-US" sz="2400">
                  <a:solidFill>
                    <a:srgbClr val="FFFF00"/>
                  </a:solidFill>
                </a:rPr>
                <a:t>. </a:t>
              </a:r>
              <a:r>
                <a:rPr lang="en-US" sz="2400" b="1" smtClean="0">
                  <a:solidFill>
                    <a:srgbClr val="FFFF00"/>
                  </a:solidFill>
                </a:rPr>
                <a:t>Khản năng mở rộng</a:t>
              </a:r>
              <a:endParaRPr lang="en-US" sz="2400">
                <a:solidFill>
                  <a:srgbClr val="000000"/>
                </a:solidFill>
                <a:latin typeface="Verdana" pitchFamily="34" charset="0"/>
              </a:endParaRPr>
            </a:p>
          </p:txBody>
        </p:sp>
      </p:grpSp>
      <p:grpSp>
        <p:nvGrpSpPr>
          <p:cNvPr id="24" name="Group 88"/>
          <p:cNvGrpSpPr>
            <a:grpSpLocks/>
          </p:cNvGrpSpPr>
          <p:nvPr/>
        </p:nvGrpSpPr>
        <p:grpSpPr bwMode="auto">
          <a:xfrm>
            <a:off x="2220973" y="2743200"/>
            <a:ext cx="4941827" cy="506993"/>
            <a:chOff x="1362" y="1698"/>
            <a:chExt cx="3024" cy="330"/>
          </a:xfrm>
        </p:grpSpPr>
        <p:grpSp>
          <p:nvGrpSpPr>
            <p:cNvPr id="25" name="Group 89"/>
            <p:cNvGrpSpPr>
              <a:grpSpLocks/>
            </p:cNvGrpSpPr>
            <p:nvPr/>
          </p:nvGrpSpPr>
          <p:grpSpPr bwMode="auto">
            <a:xfrm>
              <a:off x="1362" y="1698"/>
              <a:ext cx="3024" cy="330"/>
              <a:chOff x="576" y="1680"/>
              <a:chExt cx="4752" cy="432"/>
            </a:xfrm>
          </p:grpSpPr>
          <p:grpSp>
            <p:nvGrpSpPr>
              <p:cNvPr id="27" name="Group 90"/>
              <p:cNvGrpSpPr>
                <a:grpSpLocks/>
              </p:cNvGrpSpPr>
              <p:nvPr/>
            </p:nvGrpSpPr>
            <p:grpSpPr bwMode="auto">
              <a:xfrm>
                <a:off x="576" y="1680"/>
                <a:ext cx="4752" cy="432"/>
                <a:chOff x="576" y="1296"/>
                <a:chExt cx="4848" cy="432"/>
              </a:xfrm>
            </p:grpSpPr>
            <p:sp>
              <p:nvSpPr>
                <p:cNvPr id="30" name="AutoShape 91"/>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92"/>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93"/>
                <p:cNvSpPr>
                  <a:spLocks noChangeArrowheads="1"/>
                </p:cNvSpPr>
                <p:nvPr/>
              </p:nvSpPr>
              <p:spPr bwMode="gray">
                <a:xfrm>
                  <a:off x="829" y="1296"/>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Line 94"/>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95"/>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 name="Rectangle 96"/>
            <p:cNvSpPr>
              <a:spLocks noChangeArrowheads="1"/>
            </p:cNvSpPr>
            <p:nvPr/>
          </p:nvSpPr>
          <p:spPr bwMode="gray">
            <a:xfrm>
              <a:off x="1943" y="1706"/>
              <a:ext cx="1489"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FF00"/>
                  </a:solidFill>
                </a:rPr>
                <a:t>3</a:t>
              </a:r>
              <a:r>
                <a:rPr lang="en-US" sz="2400" b="1">
                  <a:solidFill>
                    <a:srgbClr val="FFFF00"/>
                  </a:solidFill>
                </a:rPr>
                <a:t>. </a:t>
              </a:r>
              <a:r>
                <a:rPr lang="en-US" sz="2400" b="1" smtClean="0">
                  <a:solidFill>
                    <a:srgbClr val="FFFF00"/>
                  </a:solidFill>
                </a:rPr>
                <a:t>Nhất quán cuối</a:t>
              </a:r>
              <a:endParaRPr lang="en-US" sz="2400">
                <a:solidFill>
                  <a:srgbClr val="000000"/>
                </a:solidFill>
                <a:latin typeface="Verdana" pitchFamily="34" charset="0"/>
              </a:endParaRPr>
            </a:p>
          </p:txBody>
        </p:sp>
      </p:grpSp>
      <p:grpSp>
        <p:nvGrpSpPr>
          <p:cNvPr id="33" name="Group 97"/>
          <p:cNvGrpSpPr>
            <a:grpSpLocks/>
          </p:cNvGrpSpPr>
          <p:nvPr/>
        </p:nvGrpSpPr>
        <p:grpSpPr bwMode="auto">
          <a:xfrm>
            <a:off x="2133600" y="3429000"/>
            <a:ext cx="5023720" cy="735261"/>
            <a:chOff x="1362" y="1699"/>
            <a:chExt cx="3024" cy="331"/>
          </a:xfrm>
        </p:grpSpPr>
        <p:grpSp>
          <p:nvGrpSpPr>
            <p:cNvPr id="34" name="Group 98"/>
            <p:cNvGrpSpPr>
              <a:grpSpLocks/>
            </p:cNvGrpSpPr>
            <p:nvPr/>
          </p:nvGrpSpPr>
          <p:grpSpPr bwMode="auto">
            <a:xfrm>
              <a:off x="1362" y="1699"/>
              <a:ext cx="3024" cy="331"/>
              <a:chOff x="576" y="1680"/>
              <a:chExt cx="4752" cy="433"/>
            </a:xfrm>
          </p:grpSpPr>
          <p:grpSp>
            <p:nvGrpSpPr>
              <p:cNvPr id="36" name="Group 99"/>
              <p:cNvGrpSpPr>
                <a:grpSpLocks/>
              </p:cNvGrpSpPr>
              <p:nvPr/>
            </p:nvGrpSpPr>
            <p:grpSpPr bwMode="auto">
              <a:xfrm>
                <a:off x="576" y="1680"/>
                <a:ext cx="4752" cy="433"/>
                <a:chOff x="576" y="1296"/>
                <a:chExt cx="4848" cy="433"/>
              </a:xfrm>
            </p:grpSpPr>
            <p:sp>
              <p:nvSpPr>
                <p:cNvPr id="39" name="AutoShape 100"/>
                <p:cNvSpPr>
                  <a:spLocks noChangeArrowheads="1"/>
                </p:cNvSpPr>
                <p:nvPr/>
              </p:nvSpPr>
              <p:spPr bwMode="gray">
                <a:xfrm>
                  <a:off x="576" y="1296"/>
                  <a:ext cx="4848" cy="432"/>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AutoShape 101"/>
                <p:cNvSpPr>
                  <a:spLocks noChangeArrowheads="1"/>
                </p:cNvSpPr>
                <p:nvPr/>
              </p:nvSpPr>
              <p:spPr bwMode="gray">
                <a:xfrm>
                  <a:off x="703" y="1296"/>
                  <a:ext cx="4620" cy="432"/>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AutoShape 102"/>
                <p:cNvSpPr>
                  <a:spLocks noChangeArrowheads="1"/>
                </p:cNvSpPr>
                <p:nvPr/>
              </p:nvSpPr>
              <p:spPr bwMode="gray">
                <a:xfrm>
                  <a:off x="810" y="1297"/>
                  <a:ext cx="4391" cy="432"/>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Line 103"/>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4"/>
              <p:cNvSpPr>
                <a:spLocks noChangeShapeType="1"/>
              </p:cNvSpPr>
              <p:nvPr/>
            </p:nvSpPr>
            <p:spPr bwMode="gray">
              <a:xfrm>
                <a:off x="4896"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Rectangle 105"/>
            <p:cNvSpPr>
              <a:spLocks noChangeArrowheads="1"/>
            </p:cNvSpPr>
            <p:nvPr/>
          </p:nvSpPr>
          <p:spPr bwMode="gray">
            <a:xfrm>
              <a:off x="1675" y="1706"/>
              <a:ext cx="211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solidFill>
                    <a:srgbClr val="FFFF00"/>
                  </a:solidFill>
                </a:rPr>
                <a:t>4. Tính sẵn sàng cao</a:t>
              </a:r>
              <a:endParaRPr lang="en-US" sz="2400" b="1">
                <a:solidFill>
                  <a:srgbClr val="FFFF00"/>
                </a:solidFill>
              </a:endParaRPr>
            </a:p>
            <a:p>
              <a:endParaRPr lang="en-US" sz="2400">
                <a:solidFill>
                  <a:srgbClr val="000000"/>
                </a:solidFill>
                <a:latin typeface="Verdana" pitchFamily="34" charset="0"/>
              </a:endParaRPr>
            </a:p>
          </p:txBody>
        </p:sp>
      </p:grpSp>
      <p:grpSp>
        <p:nvGrpSpPr>
          <p:cNvPr id="42" name="Group 106"/>
          <p:cNvGrpSpPr>
            <a:grpSpLocks/>
          </p:cNvGrpSpPr>
          <p:nvPr/>
        </p:nvGrpSpPr>
        <p:grpSpPr bwMode="auto">
          <a:xfrm>
            <a:off x="2057400" y="3444549"/>
            <a:ext cx="5236046" cy="1965651"/>
            <a:chOff x="1377" y="1706"/>
            <a:chExt cx="3024" cy="814"/>
          </a:xfrm>
        </p:grpSpPr>
        <p:grpSp>
          <p:nvGrpSpPr>
            <p:cNvPr id="43" name="Group 107"/>
            <p:cNvGrpSpPr>
              <a:grpSpLocks/>
            </p:cNvGrpSpPr>
            <p:nvPr/>
          </p:nvGrpSpPr>
          <p:grpSpPr bwMode="auto">
            <a:xfrm>
              <a:off x="1377" y="1880"/>
              <a:ext cx="3024" cy="640"/>
              <a:chOff x="600" y="1920"/>
              <a:chExt cx="4752" cy="838"/>
            </a:xfrm>
          </p:grpSpPr>
          <p:grpSp>
            <p:nvGrpSpPr>
              <p:cNvPr id="45" name="Group 108"/>
              <p:cNvGrpSpPr>
                <a:grpSpLocks/>
              </p:cNvGrpSpPr>
              <p:nvPr/>
            </p:nvGrpSpPr>
            <p:grpSpPr bwMode="auto">
              <a:xfrm>
                <a:off x="600" y="2152"/>
                <a:ext cx="4752" cy="606"/>
                <a:chOff x="600" y="1768"/>
                <a:chExt cx="4848" cy="606"/>
              </a:xfrm>
            </p:grpSpPr>
            <p:sp>
              <p:nvSpPr>
                <p:cNvPr id="48" name="AutoShape 109"/>
                <p:cNvSpPr>
                  <a:spLocks noChangeArrowheads="1"/>
                </p:cNvSpPr>
                <p:nvPr/>
              </p:nvSpPr>
              <p:spPr bwMode="gray">
                <a:xfrm>
                  <a:off x="600" y="1768"/>
                  <a:ext cx="4848" cy="606"/>
                </a:xfrm>
                <a:prstGeom prst="roundRect">
                  <a:avLst>
                    <a:gd name="adj" fmla="val 50000"/>
                  </a:avLst>
                </a:prstGeom>
                <a:gradFill rotWithShape="0">
                  <a:gsLst>
                    <a:gs pos="0">
                      <a:srgbClr val="002E5C">
                        <a:gamma/>
                        <a:tint val="90980"/>
                        <a:invGamma/>
                      </a:srgbClr>
                    </a:gs>
                    <a:gs pos="50000">
                      <a:srgbClr val="002E5C"/>
                    </a:gs>
                    <a:gs pos="100000">
                      <a:srgbClr val="002E5C">
                        <a:gamma/>
                        <a:tint val="90980"/>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AutoShape 110"/>
                <p:cNvSpPr>
                  <a:spLocks noChangeArrowheads="1"/>
                </p:cNvSpPr>
                <p:nvPr/>
              </p:nvSpPr>
              <p:spPr bwMode="gray">
                <a:xfrm>
                  <a:off x="690" y="1768"/>
                  <a:ext cx="4758" cy="597"/>
                </a:xfrm>
                <a:prstGeom prst="roundRect">
                  <a:avLst>
                    <a:gd name="adj" fmla="val 50000"/>
                  </a:avLst>
                </a:prstGeom>
                <a:gradFill rotWithShape="0">
                  <a:gsLst>
                    <a:gs pos="0">
                      <a:srgbClr val="004890">
                        <a:gamma/>
                        <a:tint val="72549"/>
                        <a:invGamma/>
                      </a:srgbClr>
                    </a:gs>
                    <a:gs pos="50000">
                      <a:srgbClr val="004890"/>
                    </a:gs>
                    <a:gs pos="100000">
                      <a:srgbClr val="004890">
                        <a:gamma/>
                        <a:tint val="7254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utoShape 111"/>
                <p:cNvSpPr>
                  <a:spLocks noChangeArrowheads="1"/>
                </p:cNvSpPr>
                <p:nvPr/>
              </p:nvSpPr>
              <p:spPr bwMode="gray">
                <a:xfrm>
                  <a:off x="755" y="1777"/>
                  <a:ext cx="4595" cy="588"/>
                </a:xfrm>
                <a:prstGeom prst="roundRect">
                  <a:avLst>
                    <a:gd name="adj" fmla="val 50000"/>
                  </a:avLst>
                </a:prstGeom>
                <a:gradFill rotWithShape="0">
                  <a:gsLst>
                    <a:gs pos="0">
                      <a:srgbClr val="0099FF"/>
                    </a:gs>
                    <a:gs pos="50000">
                      <a:srgbClr val="0099FF">
                        <a:gamma/>
                        <a:tint val="62353"/>
                        <a:invGamma/>
                      </a:srgbClr>
                    </a:gs>
                    <a:gs pos="100000">
                      <a:srgbClr val="0099FF"/>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800" b="1">
                      <a:solidFill>
                        <a:srgbClr val="FFFF00"/>
                      </a:solidFill>
                    </a:rPr>
                    <a:t> </a:t>
                  </a:r>
                  <a:r>
                    <a:rPr lang="en-US" sz="2800" b="1" smtClean="0">
                      <a:solidFill>
                        <a:srgbClr val="FFFF00"/>
                      </a:solidFill>
                    </a:rPr>
                    <a:t>        5</a:t>
                  </a:r>
                  <a:r>
                    <a:rPr lang="en-US" sz="2800" b="1">
                      <a:solidFill>
                        <a:srgbClr val="FFFF00"/>
                      </a:solidFill>
                    </a:rPr>
                    <a:t>. Đa dạng hóa </a:t>
                  </a:r>
                  <a:r>
                    <a:rPr lang="en-US" sz="2800" b="1">
                      <a:solidFill>
                        <a:srgbClr val="FFFF00"/>
                      </a:solidFill>
                    </a:rPr>
                    <a:t>các </a:t>
                  </a:r>
                  <a:endParaRPr lang="en-US" sz="2800" b="1" smtClean="0">
                    <a:solidFill>
                      <a:srgbClr val="FFFF00"/>
                    </a:solidFill>
                  </a:endParaRPr>
                </a:p>
                <a:p>
                  <a:r>
                    <a:rPr lang="en-US" sz="2800" b="1" smtClean="0">
                      <a:solidFill>
                        <a:srgbClr val="FFFF00"/>
                      </a:solidFill>
                    </a:rPr>
                    <a:t>        mô </a:t>
                  </a:r>
                  <a:r>
                    <a:rPr lang="en-US" sz="2800" b="1">
                      <a:solidFill>
                        <a:srgbClr val="FFFF00"/>
                      </a:solidFill>
                    </a:rPr>
                    <a:t>hình lưu trữ </a:t>
                  </a:r>
                  <a:r>
                    <a:rPr lang="en-US" sz="2800" b="1">
                      <a:solidFill>
                        <a:srgbClr val="FFFF00"/>
                      </a:solidFill>
                    </a:rPr>
                    <a:t>dữ </a:t>
                  </a:r>
                  <a:r>
                    <a:rPr lang="en-US" sz="2800" b="1" smtClean="0">
                      <a:solidFill>
                        <a:srgbClr val="FFFF00"/>
                      </a:solidFill>
                    </a:rPr>
                    <a:t>liệu</a:t>
                  </a:r>
                  <a:endParaRPr lang="en-US" sz="2800" b="1">
                    <a:solidFill>
                      <a:srgbClr val="FFFF00"/>
                    </a:solidFill>
                  </a:endParaRPr>
                </a:p>
              </p:txBody>
            </p:sp>
          </p:grpSp>
          <p:sp>
            <p:nvSpPr>
              <p:cNvPr id="46" name="Line 112"/>
              <p:cNvSpPr>
                <a:spLocks noChangeShapeType="1"/>
              </p:cNvSpPr>
              <p:nvPr/>
            </p:nvSpPr>
            <p:spPr bwMode="gray">
              <a:xfrm>
                <a:off x="672" y="1920"/>
                <a:ext cx="384"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 name="Rectangle 114"/>
            <p:cNvSpPr>
              <a:spLocks noChangeArrowheads="1"/>
            </p:cNvSpPr>
            <p:nvPr/>
          </p:nvSpPr>
          <p:spPr bwMode="gray">
            <a:xfrm>
              <a:off x="1943" y="170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solidFill>
                  <a:srgbClr val="000000"/>
                </a:solidFill>
                <a:latin typeface="Verdana" pitchFamily="34" charset="0"/>
              </a:endParaRPr>
            </a:p>
          </p:txBody>
        </p:sp>
      </p:grpSp>
      <p:sp>
        <p:nvSpPr>
          <p:cNvPr id="51" name="Oval 74"/>
          <p:cNvSpPr>
            <a:spLocks noChangeArrowheads="1"/>
          </p:cNvSpPr>
          <p:nvPr/>
        </p:nvSpPr>
        <p:spPr bwMode="gray">
          <a:xfrm rot="21565091">
            <a:off x="231012" y="352135"/>
            <a:ext cx="8697958"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smtClean="0">
                <a:solidFill>
                  <a:srgbClr val="FFFF00"/>
                </a:solidFill>
              </a:rPr>
              <a:t>Các yêu cầu mới đối với một DBMS</a:t>
            </a:r>
            <a:endParaRPr lang="en-US" sz="3200" b="1">
              <a:solidFill>
                <a:srgbClr val="FFFF00"/>
              </a:solidFill>
            </a:endParaRPr>
          </a:p>
        </p:txBody>
      </p:sp>
      <p:sp>
        <p:nvSpPr>
          <p:cNvPr id="52" name="TextBox 51"/>
          <p:cNvSpPr txBox="1"/>
          <p:nvPr/>
        </p:nvSpPr>
        <p:spPr>
          <a:xfrm>
            <a:off x="117414" y="5970657"/>
            <a:ext cx="5883534" cy="707886"/>
          </a:xfrm>
          <a:prstGeom prst="rect">
            <a:avLst/>
          </a:prstGeom>
          <a:noFill/>
        </p:spPr>
        <p:txBody>
          <a:bodyPr wrap="none" rtlCol="0">
            <a:spAutoFit/>
          </a:bodyPr>
          <a:lstStyle/>
          <a:p>
            <a:r>
              <a:rPr lang="en-US" sz="4000" smtClean="0">
                <a:solidFill>
                  <a:srgbClr val="FFFF00"/>
                </a:solidFill>
              </a:rPr>
              <a:t>Cần thế hệ Database mới  ?</a:t>
            </a:r>
            <a:endParaRPr lang="en-US" sz="4000">
              <a:solidFill>
                <a:srgbClr val="FFFF00"/>
              </a:solidFill>
            </a:endParaRPr>
          </a:p>
        </p:txBody>
      </p:sp>
      <p:pic>
        <p:nvPicPr>
          <p:cNvPr id="53" name="Pictur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7909" y="5068818"/>
            <a:ext cx="3048000" cy="1609725"/>
          </a:xfrm>
          <a:prstGeom prst="rect">
            <a:avLst/>
          </a:prstGeom>
        </p:spPr>
      </p:pic>
      <p:sp>
        <p:nvSpPr>
          <p:cNvPr id="54" name="Line 104"/>
          <p:cNvSpPr>
            <a:spLocks noChangeShapeType="1"/>
          </p:cNvSpPr>
          <p:nvPr/>
        </p:nvSpPr>
        <p:spPr bwMode="gray">
          <a:xfrm>
            <a:off x="2072912" y="4823892"/>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04"/>
          <p:cNvSpPr>
            <a:spLocks noChangeShapeType="1"/>
          </p:cNvSpPr>
          <p:nvPr/>
        </p:nvSpPr>
        <p:spPr bwMode="gray">
          <a:xfrm>
            <a:off x="6860899" y="4822718"/>
            <a:ext cx="405957"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465891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2">
                                            <p:txEl>
                                              <p:pRg st="0" end="0"/>
                                            </p:txEl>
                                          </p:spTgt>
                                        </p:tgtEl>
                                        <p:attrNameLst>
                                          <p:attrName>style.visibility</p:attrName>
                                        </p:attrNameLst>
                                      </p:cBhvr>
                                      <p:to>
                                        <p:strVal val="visible"/>
                                      </p:to>
                                    </p:set>
                                    <p:animEffect transition="in" filter="barn(inVertical)">
                                      <p:cBhvr>
                                        <p:cTn id="32" dur="500"/>
                                        <p:tgtEl>
                                          <p:spTgt spid="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circle(in)">
                                      <p:cBhvr>
                                        <p:cTn id="3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1143000"/>
          </a:xfrm>
        </p:spPr>
        <p:txBody>
          <a:bodyPr/>
          <a:lstStyle/>
          <a:p>
            <a:r>
              <a:rPr lang="en-US" smtClean="0">
                <a:solidFill>
                  <a:srgbClr val="FFFF00"/>
                </a:solidFill>
              </a:rPr>
              <a:t>2. NoSQL</a:t>
            </a:r>
            <a:r>
              <a:rPr lang="en-US" smtClean="0"/>
              <a:t>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31"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495800"/>
            <a:ext cx="1620838" cy="544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6172200"/>
            <a:ext cx="20383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3850" y="3867150"/>
            <a:ext cx="1276350" cy="428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981200"/>
            <a:ext cx="704850" cy="2381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a:spLocks noChangeArrowheads="1"/>
          </p:cNvSpPr>
          <p:nvPr/>
        </p:nvSpPr>
        <p:spPr bwMode="gray">
          <a:xfrm rot="13770025">
            <a:off x="4997450" y="3798888"/>
            <a:ext cx="1103313" cy="217487"/>
          </a:xfrm>
          <a:prstGeom prst="rect">
            <a:avLst/>
          </a:prstGeom>
          <a:gradFill rotWithShape="1">
            <a:gsLst>
              <a:gs pos="0">
                <a:srgbClr val="969696"/>
              </a:gs>
              <a:gs pos="50000">
                <a:srgbClr val="969696">
                  <a:gamma/>
                  <a:tint val="51373"/>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3"/>
          <p:cNvSpPr>
            <a:spLocks noChangeArrowheads="1"/>
          </p:cNvSpPr>
          <p:nvPr/>
        </p:nvSpPr>
        <p:spPr bwMode="gray">
          <a:xfrm rot="20856083">
            <a:off x="2743200" y="3276600"/>
            <a:ext cx="1146175" cy="198438"/>
          </a:xfrm>
          <a:prstGeom prst="rect">
            <a:avLst/>
          </a:prstGeom>
          <a:gradFill rotWithShape="1">
            <a:gsLst>
              <a:gs pos="0">
                <a:srgbClr val="969696"/>
              </a:gs>
              <a:gs pos="50000">
                <a:srgbClr val="969696">
                  <a:gamma/>
                  <a:tint val="48627"/>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5"/>
          <p:cNvSpPr>
            <a:spLocks noChangeArrowheads="1"/>
          </p:cNvSpPr>
          <p:nvPr/>
        </p:nvSpPr>
        <p:spPr bwMode="gray">
          <a:xfrm rot="8410640">
            <a:off x="5257629" y="2020411"/>
            <a:ext cx="685800" cy="159703"/>
          </a:xfrm>
          <a:prstGeom prst="rect">
            <a:avLst/>
          </a:prstGeom>
          <a:gradFill rotWithShape="1">
            <a:gsLst>
              <a:gs pos="0">
                <a:srgbClr val="969696"/>
              </a:gs>
              <a:gs pos="50000">
                <a:srgbClr val="969696">
                  <a:gamma/>
                  <a:tint val="30196"/>
                  <a:invGamma/>
                </a:srgbClr>
              </a:gs>
              <a:gs pos="100000">
                <a:srgbClr val="969696"/>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 name="Group 6"/>
          <p:cNvGrpSpPr>
            <a:grpSpLocks/>
          </p:cNvGrpSpPr>
          <p:nvPr/>
        </p:nvGrpSpPr>
        <p:grpSpPr bwMode="auto">
          <a:xfrm>
            <a:off x="3810001" y="2057402"/>
            <a:ext cx="1828800" cy="1828800"/>
            <a:chOff x="2400" y="1488"/>
            <a:chExt cx="1152" cy="1152"/>
          </a:xfrm>
        </p:grpSpPr>
        <p:grpSp>
          <p:nvGrpSpPr>
            <p:cNvPr id="14" name="Group 7"/>
            <p:cNvGrpSpPr>
              <a:grpSpLocks/>
            </p:cNvGrpSpPr>
            <p:nvPr/>
          </p:nvGrpSpPr>
          <p:grpSpPr bwMode="auto">
            <a:xfrm>
              <a:off x="2400" y="1488"/>
              <a:ext cx="1152" cy="1152"/>
              <a:chOff x="2016" y="1920"/>
              <a:chExt cx="1680" cy="1680"/>
            </a:xfrm>
          </p:grpSpPr>
          <p:sp>
            <p:nvSpPr>
              <p:cNvPr id="16" name="Oval 8"/>
              <p:cNvSpPr>
                <a:spLocks noChangeArrowheads="1"/>
              </p:cNvSpPr>
              <p:nvPr/>
            </p:nvSpPr>
            <p:spPr bwMode="gray">
              <a:xfrm>
                <a:off x="2016" y="1920"/>
                <a:ext cx="1680" cy="1680"/>
              </a:xfrm>
              <a:prstGeom prst="ellipse">
                <a:avLst/>
              </a:prstGeom>
              <a:gradFill rotWithShape="1">
                <a:gsLst>
                  <a:gs pos="0">
                    <a:srgbClr val="33CC33"/>
                  </a:gs>
                  <a:gs pos="100000">
                    <a:srgbClr val="33CC33">
                      <a:gamma/>
                      <a:shade val="24314"/>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33CC33"/>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15" name="Text Box 10"/>
            <p:cNvSpPr txBox="1">
              <a:spLocks noChangeArrowheads="1"/>
            </p:cNvSpPr>
            <p:nvPr/>
          </p:nvSpPr>
          <p:spPr bwMode="gray">
            <a:xfrm>
              <a:off x="2536" y="1861"/>
              <a:ext cx="8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smtClean="0">
                  <a:effectLst>
                    <a:outerShdw blurRad="38100" dist="38100" dir="2700000" algn="tl">
                      <a:srgbClr val="C0C0C0"/>
                    </a:outerShdw>
                  </a:effectLst>
                </a:rPr>
                <a:t>NoSQL</a:t>
              </a:r>
              <a:endParaRPr lang="en-US" sz="3200" b="1">
                <a:effectLst>
                  <a:outerShdw blurRad="38100" dist="38100" dir="2700000" algn="tl">
                    <a:srgbClr val="C0C0C0"/>
                  </a:outerShdw>
                </a:effectLst>
              </a:endParaRPr>
            </a:p>
          </p:txBody>
        </p:sp>
      </p:grpSp>
      <p:grpSp>
        <p:nvGrpSpPr>
          <p:cNvPr id="18" name="Group 11"/>
          <p:cNvGrpSpPr>
            <a:grpSpLocks/>
          </p:cNvGrpSpPr>
          <p:nvPr/>
        </p:nvGrpSpPr>
        <p:grpSpPr bwMode="auto">
          <a:xfrm>
            <a:off x="5702605" y="968832"/>
            <a:ext cx="1307795" cy="1164768"/>
            <a:chOff x="3578" y="960"/>
            <a:chExt cx="695" cy="624"/>
          </a:xfrm>
        </p:grpSpPr>
        <p:grpSp>
          <p:nvGrpSpPr>
            <p:cNvPr id="19" name="Group 12"/>
            <p:cNvGrpSpPr>
              <a:grpSpLocks/>
            </p:cNvGrpSpPr>
            <p:nvPr/>
          </p:nvGrpSpPr>
          <p:grpSpPr bwMode="auto">
            <a:xfrm>
              <a:off x="3600" y="960"/>
              <a:ext cx="624" cy="624"/>
              <a:chOff x="2016" y="1920"/>
              <a:chExt cx="1680" cy="1680"/>
            </a:xfrm>
          </p:grpSpPr>
          <p:sp>
            <p:nvSpPr>
              <p:cNvPr id="21"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400" b="1" smtClean="0"/>
                  <a:t>1</a:t>
                </a:r>
                <a:endParaRPr lang="en-US" sz="2400" b="1"/>
              </a:p>
            </p:txBody>
          </p:sp>
        </p:grpSp>
        <p:sp>
          <p:nvSpPr>
            <p:cNvPr id="20" name="Text Box 15"/>
            <p:cNvSpPr txBox="1">
              <a:spLocks noChangeArrowheads="1"/>
            </p:cNvSpPr>
            <p:nvPr/>
          </p:nvSpPr>
          <p:spPr bwMode="gray">
            <a:xfrm>
              <a:off x="3578" y="1162"/>
              <a:ext cx="69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3" name="Group 16"/>
          <p:cNvGrpSpPr>
            <a:grpSpLocks/>
          </p:cNvGrpSpPr>
          <p:nvPr/>
        </p:nvGrpSpPr>
        <p:grpSpPr bwMode="auto">
          <a:xfrm>
            <a:off x="1066800" y="2438400"/>
            <a:ext cx="2209800" cy="2329656"/>
            <a:chOff x="624" y="1584"/>
            <a:chExt cx="1248" cy="1296"/>
          </a:xfrm>
        </p:grpSpPr>
        <p:grpSp>
          <p:nvGrpSpPr>
            <p:cNvPr id="24" name="Group 17"/>
            <p:cNvGrpSpPr>
              <a:grpSpLocks/>
            </p:cNvGrpSpPr>
            <p:nvPr/>
          </p:nvGrpSpPr>
          <p:grpSpPr bwMode="auto">
            <a:xfrm>
              <a:off x="624" y="1584"/>
              <a:ext cx="1248" cy="1296"/>
              <a:chOff x="2016" y="1920"/>
              <a:chExt cx="1680" cy="1680"/>
            </a:xfrm>
          </p:grpSpPr>
          <p:sp>
            <p:nvSpPr>
              <p:cNvPr id="26" name="Oval 18"/>
              <p:cNvSpPr>
                <a:spLocks noChangeArrowheads="1"/>
              </p:cNvSpPr>
              <p:nvPr/>
            </p:nvSpPr>
            <p:spPr bwMode="gray">
              <a:xfrm>
                <a:off x="2016" y="1920"/>
                <a:ext cx="1680" cy="1680"/>
              </a:xfrm>
              <a:prstGeom prst="ellipse">
                <a:avLst/>
              </a:prstGeom>
              <a:gradFill rotWithShape="1">
                <a:gsLst>
                  <a:gs pos="0">
                    <a:srgbClr val="A776F0"/>
                  </a:gs>
                  <a:gs pos="100000">
                    <a:srgbClr val="A776F0">
                      <a:gamma/>
                      <a:shade val="63529"/>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1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A776F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4000" b="1"/>
                  <a:t>3</a:t>
                </a:r>
                <a:endParaRPr lang="en-US" b="1"/>
              </a:p>
            </p:txBody>
          </p:sp>
        </p:grpSp>
        <p:sp>
          <p:nvSpPr>
            <p:cNvPr id="25" name="Text Box 20"/>
            <p:cNvSpPr txBox="1">
              <a:spLocks noChangeArrowheads="1"/>
            </p:cNvSpPr>
            <p:nvPr/>
          </p:nvSpPr>
          <p:spPr bwMode="gray">
            <a:xfrm>
              <a:off x="754" y="2160"/>
              <a:ext cx="85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Kiến trúc</a:t>
              </a:r>
              <a:endParaRPr lang="en-US" sz="2800" b="1">
                <a:effectLst>
                  <a:outerShdw blurRad="38100" dist="38100" dir="2700000" algn="tl">
                    <a:srgbClr val="C0C0C0"/>
                  </a:outerShdw>
                </a:effectLst>
              </a:endParaRPr>
            </a:p>
          </p:txBody>
        </p:sp>
      </p:grpSp>
      <p:grpSp>
        <p:nvGrpSpPr>
          <p:cNvPr id="28" name="Group 21"/>
          <p:cNvGrpSpPr>
            <a:grpSpLocks/>
          </p:cNvGrpSpPr>
          <p:nvPr/>
        </p:nvGrpSpPr>
        <p:grpSpPr bwMode="auto">
          <a:xfrm>
            <a:off x="5334000" y="3962400"/>
            <a:ext cx="2286000" cy="2286000"/>
            <a:chOff x="3360" y="2688"/>
            <a:chExt cx="1440" cy="1440"/>
          </a:xfrm>
        </p:grpSpPr>
        <p:grpSp>
          <p:nvGrpSpPr>
            <p:cNvPr id="29" name="Group 22"/>
            <p:cNvGrpSpPr>
              <a:grpSpLocks/>
            </p:cNvGrpSpPr>
            <p:nvPr/>
          </p:nvGrpSpPr>
          <p:grpSpPr bwMode="auto">
            <a:xfrm>
              <a:off x="3360" y="2688"/>
              <a:ext cx="1440" cy="1440"/>
              <a:chOff x="2016" y="1920"/>
              <a:chExt cx="1680" cy="1680"/>
            </a:xfrm>
          </p:grpSpPr>
          <p:sp>
            <p:nvSpPr>
              <p:cNvPr id="31" name="Oval 23"/>
              <p:cNvSpPr>
                <a:spLocks noChangeArrowheads="1"/>
              </p:cNvSpPr>
              <p:nvPr/>
            </p:nvSpPr>
            <p:spPr bwMode="gray">
              <a:xfrm>
                <a:off x="2016" y="1920"/>
                <a:ext cx="1680" cy="1680"/>
              </a:xfrm>
              <a:prstGeom prst="ellipse">
                <a:avLst/>
              </a:prstGeom>
              <a:gradFill rotWithShape="1">
                <a:gsLst>
                  <a:gs pos="0">
                    <a:srgbClr val="FA8228"/>
                  </a:gs>
                  <a:gs pos="100000">
                    <a:srgbClr val="FA8228">
                      <a:gamma/>
                      <a:shade val="51373"/>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en-US"/>
              </a:p>
            </p:txBody>
          </p:sp>
          <p:sp>
            <p:nvSpPr>
              <p:cNvPr id="32" name="Freeform 2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A8228">
                      <a:gamma/>
                      <a:tint val="0"/>
                      <a:invGamma/>
                    </a:srgbClr>
                  </a:gs>
                  <a:gs pos="100000">
                    <a:srgbClr val="FA8228"/>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sz="3600" b="1"/>
                  <a:t>2</a:t>
                </a:r>
                <a:endParaRPr lang="en-US" b="1"/>
              </a:p>
            </p:txBody>
          </p:sp>
        </p:grpSp>
        <p:sp>
          <p:nvSpPr>
            <p:cNvPr id="30" name="Text Box 25"/>
            <p:cNvSpPr txBox="1">
              <a:spLocks noChangeArrowheads="1"/>
            </p:cNvSpPr>
            <p:nvPr/>
          </p:nvSpPr>
          <p:spPr bwMode="gray">
            <a:xfrm>
              <a:off x="3631" y="3312"/>
              <a:ext cx="7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smtClean="0">
                  <a:effectLst>
                    <a:outerShdw blurRad="38100" dist="38100" dir="2700000" algn="tl">
                      <a:srgbClr val="C0C0C0"/>
                    </a:outerShdw>
                  </a:effectLst>
                </a:rPr>
                <a:t>Lịch sử</a:t>
              </a:r>
              <a:endParaRPr lang="en-US" sz="2800" b="1">
                <a:effectLst>
                  <a:outerShdw blurRad="38100" dist="38100" dir="2700000" algn="tl">
                    <a:srgbClr val="C0C0C0"/>
                  </a:outerShdw>
                </a:effectLst>
              </a:endParaRPr>
            </a:p>
          </p:txBody>
        </p:sp>
      </p:grpSp>
    </p:spTree>
    <p:extLst>
      <p:ext uri="{BB962C8B-B14F-4D97-AF65-F5344CB8AC3E}">
        <p14:creationId xmlns:p14="http://schemas.microsoft.com/office/powerpoint/2010/main" val="23798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arn(inVertical)">
                                      <p:cBhvr>
                                        <p:cTn id="20" dur="500"/>
                                        <p:tgtEl>
                                          <p:spTgt spid="2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92500" lnSpcReduction="20000"/>
          </a:bodyPr>
          <a:lstStyle/>
          <a:p>
            <a:r>
              <a:rPr lang="en-US">
                <a:solidFill>
                  <a:schemeClr val="bg1"/>
                </a:solidFill>
              </a:rPr>
              <a:t>NoSQL có nghĩa là Non-Relational (NoRel) - không ràng buộc. </a:t>
            </a:r>
          </a:p>
          <a:p>
            <a:r>
              <a:rPr lang="en-US">
                <a:solidFill>
                  <a:schemeClr val="bg1"/>
                </a:solidFill>
              </a:rPr>
              <a:t>Tuy nhiên, thuật ngữ đó ít phổ dụng hơn và ngày nay người ta thường dịch NoSQL thành </a:t>
            </a:r>
            <a:r>
              <a:rPr lang="en-US">
                <a:solidFill>
                  <a:srgbClr val="FFFF00"/>
                </a:solidFill>
              </a:rPr>
              <a:t>Not Only SQL</a:t>
            </a:r>
            <a:r>
              <a:rPr lang="en-US">
                <a:solidFill>
                  <a:schemeClr val="bg1"/>
                </a:solidFill>
              </a:rPr>
              <a:t>   - Không chỉ SQL. </a:t>
            </a:r>
          </a:p>
          <a:p>
            <a:r>
              <a:rPr lang="en-US">
                <a:solidFill>
                  <a:schemeClr val="bg1"/>
                </a:solidFill>
              </a:rPr>
              <a:t>NoSQL ám chỉ đến những cơ sở dữ liệu không dùng mô hình dữ liệu quan hệ để quản lý dữ liệu trong lĩnh vực phần mềm.</a:t>
            </a:r>
          </a:p>
          <a:p>
            <a:r>
              <a:rPr lang="en-US" smtClean="0">
                <a:solidFill>
                  <a:schemeClr val="bg1"/>
                </a:solidFill>
              </a:rPr>
              <a:t>Có một </a:t>
            </a:r>
            <a:r>
              <a:rPr lang="en-US">
                <a:solidFill>
                  <a:schemeClr val="bg1"/>
                </a:solidFill>
              </a:rPr>
              <a:t>mệnh đề khá thú vị về Non – relational data store : </a:t>
            </a:r>
            <a:r>
              <a:rPr lang="en-US">
                <a:solidFill>
                  <a:srgbClr val="FFFF00"/>
                </a:solidFill>
              </a:rPr>
              <a:t>“</a:t>
            </a:r>
            <a:r>
              <a:rPr lang="en-US" b="1" i="1">
                <a:solidFill>
                  <a:srgbClr val="FFFF00"/>
                </a:solidFill>
              </a:rPr>
              <a:t>Select fun, profit from real_world where relational = </a:t>
            </a:r>
            <a:r>
              <a:rPr lang="en-US" b="1" i="1">
                <a:solidFill>
                  <a:srgbClr val="FF0000"/>
                </a:solidFill>
              </a:rPr>
              <a:t>False</a:t>
            </a:r>
            <a:r>
              <a:rPr lang="en-US">
                <a:solidFill>
                  <a:srgbClr val="FFFF00"/>
                </a:solidFill>
              </a:rPr>
              <a:t>”.</a:t>
            </a:r>
            <a:endParaRPr lang="en-US">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5" name="Group 11"/>
          <p:cNvGrpSpPr>
            <a:grpSpLocks/>
          </p:cNvGrpSpPr>
          <p:nvPr/>
        </p:nvGrpSpPr>
        <p:grpSpPr bwMode="auto">
          <a:xfrm>
            <a:off x="380998"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spTree>
    <p:extLst>
      <p:ext uri="{BB962C8B-B14F-4D97-AF65-F5344CB8AC3E}">
        <p14:creationId xmlns:p14="http://schemas.microsoft.com/office/powerpoint/2010/main" val="1135095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91" y="193083"/>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a:xfrm>
            <a:off x="457200" y="1981200"/>
            <a:ext cx="8229600" cy="4495800"/>
          </a:xfrm>
        </p:spPr>
        <p:txBody>
          <a:bodyPr>
            <a:normAutofit lnSpcReduction="10000"/>
          </a:bodyPr>
          <a:lstStyle/>
          <a:p>
            <a:pPr marL="0" indent="0">
              <a:buNone/>
            </a:pPr>
            <a:r>
              <a:rPr lang="en-US" smtClean="0">
                <a:solidFill>
                  <a:schemeClr val="bg1"/>
                </a:solidFill>
              </a:rPr>
              <a:t>Một vài đại diện tiêu biểu như:</a:t>
            </a:r>
          </a:p>
          <a:p>
            <a:pPr>
              <a:buFont typeface="Wingdings" pitchFamily="2" charset="2"/>
              <a:buChar char="ü"/>
            </a:pPr>
            <a:r>
              <a:rPr lang="en-US" smtClean="0">
                <a:solidFill>
                  <a:schemeClr val="bg1"/>
                </a:solidFill>
              </a:rPr>
              <a:t> Berkeley DB(Oracle)</a:t>
            </a:r>
          </a:p>
          <a:p>
            <a:pPr>
              <a:buFont typeface="Wingdings" pitchFamily="2" charset="2"/>
              <a:buChar char="ü"/>
            </a:pPr>
            <a:r>
              <a:rPr lang="en-US" smtClean="0">
                <a:solidFill>
                  <a:schemeClr val="bg1"/>
                </a:solidFill>
              </a:rPr>
              <a:t> Hadoop/HBase (Yahoo, Apache)</a:t>
            </a:r>
          </a:p>
          <a:p>
            <a:pPr>
              <a:buFont typeface="Wingdings" pitchFamily="2" charset="2"/>
              <a:buChar char="ü"/>
            </a:pPr>
            <a:r>
              <a:rPr lang="en-US" smtClean="0">
                <a:solidFill>
                  <a:schemeClr val="bg1"/>
                </a:solidFill>
              </a:rPr>
              <a:t> BigTable (Google)</a:t>
            </a:r>
          </a:p>
          <a:p>
            <a:pPr>
              <a:buFont typeface="Wingdings" pitchFamily="2" charset="2"/>
              <a:buChar char="ü"/>
            </a:pPr>
            <a:r>
              <a:rPr lang="en-US" smtClean="0">
                <a:solidFill>
                  <a:schemeClr val="bg1"/>
                </a:solidFill>
              </a:rPr>
              <a:t> Cassandra(Facebook, Apache)</a:t>
            </a:r>
          </a:p>
          <a:p>
            <a:pPr>
              <a:buFont typeface="Wingdings" pitchFamily="2" charset="2"/>
              <a:buChar char="ü"/>
            </a:pPr>
            <a:r>
              <a:rPr lang="en-US" smtClean="0">
                <a:solidFill>
                  <a:schemeClr val="bg1"/>
                </a:solidFill>
              </a:rPr>
              <a:t>Hypertable(Zvents Inc, Baidu)</a:t>
            </a:r>
          </a:p>
          <a:p>
            <a:pPr>
              <a:buFont typeface="Wingdings" pitchFamily="2" charset="2"/>
              <a:buChar char="ü"/>
            </a:pPr>
            <a:r>
              <a:rPr lang="en-US" smtClean="0">
                <a:solidFill>
                  <a:schemeClr val="bg1"/>
                </a:solidFill>
              </a:rPr>
              <a:t>CouchDB</a:t>
            </a:r>
          </a:p>
          <a:p>
            <a:pPr>
              <a:buFont typeface="Wingdings" pitchFamily="2" charset="2"/>
              <a:buChar char="ü"/>
            </a:pPr>
            <a:r>
              <a:rPr lang="en-US" smtClean="0">
                <a:solidFill>
                  <a:schemeClr val="bg1"/>
                </a:solidFill>
              </a:rPr>
              <a:t>IBM Lotus Notes Storage Format (NSF),...</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5" name="Group 11"/>
          <p:cNvGrpSpPr>
            <a:grpSpLocks/>
          </p:cNvGrpSpPr>
          <p:nvPr/>
        </p:nvGrpSpPr>
        <p:grpSpPr bwMode="auto">
          <a:xfrm>
            <a:off x="380999" y="175672"/>
            <a:ext cx="1487380" cy="1272128"/>
            <a:chOff x="3578" y="960"/>
            <a:chExt cx="646"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7" name="Text Box 15"/>
            <p:cNvSpPr txBox="1">
              <a:spLocks noChangeArrowheads="1"/>
            </p:cNvSpPr>
            <p:nvPr/>
          </p:nvSpPr>
          <p:spPr bwMode="gray">
            <a:xfrm>
              <a:off x="3578" y="1162"/>
              <a:ext cx="575"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smtClean="0">
                  <a:effectLst>
                    <a:outerShdw blurRad="38100" dist="38100" dir="2700000" algn="tl">
                      <a:srgbClr val="C0C0C0"/>
                    </a:outerShdw>
                  </a:effectLst>
                </a:rPr>
                <a:t>  VD</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2" name="Title 1"/>
          <p:cNvSpPr txBox="1">
            <a:spLocks/>
          </p:cNvSpPr>
          <p:nvPr/>
        </p:nvSpPr>
        <p:spPr>
          <a:xfrm>
            <a:off x="609600" y="427038"/>
            <a:ext cx="1752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smtClean="0">
                <a:solidFill>
                  <a:srgbClr val="FFFFFF"/>
                </a:solidFill>
                <a:effectLst>
                  <a:outerShdw blurRad="38100" dist="38100" dir="2700000" algn="tl">
                    <a:srgbClr val="C0C0C0"/>
                  </a:outerShdw>
                </a:effectLst>
              </a:rPr>
              <a:t/>
            </a:r>
            <a:br>
              <a:rPr lang="en-US" b="1" smtClean="0">
                <a:solidFill>
                  <a:srgbClr val="FFFFFF"/>
                </a:solidFill>
                <a:effectLst>
                  <a:outerShdw blurRad="38100" dist="38100" dir="2700000" algn="tl">
                    <a:srgbClr val="C0C0C0"/>
                  </a:outerShdw>
                </a:effectLst>
              </a:rPr>
            </a:br>
            <a:endParaRPr lang="en-US"/>
          </a:p>
        </p:txBody>
      </p:sp>
    </p:spTree>
    <p:extLst>
      <p:ext uri="{BB962C8B-B14F-4D97-AF65-F5344CB8AC3E}">
        <p14:creationId xmlns:p14="http://schemas.microsoft.com/office/powerpoint/2010/main" val="21089594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mtClean="0">
                <a:solidFill>
                  <a:schemeClr val="bg1"/>
                </a:solidFill>
              </a:rPr>
              <a:t>	Vào </a:t>
            </a:r>
            <a:r>
              <a:rPr lang="en-US">
                <a:solidFill>
                  <a:schemeClr val="bg1"/>
                </a:solidFill>
              </a:rPr>
              <a:t>năm 1998 NoSQL đã được sử dụng  làm tên gọi chung cho các </a:t>
            </a:r>
            <a:r>
              <a:rPr lang="en-US">
                <a:solidFill>
                  <a:srgbClr val="FFFF00"/>
                </a:solidFill>
              </a:rPr>
              <a:t>Lightweight Open Source Relational Database</a:t>
            </a:r>
            <a:r>
              <a:rPr lang="en-US">
                <a:solidFill>
                  <a:schemeClr val="bg1"/>
                </a:solidFill>
              </a:rPr>
              <a:t> (Cơ sở dữ liệu quan hệ nguồn mở nhỏ) nhưng không sử dụng SQL cho câu truy </a:t>
            </a:r>
            <a:r>
              <a:rPr lang="en-US">
                <a:solidFill>
                  <a:schemeClr val="bg1"/>
                </a:solidFill>
              </a:rPr>
              <a:t>vấn</a:t>
            </a:r>
            <a:r>
              <a:rPr lang="en-US" smtClean="0">
                <a:solidFill>
                  <a:schemeClr val="bg1"/>
                </a:solidFill>
              </a:rPr>
              <a:t>.</a:t>
            </a:r>
          </a:p>
          <a:p>
            <a:pPr marL="0" indent="0">
              <a:buNone/>
            </a:pPr>
            <a:endParaRPr lang="en-US">
              <a:solidFill>
                <a:schemeClr val="bg1"/>
              </a:solidFill>
            </a:endParaRPr>
          </a:p>
          <a:p>
            <a:pPr marL="0" indent="0">
              <a:buNone/>
            </a:pPr>
            <a:r>
              <a:rPr lang="en-US" smtClean="0">
                <a:solidFill>
                  <a:schemeClr val="bg1"/>
                </a:solidFill>
              </a:rPr>
              <a:t>	Đến năm </a:t>
            </a:r>
            <a:r>
              <a:rPr lang="en-US">
                <a:solidFill>
                  <a:schemeClr val="bg1"/>
                </a:solidFill>
              </a:rPr>
              <a:t>2009, Eric Evans, nhân viên của Rackspace giới thiệu lại thuật ngữ NoSQL trong một hội thảo về cơ sở dữ liệu nguồn mở phân tán. Thuật ngữ NoSQL đánh dấu bước phát triển của thế hệ database mới: distributed (phân tán) + non-relational (không ràng buộc).</a:t>
            </a:r>
          </a:p>
          <a:p>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11"/>
          <p:cNvGrpSpPr>
            <a:grpSpLocks/>
          </p:cNvGrpSpPr>
          <p:nvPr/>
        </p:nvGrpSpPr>
        <p:grpSpPr bwMode="auto">
          <a:xfrm>
            <a:off x="1690325"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4724400"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3177705"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7" name="Sun 16"/>
          <p:cNvSpPr/>
          <p:nvPr/>
        </p:nvSpPr>
        <p:spPr>
          <a:xfrm>
            <a:off x="8001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8" name="Sun 17"/>
          <p:cNvSpPr/>
          <p:nvPr/>
        </p:nvSpPr>
        <p:spPr>
          <a:xfrm>
            <a:off x="800100" y="3588327"/>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078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FFFF00"/>
                </a:solidFill>
              </a:rPr>
              <a:t>Thông tin nhóm</a:t>
            </a:r>
            <a:endParaRPr lang="en-US" b="1">
              <a:solidFill>
                <a:srgbClr val="FFFF00"/>
              </a:solidFill>
            </a:endParaRPr>
          </a:p>
        </p:txBody>
      </p:sp>
      <p:sp>
        <p:nvSpPr>
          <p:cNvPr id="3" name="Content Placeholder 2"/>
          <p:cNvSpPr>
            <a:spLocks noGrp="1"/>
          </p:cNvSpPr>
          <p:nvPr>
            <p:ph idx="1"/>
          </p:nvPr>
        </p:nvSpPr>
        <p:spPr/>
        <p:txBody>
          <a:bodyPr/>
          <a:lstStyle/>
          <a:p>
            <a:pPr marL="0" indent="0">
              <a:buNone/>
            </a:pPr>
            <a:r>
              <a:rPr lang="en-US" b="1">
                <a:solidFill>
                  <a:schemeClr val="bg1"/>
                </a:solidFill>
              </a:rPr>
              <a:t> </a:t>
            </a:r>
            <a:r>
              <a:rPr lang="en-US" b="1" smtClean="0">
                <a:solidFill>
                  <a:schemeClr val="bg1"/>
                </a:solidFill>
              </a:rPr>
              <a:t>     Nhóm trưởng:</a:t>
            </a:r>
          </a:p>
          <a:p>
            <a:pPr marL="0" indent="0">
              <a:buNone/>
            </a:pPr>
            <a:r>
              <a:rPr lang="en-US">
                <a:solidFill>
                  <a:schemeClr val="bg1"/>
                </a:solidFill>
              </a:rPr>
              <a:t>	</a:t>
            </a:r>
            <a:r>
              <a:rPr lang="en-US" smtClean="0">
                <a:solidFill>
                  <a:schemeClr val="bg1"/>
                </a:solidFill>
              </a:rPr>
              <a:t>Lê Văn Tuấn – 0912510</a:t>
            </a:r>
          </a:p>
          <a:p>
            <a:pPr marL="0" indent="0">
              <a:buNone/>
            </a:pPr>
            <a:r>
              <a:rPr lang="en-US" b="1" smtClean="0">
                <a:solidFill>
                  <a:schemeClr val="bg1"/>
                </a:solidFill>
              </a:rPr>
              <a:t>      Thành viên:</a:t>
            </a:r>
          </a:p>
          <a:p>
            <a:pPr marL="0" indent="0">
              <a:buNone/>
            </a:pPr>
            <a:r>
              <a:rPr lang="en-US">
                <a:solidFill>
                  <a:schemeClr val="bg1"/>
                </a:solidFill>
              </a:rPr>
              <a:t>	</a:t>
            </a:r>
            <a:r>
              <a:rPr lang="en-US" smtClean="0">
                <a:solidFill>
                  <a:schemeClr val="bg1"/>
                </a:solidFill>
              </a:rPr>
              <a:t>1. Hà Thị Phương Thảo         - 0912430</a:t>
            </a:r>
          </a:p>
          <a:p>
            <a:pPr marL="0" indent="0">
              <a:buNone/>
            </a:pPr>
            <a:r>
              <a:rPr lang="en-US">
                <a:solidFill>
                  <a:schemeClr val="bg1"/>
                </a:solidFill>
              </a:rPr>
              <a:t>	</a:t>
            </a:r>
            <a:r>
              <a:rPr lang="en-US" smtClean="0">
                <a:solidFill>
                  <a:schemeClr val="bg1"/>
                </a:solidFill>
              </a:rPr>
              <a:t>2. Nguyễn Thị Thanh Thảo   - 0912431</a:t>
            </a:r>
          </a:p>
          <a:p>
            <a:pPr marL="0" indent="0">
              <a:buNone/>
            </a:pPr>
            <a:r>
              <a:rPr lang="en-US">
                <a:solidFill>
                  <a:schemeClr val="bg1"/>
                </a:solidFill>
              </a:rPr>
              <a:t>	</a:t>
            </a:r>
            <a:r>
              <a:rPr lang="en-US" smtClean="0">
                <a:solidFill>
                  <a:schemeClr val="bg1"/>
                </a:solidFill>
              </a:rPr>
              <a:t>3. Võ Thanh Tuấn		- 0912517</a:t>
            </a:r>
          </a:p>
          <a:p>
            <a:pPr marL="0" indent="0">
              <a:buNone/>
            </a:pPr>
            <a:r>
              <a:rPr lang="en-US">
                <a:solidFill>
                  <a:schemeClr val="bg1"/>
                </a:solidFill>
              </a:rPr>
              <a:t>	</a:t>
            </a:r>
            <a:r>
              <a:rPr lang="en-US" smtClean="0">
                <a:solidFill>
                  <a:schemeClr val="bg1"/>
                </a:solidFill>
              </a:rPr>
              <a:t>4. Phạm Danh Vũ		- 0912601</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Sun 4"/>
          <p:cNvSpPr/>
          <p:nvPr/>
        </p:nvSpPr>
        <p:spPr>
          <a:xfrm>
            <a:off x="609600" y="1752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Sun 5"/>
          <p:cNvSpPr/>
          <p:nvPr/>
        </p:nvSpPr>
        <p:spPr>
          <a:xfrm>
            <a:off x="609600" y="2895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14295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pSp>
        <p:nvGrpSpPr>
          <p:cNvPr id="5" name="Group 11"/>
          <p:cNvGrpSpPr>
            <a:grpSpLocks/>
          </p:cNvGrpSpPr>
          <p:nvPr/>
        </p:nvGrpSpPr>
        <p:grpSpPr bwMode="auto">
          <a:xfrm>
            <a:off x="152400" y="175672"/>
            <a:ext cx="1561058" cy="1272128"/>
            <a:chOff x="3578" y="960"/>
            <a:chExt cx="678" cy="624"/>
          </a:xfrm>
        </p:grpSpPr>
        <p:grpSp>
          <p:nvGrpSpPr>
            <p:cNvPr id="6" name="Group 12"/>
            <p:cNvGrpSpPr>
              <a:grpSpLocks/>
            </p:cNvGrpSpPr>
            <p:nvPr/>
          </p:nvGrpSpPr>
          <p:grpSpPr bwMode="auto">
            <a:xfrm>
              <a:off x="3600" y="960"/>
              <a:ext cx="624" cy="624"/>
              <a:chOff x="2016" y="1920"/>
              <a:chExt cx="1680" cy="1680"/>
            </a:xfrm>
          </p:grpSpPr>
          <p:sp>
            <p:nvSpPr>
              <p:cNvPr id="8"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1</a:t>
                </a:r>
                <a:endParaRPr lang="en-US" sz="2800" b="1"/>
              </a:p>
            </p:txBody>
          </p:sp>
        </p:grpSp>
        <p:sp>
          <p:nvSpPr>
            <p:cNvPr id="7" name="Text Box 15"/>
            <p:cNvSpPr txBox="1">
              <a:spLocks noChangeArrowheads="1"/>
            </p:cNvSpPr>
            <p:nvPr/>
          </p:nvSpPr>
          <p:spPr bwMode="gray">
            <a:xfrm>
              <a:off x="3578" y="1162"/>
              <a:ext cx="67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effectLst>
                    <a:outerShdw blurRad="38100" dist="38100" dir="2700000" algn="tl">
                      <a:srgbClr val="C0C0C0"/>
                    </a:outerShdw>
                  </a:effectLst>
                </a:rPr>
                <a:t>Định nghĩa</a:t>
              </a: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0" name="Group 11"/>
          <p:cNvGrpSpPr>
            <a:grpSpLocks/>
          </p:cNvGrpSpPr>
          <p:nvPr/>
        </p:nvGrpSpPr>
        <p:grpSpPr bwMode="auto">
          <a:xfrm>
            <a:off x="3186475" y="175672"/>
            <a:ext cx="1625746" cy="1303208"/>
            <a:chOff x="3600" y="960"/>
            <a:chExt cx="624" cy="624"/>
          </a:xfrm>
        </p:grpSpPr>
        <p:grpSp>
          <p:nvGrpSpPr>
            <p:cNvPr id="11" name="Group 12"/>
            <p:cNvGrpSpPr>
              <a:grpSpLocks/>
            </p:cNvGrpSpPr>
            <p:nvPr/>
          </p:nvGrpSpPr>
          <p:grpSpPr bwMode="auto">
            <a:xfrm>
              <a:off x="3600" y="960"/>
              <a:ext cx="624" cy="624"/>
              <a:chOff x="2016" y="1920"/>
              <a:chExt cx="1680" cy="1680"/>
            </a:xfrm>
          </p:grpSpPr>
          <p:sp>
            <p:nvSpPr>
              <p:cNvPr id="13"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a:t>2</a:t>
                </a:r>
              </a:p>
            </p:txBody>
          </p:sp>
        </p:grpSp>
        <p:sp>
          <p:nvSpPr>
            <p:cNvPr id="12" name="Text Box 15"/>
            <p:cNvSpPr txBox="1">
              <a:spLocks noChangeArrowheads="1"/>
            </p:cNvSpPr>
            <p:nvPr/>
          </p:nvSpPr>
          <p:spPr bwMode="gray">
            <a:xfrm>
              <a:off x="3686" y="1162"/>
              <a:ext cx="467"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Lịch sử</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16" name="Right Arrow 15"/>
          <p:cNvSpPr/>
          <p:nvPr/>
        </p:nvSpPr>
        <p:spPr>
          <a:xfrm>
            <a:off x="1639780" y="69075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19" name="Group 11"/>
          <p:cNvGrpSpPr>
            <a:grpSpLocks/>
          </p:cNvGrpSpPr>
          <p:nvPr/>
        </p:nvGrpSpPr>
        <p:grpSpPr bwMode="auto">
          <a:xfrm>
            <a:off x="6347295" y="220792"/>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sp>
        <p:nvSpPr>
          <p:cNvPr id="24" name="Right Arrow 23"/>
          <p:cNvSpPr/>
          <p:nvPr/>
        </p:nvSpPr>
        <p:spPr>
          <a:xfrm>
            <a:off x="4800600" y="735870"/>
            <a:ext cx="1546695" cy="25348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26" name="Group 447"/>
          <p:cNvGrpSpPr>
            <a:grpSpLocks/>
          </p:cNvGrpSpPr>
          <p:nvPr/>
        </p:nvGrpSpPr>
        <p:grpSpPr bwMode="auto">
          <a:xfrm>
            <a:off x="2438399" y="2057400"/>
            <a:ext cx="5861653"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 name="Group 448"/>
          <p:cNvGrpSpPr>
            <a:grpSpLocks/>
          </p:cNvGrpSpPr>
          <p:nvPr/>
        </p:nvGrpSpPr>
        <p:grpSpPr bwMode="auto">
          <a:xfrm>
            <a:off x="2438400" y="297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38" name="Group 449"/>
          <p:cNvGrpSpPr>
            <a:grpSpLocks/>
          </p:cNvGrpSpPr>
          <p:nvPr/>
        </p:nvGrpSpPr>
        <p:grpSpPr bwMode="auto">
          <a:xfrm>
            <a:off x="2438400" y="3886200"/>
            <a:ext cx="3429000" cy="762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94" name="Group 450"/>
          <p:cNvGrpSpPr>
            <a:grpSpLocks/>
          </p:cNvGrpSpPr>
          <p:nvPr/>
        </p:nvGrpSpPr>
        <p:grpSpPr bwMode="auto">
          <a:xfrm>
            <a:off x="2438400" y="4800600"/>
            <a:ext cx="3429000" cy="762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2" name="Rectangle 251"/>
          <p:cNvSpPr/>
          <p:nvPr/>
        </p:nvSpPr>
        <p:spPr>
          <a:xfrm>
            <a:off x="2971800" y="2129135"/>
            <a:ext cx="5328253" cy="461665"/>
          </a:xfrm>
          <a:prstGeom prst="rect">
            <a:avLst/>
          </a:prstGeom>
        </p:spPr>
        <p:txBody>
          <a:bodyPr wrap="none">
            <a:spAutoFit/>
          </a:bodyPr>
          <a:lstStyle/>
          <a:p>
            <a:r>
              <a:rPr lang="en-US" sz="2400" b="1">
                <a:solidFill>
                  <a:schemeClr val="bg1"/>
                </a:solidFill>
              </a:rPr>
              <a:t>1. Wide Column Store / Column Families</a:t>
            </a:r>
            <a:endParaRPr lang="en-US" sz="2400">
              <a:solidFill>
                <a:schemeClr val="bg1"/>
              </a:solidFill>
            </a:endParaRPr>
          </a:p>
        </p:txBody>
      </p:sp>
      <p:sp>
        <p:nvSpPr>
          <p:cNvPr id="253" name="Rectangle 252"/>
          <p:cNvSpPr/>
          <p:nvPr/>
        </p:nvSpPr>
        <p:spPr>
          <a:xfrm>
            <a:off x="3006411" y="304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254" name="Rectangle 253"/>
          <p:cNvSpPr/>
          <p:nvPr/>
        </p:nvSpPr>
        <p:spPr>
          <a:xfrm>
            <a:off x="3048000" y="3962400"/>
            <a:ext cx="2563779" cy="461665"/>
          </a:xfrm>
          <a:prstGeom prst="rect">
            <a:avLst/>
          </a:prstGeom>
        </p:spPr>
        <p:txBody>
          <a:bodyPr wrap="none">
            <a:spAutoFit/>
          </a:bodyPr>
          <a:lstStyle/>
          <a:p>
            <a:r>
              <a:rPr lang="en-US" sz="2400" b="1">
                <a:solidFill>
                  <a:schemeClr val="bg1"/>
                </a:solidFill>
              </a:rPr>
              <a:t>3. Document Store</a:t>
            </a:r>
            <a:endParaRPr lang="en-US" sz="2400">
              <a:solidFill>
                <a:schemeClr val="bg1"/>
              </a:solidFill>
            </a:endParaRPr>
          </a:p>
        </p:txBody>
      </p:sp>
      <p:sp>
        <p:nvSpPr>
          <p:cNvPr id="255" name="Rectangle 254"/>
          <p:cNvSpPr/>
          <p:nvPr/>
        </p:nvSpPr>
        <p:spPr>
          <a:xfrm>
            <a:off x="3026135" y="4876800"/>
            <a:ext cx="2720083" cy="461665"/>
          </a:xfrm>
          <a:prstGeom prst="rect">
            <a:avLst/>
          </a:prstGeom>
        </p:spPr>
        <p:txBody>
          <a:bodyPr wrap="square">
            <a:spAutoFit/>
          </a:bodyPr>
          <a:lstStyle/>
          <a:p>
            <a:r>
              <a:rPr lang="en-US" sz="2400" b="1">
                <a:solidFill>
                  <a:schemeClr val="bg1"/>
                </a:solidFill>
              </a:rPr>
              <a:t>4. Graph Database</a:t>
            </a:r>
            <a:endParaRPr lang="en-US" sz="2400">
              <a:solidFill>
                <a:schemeClr val="bg1"/>
              </a:solidFill>
            </a:endParaRPr>
          </a:p>
        </p:txBody>
      </p:sp>
    </p:spTree>
    <p:extLst>
      <p:ext uri="{BB962C8B-B14F-4D97-AF65-F5344CB8AC3E}">
        <p14:creationId xmlns:p14="http://schemas.microsoft.com/office/powerpoint/2010/main" val="857628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barn(inVertical)">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barn(inVertical)">
                                      <p:cBhvr>
                                        <p:cTn id="15" dur="500"/>
                                        <p:tgtEl>
                                          <p:spTgt spid="8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barn(inVertical)">
                                      <p:cBhvr>
                                        <p:cTn id="18" dur="500"/>
                                        <p:tgtEl>
                                          <p:spTgt spid="25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barn(inVertical)">
                                      <p:cBhvr>
                                        <p:cTn id="23" dur="500"/>
                                        <p:tgtEl>
                                          <p:spTgt spid="13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4"/>
                                        </p:tgtEl>
                                        <p:attrNameLst>
                                          <p:attrName>style.visibility</p:attrName>
                                        </p:attrNameLst>
                                      </p:cBhvr>
                                      <p:to>
                                        <p:strVal val="visible"/>
                                      </p:to>
                                    </p:set>
                                    <p:animEffect transition="in" filter="barn(inVertical)">
                                      <p:cBhvr>
                                        <p:cTn id="26" dur="500"/>
                                        <p:tgtEl>
                                          <p:spTgt spid="25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94"/>
                                        </p:tgtEl>
                                        <p:attrNameLst>
                                          <p:attrName>style.visibility</p:attrName>
                                        </p:attrNameLst>
                                      </p:cBhvr>
                                      <p:to>
                                        <p:strVal val="visible"/>
                                      </p:to>
                                    </p:set>
                                    <p:animEffect transition="in" filter="barn(inVertical)">
                                      <p:cBhvr>
                                        <p:cTn id="31" dur="500"/>
                                        <p:tgtEl>
                                          <p:spTgt spid="19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5"/>
                                        </p:tgtEl>
                                        <p:attrNameLst>
                                          <p:attrName>style.visibility</p:attrName>
                                        </p:attrNameLst>
                                      </p:cBhvr>
                                      <p:to>
                                        <p:strVal val="visible"/>
                                      </p:to>
                                    </p:set>
                                    <p:animEffect transition="in" filter="barn(inVertical)">
                                      <p:cBhvr>
                                        <p:cTn id="3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53" grpId="0"/>
      <p:bldP spid="254" grpId="0"/>
      <p:bldP spid="2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r>
              <a:rPr lang="en-US" sz="2800">
                <a:solidFill>
                  <a:schemeClr val="bg1"/>
                </a:solidFill>
              </a:rPr>
              <a:t>Hệ cơ sở dữ liệu phân tán cho phép truy xuất ngẫu nhiên/tức thời với khả </a:t>
            </a:r>
            <a:r>
              <a:rPr lang="en-US" sz="2800">
                <a:solidFill>
                  <a:schemeClr val="bg1"/>
                </a:solidFill>
              </a:rPr>
              <a:t>năng </a:t>
            </a:r>
            <a:r>
              <a:rPr lang="en-US" sz="2800" smtClean="0">
                <a:solidFill>
                  <a:schemeClr val="bg1"/>
                </a:solidFill>
              </a:rPr>
              <a:t>lưu </a:t>
            </a:r>
            <a:r>
              <a:rPr lang="en-US" sz="2800">
                <a:solidFill>
                  <a:schemeClr val="bg1"/>
                </a:solidFill>
              </a:rPr>
              <a:t>trữ một lượng cực lớn data có </a:t>
            </a:r>
            <a:r>
              <a:rPr lang="en-US" sz="2800">
                <a:solidFill>
                  <a:schemeClr val="bg1"/>
                </a:solidFill>
              </a:rPr>
              <a:t>cấu </a:t>
            </a:r>
            <a:r>
              <a:rPr lang="en-US" sz="2800" smtClean="0">
                <a:solidFill>
                  <a:schemeClr val="bg1"/>
                </a:solidFill>
              </a:rPr>
              <a:t>trúc.</a:t>
            </a:r>
          </a:p>
          <a:p>
            <a:endParaRPr lang="en-US" sz="2800">
              <a:solidFill>
                <a:schemeClr val="bg1"/>
              </a:solidFill>
            </a:endParaRPr>
          </a:p>
          <a:p>
            <a:r>
              <a:rPr lang="en-US" sz="2800">
                <a:solidFill>
                  <a:schemeClr val="bg1"/>
                </a:solidFill>
              </a:rPr>
              <a:t>Dữ liệu có thể tồn tại dạng bảng với hàng tỷ bản ghi và mỗi bản ghi có thể </a:t>
            </a:r>
            <a:r>
              <a:rPr lang="en-US" sz="2800">
                <a:solidFill>
                  <a:schemeClr val="bg1"/>
                </a:solidFill>
              </a:rPr>
              <a:t>chứa </a:t>
            </a:r>
            <a:r>
              <a:rPr lang="en-US" sz="2800" smtClean="0">
                <a:solidFill>
                  <a:schemeClr val="bg1"/>
                </a:solidFill>
              </a:rPr>
              <a:t>hàng </a:t>
            </a:r>
            <a:r>
              <a:rPr lang="en-US" sz="2800">
                <a:solidFill>
                  <a:schemeClr val="bg1"/>
                </a:solidFill>
              </a:rPr>
              <a:t>triệu </a:t>
            </a:r>
            <a:r>
              <a:rPr lang="en-US" sz="2800">
                <a:solidFill>
                  <a:schemeClr val="bg1"/>
                </a:solidFill>
              </a:rPr>
              <a:t>cột</a:t>
            </a:r>
            <a:r>
              <a:rPr lang="en-US" sz="2800" smtClean="0">
                <a:solidFill>
                  <a:schemeClr val="bg1"/>
                </a:solidFill>
              </a:rPr>
              <a:t>.</a:t>
            </a:r>
          </a:p>
          <a:p>
            <a:endParaRPr lang="en-US" sz="2800" smtClean="0">
              <a:solidFill>
                <a:schemeClr val="bg1"/>
              </a:solidFill>
            </a:endParaRPr>
          </a:p>
          <a:p>
            <a:r>
              <a:rPr lang="en-US" sz="2800" smtClean="0">
                <a:solidFill>
                  <a:schemeClr val="bg1"/>
                </a:solidFill>
              </a:rPr>
              <a:t> </a:t>
            </a:r>
            <a:r>
              <a:rPr lang="en-US" sz="2800">
                <a:solidFill>
                  <a:schemeClr val="bg1"/>
                </a:solidFill>
              </a:rPr>
              <a:t>Một triển khai từ vài trăm cho tới hàng nghìn </a:t>
            </a:r>
            <a:r>
              <a:rPr lang="en-US" sz="2800">
                <a:solidFill>
                  <a:schemeClr val="bg1"/>
                </a:solidFill>
              </a:rPr>
              <a:t>commodity </a:t>
            </a:r>
            <a:r>
              <a:rPr lang="en-US" sz="2800" smtClean="0">
                <a:solidFill>
                  <a:schemeClr val="bg1"/>
                </a:solidFill>
              </a:rPr>
              <a:t>hardware </a:t>
            </a:r>
            <a:r>
              <a:rPr lang="en-US" sz="2800">
                <a:solidFill>
                  <a:schemeClr val="bg1"/>
                </a:solidFill>
              </a:rPr>
              <a:t>dẫn đến khả năng lưu trữ hàng petabytes nhưng vẫn đảm bảo high performance</a:t>
            </a:r>
            <a:endParaRPr lang="en-US" sz="2800">
              <a:solidFill>
                <a:schemeClr val="bg1"/>
              </a:solidFill>
            </a:endParaRPr>
          </a:p>
        </p:txBody>
      </p:sp>
      <p:sp>
        <p:nvSpPr>
          <p:cNvPr id="250" name="Sun 249"/>
          <p:cNvSpPr/>
          <p:nvPr/>
        </p:nvSpPr>
        <p:spPr>
          <a:xfrm>
            <a:off x="189418"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189418" y="402419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174481" y="53340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674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26" name="Group 447"/>
          <p:cNvGrpSpPr>
            <a:grpSpLocks/>
          </p:cNvGrpSpPr>
          <p:nvPr/>
        </p:nvGrpSpPr>
        <p:grpSpPr bwMode="auto">
          <a:xfrm>
            <a:off x="1905000" y="355600"/>
            <a:ext cx="6629401" cy="635000"/>
            <a:chOff x="1728" y="1472"/>
            <a:chExt cx="3024" cy="400"/>
          </a:xfrm>
        </p:grpSpPr>
        <p:grpSp>
          <p:nvGrpSpPr>
            <p:cNvPr id="27" name="Group 259"/>
            <p:cNvGrpSpPr>
              <a:grpSpLocks/>
            </p:cNvGrpSpPr>
            <p:nvPr/>
          </p:nvGrpSpPr>
          <p:grpSpPr bwMode="auto">
            <a:xfrm rot="-4423226">
              <a:off x="1676" y="1532"/>
              <a:ext cx="400" cy="280"/>
              <a:chOff x="1043" y="2596"/>
              <a:chExt cx="142" cy="99"/>
            </a:xfrm>
          </p:grpSpPr>
          <p:sp>
            <p:nvSpPr>
              <p:cNvPr id="30" name="Freeform 207"/>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8"/>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9"/>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10"/>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1"/>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2"/>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3"/>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4"/>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5"/>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6"/>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7"/>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8"/>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9"/>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20"/>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1"/>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2"/>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3"/>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4"/>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5"/>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6"/>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7"/>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8"/>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9"/>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30"/>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1"/>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2"/>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3"/>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4"/>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5"/>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6"/>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7"/>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8"/>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9"/>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0"/>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1"/>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2"/>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3"/>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4"/>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5"/>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6"/>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7"/>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8"/>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9"/>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0"/>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1"/>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2"/>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3"/>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4"/>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5"/>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6"/>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7"/>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8"/>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 name="Line 268"/>
            <p:cNvSpPr>
              <a:spLocks noChangeShapeType="1"/>
            </p:cNvSpPr>
            <p:nvPr/>
          </p:nvSpPr>
          <p:spPr bwMode="auto">
            <a:xfrm>
              <a:off x="1728" y="1824"/>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2" name="Rectangle 251"/>
          <p:cNvSpPr/>
          <p:nvPr/>
        </p:nvSpPr>
        <p:spPr>
          <a:xfrm>
            <a:off x="2514600" y="342294"/>
            <a:ext cx="6192977" cy="523220"/>
          </a:xfrm>
          <a:prstGeom prst="rect">
            <a:avLst/>
          </a:prstGeom>
        </p:spPr>
        <p:txBody>
          <a:bodyPr wrap="none">
            <a:spAutoFit/>
          </a:bodyPr>
          <a:lstStyle/>
          <a:p>
            <a:r>
              <a:rPr lang="en-US" sz="2800" b="1">
                <a:solidFill>
                  <a:schemeClr val="bg1"/>
                </a:solidFill>
              </a:rPr>
              <a:t>1. Wide Column Store / Column Families</a:t>
            </a:r>
            <a:endParaRPr lang="en-US" sz="2800">
              <a:solidFill>
                <a:schemeClr val="bg1"/>
              </a:solidFill>
            </a:endParaRPr>
          </a:p>
        </p:txBody>
      </p:sp>
      <p:sp>
        <p:nvSpPr>
          <p:cNvPr id="3" name="TextBox 2"/>
          <p:cNvSpPr txBox="1"/>
          <p:nvPr/>
        </p:nvSpPr>
        <p:spPr>
          <a:xfrm>
            <a:off x="605417" y="2191434"/>
            <a:ext cx="7928984" cy="4401205"/>
          </a:xfrm>
          <a:prstGeom prst="rect">
            <a:avLst/>
          </a:prstGeom>
          <a:noFill/>
        </p:spPr>
        <p:txBody>
          <a:bodyPr wrap="square" rtlCol="0">
            <a:spAutoFit/>
          </a:bodyPr>
          <a:lstStyle/>
          <a:p>
            <a:pPr marL="457200" indent="-457200">
              <a:buFont typeface="Wingdings" pitchFamily="2" charset="2"/>
              <a:buChar char="ü"/>
            </a:pPr>
            <a:r>
              <a:rPr lang="en-US" sz="2800">
                <a:solidFill>
                  <a:schemeClr val="bg1"/>
                </a:solidFill>
              </a:rPr>
              <a:t>Hadoop/HBase </a:t>
            </a:r>
            <a:r>
              <a:rPr lang="en-US" sz="2800">
                <a:solidFill>
                  <a:schemeClr val="bg1"/>
                </a:solidFill>
              </a:rPr>
              <a:t>– </a:t>
            </a:r>
            <a:r>
              <a:rPr lang="en-US" sz="2800" smtClean="0">
                <a:solidFill>
                  <a:schemeClr val="bg1"/>
                </a:solidFill>
              </a:rPr>
              <a:t>Apache</a:t>
            </a:r>
          </a:p>
          <a:p>
            <a:pPr marL="457200" indent="-457200">
              <a:buFont typeface="Wingdings" pitchFamily="2" charset="2"/>
              <a:buChar char="ü"/>
            </a:pPr>
            <a:r>
              <a:rPr lang="en-US" sz="2800" smtClean="0">
                <a:solidFill>
                  <a:schemeClr val="bg1"/>
                </a:solidFill>
              </a:rPr>
              <a:t>BigTable </a:t>
            </a:r>
            <a:r>
              <a:rPr lang="en-US" sz="2800">
                <a:solidFill>
                  <a:schemeClr val="bg1"/>
                </a:solidFill>
              </a:rPr>
              <a:t>– </a:t>
            </a:r>
            <a:r>
              <a:rPr lang="en-US" sz="2800" smtClean="0">
                <a:solidFill>
                  <a:schemeClr val="bg1"/>
                </a:solidFill>
              </a:rPr>
              <a:t>Google</a:t>
            </a:r>
          </a:p>
          <a:p>
            <a:pPr marL="457200" indent="-457200">
              <a:buFont typeface="Wingdings" pitchFamily="2" charset="2"/>
              <a:buChar char="ü"/>
            </a:pPr>
            <a:r>
              <a:rPr lang="en-US" sz="2800" smtClean="0">
                <a:solidFill>
                  <a:schemeClr val="bg1"/>
                </a:solidFill>
              </a:rPr>
              <a:t>Cassandra </a:t>
            </a:r>
            <a:r>
              <a:rPr lang="en-US" sz="2800">
                <a:solidFill>
                  <a:schemeClr val="bg1"/>
                </a:solidFill>
              </a:rPr>
              <a:t>- </a:t>
            </a:r>
            <a:r>
              <a:rPr lang="en-US" sz="2800" smtClean="0">
                <a:solidFill>
                  <a:schemeClr val="bg1"/>
                </a:solidFill>
              </a:rPr>
              <a:t>Facebook/Apache</a:t>
            </a:r>
          </a:p>
          <a:p>
            <a:pPr marL="457200" indent="-457200">
              <a:buFont typeface="Wingdings" pitchFamily="2" charset="2"/>
              <a:buChar char="ü"/>
            </a:pPr>
            <a:r>
              <a:rPr lang="en-US" sz="2800" smtClean="0">
                <a:solidFill>
                  <a:schemeClr val="bg1"/>
                </a:solidFill>
              </a:rPr>
              <a:t>Hypertable </a:t>
            </a:r>
            <a:r>
              <a:rPr lang="en-US" sz="2800">
                <a:solidFill>
                  <a:schemeClr val="bg1"/>
                </a:solidFill>
              </a:rPr>
              <a:t>- </a:t>
            </a:r>
            <a:r>
              <a:rPr lang="en-US" sz="2800">
                <a:solidFill>
                  <a:schemeClr val="bg1"/>
                </a:solidFill>
              </a:rPr>
              <a:t>Zvents </a:t>
            </a:r>
            <a:r>
              <a:rPr lang="en-US" sz="2800" smtClean="0">
                <a:solidFill>
                  <a:schemeClr val="bg1"/>
                </a:solidFill>
              </a:rPr>
              <a:t>Inc/Baidu</a:t>
            </a:r>
          </a:p>
          <a:p>
            <a:pPr marL="457200" indent="-457200">
              <a:buFont typeface="Wingdings" pitchFamily="2" charset="2"/>
              <a:buChar char="ü"/>
            </a:pPr>
            <a:r>
              <a:rPr lang="en-US" sz="2800" smtClean="0">
                <a:solidFill>
                  <a:schemeClr val="bg1"/>
                </a:solidFill>
              </a:rPr>
              <a:t>Cloudera</a:t>
            </a:r>
            <a:endParaRPr lang="en-US" sz="2800">
              <a:solidFill>
                <a:schemeClr val="bg1"/>
              </a:solidFill>
            </a:endParaRPr>
          </a:p>
          <a:p>
            <a:pPr marL="457200" indent="-457200">
              <a:buFont typeface="Wingdings" pitchFamily="2" charset="2"/>
              <a:buChar char="ü"/>
            </a:pPr>
            <a:r>
              <a:rPr lang="en-US" sz="2800" smtClean="0">
                <a:solidFill>
                  <a:schemeClr val="bg1"/>
                </a:solidFill>
              </a:rPr>
              <a:t> SciDB</a:t>
            </a:r>
          </a:p>
          <a:p>
            <a:pPr marL="457200" indent="-457200">
              <a:buFont typeface="Wingdings" pitchFamily="2" charset="2"/>
              <a:buChar char="ü"/>
            </a:pPr>
            <a:r>
              <a:rPr lang="en-US" sz="2800" smtClean="0">
                <a:solidFill>
                  <a:schemeClr val="bg1"/>
                </a:solidFill>
              </a:rPr>
              <a:t> Mnesia</a:t>
            </a:r>
          </a:p>
          <a:p>
            <a:pPr marL="457200" indent="-457200">
              <a:buFont typeface="Wingdings" pitchFamily="2" charset="2"/>
              <a:buChar char="ü"/>
            </a:pPr>
            <a:r>
              <a:rPr lang="en-US" sz="2800" smtClean="0">
                <a:solidFill>
                  <a:schemeClr val="bg1"/>
                </a:solidFill>
              </a:rPr>
              <a:t> </a:t>
            </a:r>
            <a:r>
              <a:rPr lang="en-US" sz="2800">
                <a:solidFill>
                  <a:schemeClr val="bg1"/>
                </a:solidFill>
              </a:rPr>
              <a:t>Tablets,…</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3505200" y="997803"/>
            <a:ext cx="912429" cy="830997"/>
          </a:xfrm>
          <a:prstGeom prst="rect">
            <a:avLst/>
          </a:prstGeom>
          <a:noFill/>
        </p:spPr>
        <p:txBody>
          <a:bodyPr wrap="none" rtlCol="0">
            <a:spAutoFit/>
          </a:bodyPr>
          <a:lstStyle/>
          <a:p>
            <a:r>
              <a:rPr lang="en-US" sz="4800" smtClean="0">
                <a:solidFill>
                  <a:schemeClr val="bg1"/>
                </a:solidFill>
              </a:rPr>
              <a:t>VD</a:t>
            </a:r>
            <a:endParaRPr lang="en-US" sz="4800">
              <a:solidFill>
                <a:schemeClr val="bg1"/>
              </a:solidFill>
            </a:endParaRPr>
          </a:p>
        </p:txBody>
      </p:sp>
    </p:spTree>
    <p:extLst>
      <p:ext uri="{BB962C8B-B14F-4D97-AF65-F5344CB8AC3E}">
        <p14:creationId xmlns:p14="http://schemas.microsoft.com/office/powerpoint/2010/main" val="4227048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82" name="Group 448"/>
          <p:cNvGrpSpPr>
            <a:grpSpLocks/>
          </p:cNvGrpSpPr>
          <p:nvPr/>
        </p:nvGrpSpPr>
        <p:grpSpPr bwMode="auto">
          <a:xfrm>
            <a:off x="2133600" y="431800"/>
            <a:ext cx="4800600" cy="635000"/>
            <a:chOff x="1728" y="2048"/>
            <a:chExt cx="3024" cy="400"/>
          </a:xfrm>
        </p:grpSpPr>
        <p:sp>
          <p:nvSpPr>
            <p:cNvPr id="83" name="Line 271"/>
            <p:cNvSpPr>
              <a:spLocks noChangeShapeType="1"/>
            </p:cNvSpPr>
            <p:nvPr/>
          </p:nvSpPr>
          <p:spPr bwMode="auto">
            <a:xfrm>
              <a:off x="1728" y="2400"/>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5" name="Group 288"/>
            <p:cNvGrpSpPr>
              <a:grpSpLocks/>
            </p:cNvGrpSpPr>
            <p:nvPr/>
          </p:nvGrpSpPr>
          <p:grpSpPr bwMode="auto">
            <a:xfrm rot="-4423226">
              <a:off x="1668" y="2108"/>
              <a:ext cx="400" cy="280"/>
              <a:chOff x="1043" y="2596"/>
              <a:chExt cx="142" cy="99"/>
            </a:xfrm>
          </p:grpSpPr>
          <p:sp>
            <p:nvSpPr>
              <p:cNvPr id="86" name="Freeform 289"/>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90"/>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91"/>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92"/>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93"/>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94"/>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95"/>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96"/>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97"/>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98"/>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99"/>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00"/>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01"/>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302"/>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303"/>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304"/>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305"/>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306"/>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307"/>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308"/>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309"/>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310"/>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311"/>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12"/>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3"/>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14"/>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15"/>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16"/>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17"/>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318"/>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319"/>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20"/>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321"/>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2"/>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3"/>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4"/>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5"/>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6"/>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27"/>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28"/>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29"/>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0"/>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1"/>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2"/>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3"/>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4"/>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5"/>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6"/>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37"/>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38"/>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39"/>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0"/>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3" name="Rectangle 252"/>
          <p:cNvSpPr/>
          <p:nvPr/>
        </p:nvSpPr>
        <p:spPr>
          <a:xfrm>
            <a:off x="2701611" y="508000"/>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3" name="TextBox 2"/>
          <p:cNvSpPr txBox="1"/>
          <p:nvPr/>
        </p:nvSpPr>
        <p:spPr>
          <a:xfrm>
            <a:off x="457200" y="2099370"/>
            <a:ext cx="7972337" cy="4401205"/>
          </a:xfrm>
          <a:prstGeom prst="rect">
            <a:avLst/>
          </a:prstGeom>
          <a:noFill/>
        </p:spPr>
        <p:txBody>
          <a:bodyPr wrap="square" rtlCol="0">
            <a:spAutoFit/>
          </a:bodyPr>
          <a:lstStyle/>
          <a:p>
            <a:r>
              <a:rPr lang="en-US" sz="2800">
                <a:solidFill>
                  <a:schemeClr val="bg1"/>
                </a:solidFill>
              </a:rPr>
              <a:t>Mô hình lưu trữ dữ liệu dưới cặp giá trị key-value trong đó việc truy xuất</a:t>
            </a:r>
            <a:r>
              <a:rPr lang="en-US" sz="2800">
                <a:solidFill>
                  <a:schemeClr val="bg1"/>
                </a:solidFill>
              </a:rPr>
              <a:t>, </a:t>
            </a:r>
            <a:r>
              <a:rPr lang="en-US" sz="2800" smtClean="0">
                <a:solidFill>
                  <a:schemeClr val="bg1"/>
                </a:solidFill>
              </a:rPr>
              <a:t>xóa</a:t>
            </a:r>
            <a:r>
              <a:rPr lang="en-US" sz="2800">
                <a:solidFill>
                  <a:schemeClr val="bg1"/>
                </a:solidFill>
              </a:rPr>
              <a:t>, cập nhật giá trị thực thông qua key tương ứng</a:t>
            </a:r>
            <a:r>
              <a:rPr lang="en-US" sz="2800">
                <a:solidFill>
                  <a:schemeClr val="bg1"/>
                </a:solidFill>
              </a:rPr>
              <a:t>. </a:t>
            </a:r>
            <a:endParaRPr lang="en-US" sz="2800" smtClean="0">
              <a:solidFill>
                <a:schemeClr val="bg1"/>
              </a:solidFill>
            </a:endParaRPr>
          </a:p>
          <a:p>
            <a:endParaRPr lang="en-US" sz="2800" smtClean="0">
              <a:solidFill>
                <a:schemeClr val="bg1"/>
              </a:solidFill>
            </a:endParaRPr>
          </a:p>
          <a:p>
            <a:r>
              <a:rPr lang="en-US" sz="2800" smtClean="0">
                <a:solidFill>
                  <a:schemeClr val="bg1"/>
                </a:solidFill>
              </a:rPr>
              <a:t>Với </a:t>
            </a:r>
            <a:r>
              <a:rPr lang="en-US" sz="2800">
                <a:solidFill>
                  <a:schemeClr val="bg1"/>
                </a:solidFill>
              </a:rPr>
              <a:t>sự bổ trợ bởi </a:t>
            </a:r>
            <a:r>
              <a:rPr lang="en-US" sz="2800">
                <a:solidFill>
                  <a:schemeClr val="bg1"/>
                </a:solidFill>
              </a:rPr>
              <a:t>các </a:t>
            </a:r>
            <a:r>
              <a:rPr lang="en-US" sz="2800" smtClean="0">
                <a:solidFill>
                  <a:schemeClr val="bg1"/>
                </a:solidFill>
              </a:rPr>
              <a:t>kỹ </a:t>
            </a:r>
            <a:r>
              <a:rPr lang="en-US" sz="2800">
                <a:solidFill>
                  <a:schemeClr val="bg1"/>
                </a:solidFill>
              </a:rPr>
              <a:t>thuật BTree, B+Tree, Hash,... dữ liệu có thể tồn tại trên RAM hoặc đĩa </a:t>
            </a:r>
            <a:r>
              <a:rPr lang="en-US" sz="2800">
                <a:solidFill>
                  <a:schemeClr val="bg1"/>
                </a:solidFill>
              </a:rPr>
              <a:t>cứng</a:t>
            </a:r>
            <a:r>
              <a:rPr lang="en-US" sz="2800" smtClean="0">
                <a:solidFill>
                  <a:schemeClr val="bg1"/>
                </a:solidFill>
              </a:rPr>
              <a:t>,</a:t>
            </a:r>
          </a:p>
          <a:p>
            <a:r>
              <a:rPr lang="en-US" sz="2800" smtClean="0">
                <a:solidFill>
                  <a:schemeClr val="bg1"/>
                </a:solidFill>
              </a:rPr>
              <a:t> </a:t>
            </a:r>
            <a:r>
              <a:rPr lang="en-US" sz="2800">
                <a:solidFill>
                  <a:schemeClr val="bg1"/>
                </a:solidFill>
              </a:rPr>
              <a:t>phân tán hoặc không phân tán</a:t>
            </a:r>
            <a:r>
              <a:rPr lang="en-US" sz="2800">
                <a:solidFill>
                  <a:schemeClr val="bg1"/>
                </a:solidFill>
              </a:rPr>
              <a:t>. </a:t>
            </a:r>
            <a:endParaRPr lang="en-US" sz="2800" smtClean="0">
              <a:solidFill>
                <a:schemeClr val="bg1"/>
              </a:solidFill>
            </a:endParaRPr>
          </a:p>
          <a:p>
            <a:endParaRPr lang="en-US" sz="2800" smtClean="0">
              <a:solidFill>
                <a:schemeClr val="bg1"/>
              </a:solidFill>
            </a:endParaRPr>
          </a:p>
          <a:p>
            <a:r>
              <a:rPr lang="en-US" sz="2800" smtClean="0">
                <a:solidFill>
                  <a:srgbClr val="FFFF00"/>
                </a:solidFill>
              </a:rPr>
              <a:t>Hầu </a:t>
            </a:r>
            <a:r>
              <a:rPr lang="en-US" sz="2800">
                <a:solidFill>
                  <a:srgbClr val="FFFF00"/>
                </a:solidFill>
              </a:rPr>
              <a:t>hết các NoSQL database </a:t>
            </a:r>
            <a:r>
              <a:rPr lang="en-US" sz="2800">
                <a:solidFill>
                  <a:srgbClr val="FFFF00"/>
                </a:solidFill>
              </a:rPr>
              <a:t>đều </a:t>
            </a:r>
            <a:r>
              <a:rPr lang="en-US" sz="2800" smtClean="0">
                <a:solidFill>
                  <a:srgbClr val="FFFF00"/>
                </a:solidFill>
              </a:rPr>
              <a:t>là </a:t>
            </a:r>
            <a:r>
              <a:rPr lang="en-US" sz="2800">
                <a:solidFill>
                  <a:srgbClr val="FFFF00"/>
                </a:solidFill>
              </a:rPr>
              <a:t>key-value store</a:t>
            </a:r>
            <a:r>
              <a:rPr lang="en-US" sz="2800">
                <a:solidFill>
                  <a:schemeClr val="bg1"/>
                </a:solidFill>
              </a:rPr>
              <a:t>. </a:t>
            </a:r>
            <a:r>
              <a:rPr lang="en-US" sz="2800">
                <a:solidFill>
                  <a:schemeClr val="bg1"/>
                </a:solidFill>
              </a:rPr>
              <a:t/>
            </a:r>
            <a:br>
              <a:rPr lang="en-US" sz="2800">
                <a:solidFill>
                  <a:schemeClr val="bg1"/>
                </a:solidFill>
              </a:rPr>
            </a:br>
            <a:endParaRPr lang="en-US" sz="2800">
              <a:solidFill>
                <a:schemeClr val="bg1"/>
              </a:solidFill>
            </a:endParaRPr>
          </a:p>
        </p:txBody>
      </p:sp>
      <p:sp>
        <p:nvSpPr>
          <p:cNvPr id="250" name="Sun 249"/>
          <p:cNvSpPr/>
          <p:nvPr/>
        </p:nvSpPr>
        <p:spPr>
          <a:xfrm>
            <a:off x="76200" y="2209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1" name="Sun 250"/>
          <p:cNvSpPr/>
          <p:nvPr/>
        </p:nvSpPr>
        <p:spPr>
          <a:xfrm>
            <a:off x="76200" y="3967463"/>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6" name="Sun 255"/>
          <p:cNvSpPr/>
          <p:nvPr/>
        </p:nvSpPr>
        <p:spPr>
          <a:xfrm>
            <a:off x="76200" y="5638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775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4503038"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b="1"/>
              </a:p>
            </p:txBody>
          </p:sp>
        </p:grpSp>
      </p:grpSp>
      <p:sp>
        <p:nvSpPr>
          <p:cNvPr id="3" name="TextBox 2"/>
          <p:cNvSpPr txBox="1"/>
          <p:nvPr/>
        </p:nvSpPr>
        <p:spPr>
          <a:xfrm>
            <a:off x="228600" y="1618357"/>
            <a:ext cx="8610600" cy="5693866"/>
          </a:xfrm>
          <a:prstGeom prst="rect">
            <a:avLst/>
          </a:prstGeom>
          <a:noFill/>
        </p:spPr>
        <p:txBody>
          <a:bodyPr wrap="square" rtlCol="0">
            <a:spAutoFit/>
          </a:bodyPr>
          <a:lstStyle/>
          <a:p>
            <a:r>
              <a:rPr lang="en-US" sz="2800" b="1">
                <a:solidFill>
                  <a:srgbClr val="FFFF00"/>
                </a:solidFill>
              </a:rPr>
              <a:t>	</a:t>
            </a:r>
            <a:r>
              <a:rPr lang="en-US" sz="2800" b="1" smtClean="0">
                <a:solidFill>
                  <a:srgbClr val="FFFF00"/>
                </a:solidFill>
              </a:rPr>
              <a:t>Key/value </a:t>
            </a:r>
            <a:r>
              <a:rPr lang="en-US" sz="2800" b="1">
                <a:solidFill>
                  <a:srgbClr val="FFFF00"/>
                </a:solidFill>
              </a:rPr>
              <a:t>cache in RAM: </a:t>
            </a:r>
            <a:r>
              <a:rPr lang="en-US" sz="2800">
                <a:solidFill>
                  <a:schemeClr val="bg1"/>
                </a:solidFill>
              </a:rPr>
              <a:t>memcached, Citrusleaf database, Velocity, Redis, Tuple </a:t>
            </a:r>
            <a:r>
              <a:rPr lang="en-US" sz="2800">
                <a:solidFill>
                  <a:schemeClr val="bg1"/>
                </a:solidFill>
              </a:rPr>
              <a:t>space</a:t>
            </a:r>
            <a:r>
              <a:rPr lang="en-US" sz="2800" smtClean="0">
                <a:solidFill>
                  <a:schemeClr val="bg1"/>
                </a:solidFill>
              </a:rPr>
              <a:t>,...</a:t>
            </a:r>
          </a:p>
          <a:p>
            <a:r>
              <a:rPr lang="en-US" sz="2800">
                <a:solidFill>
                  <a:schemeClr val="bg1"/>
                </a:solidFill>
              </a:rPr>
              <a:t>	</a:t>
            </a:r>
            <a:r>
              <a:rPr lang="en-US" sz="2800" b="1" smtClean="0">
                <a:solidFill>
                  <a:srgbClr val="FFFF00"/>
                </a:solidFill>
              </a:rPr>
              <a:t>Key/value </a:t>
            </a:r>
            <a:r>
              <a:rPr lang="en-US" sz="2800" b="1">
                <a:solidFill>
                  <a:srgbClr val="FFFF00"/>
                </a:solidFill>
              </a:rPr>
              <a:t>save on disk: </a:t>
            </a:r>
            <a:r>
              <a:rPr lang="en-US" sz="2800">
                <a:solidFill>
                  <a:schemeClr val="bg1"/>
                </a:solidFill>
              </a:rPr>
              <a:t>Memcachedb, Berkeley DB, Tokyo Cabinet, </a:t>
            </a:r>
            <a:r>
              <a:rPr lang="en-US" sz="2800">
                <a:solidFill>
                  <a:schemeClr val="bg1"/>
                </a:solidFill>
              </a:rPr>
              <a:t>Redis</a:t>
            </a:r>
            <a:r>
              <a:rPr lang="en-US" sz="2800" smtClean="0">
                <a:solidFill>
                  <a:schemeClr val="bg1"/>
                </a:solidFill>
              </a:rPr>
              <a:t>,...</a:t>
            </a:r>
          </a:p>
          <a:p>
            <a:r>
              <a:rPr lang="en-US" sz="2800" smtClean="0">
                <a:solidFill>
                  <a:schemeClr val="bg1"/>
                </a:solidFill>
              </a:rPr>
              <a:t>	</a:t>
            </a:r>
            <a:r>
              <a:rPr lang="en-US" sz="2800" b="1" smtClean="0">
                <a:solidFill>
                  <a:srgbClr val="FFFF00"/>
                </a:solidFill>
              </a:rPr>
              <a:t>Eventually </a:t>
            </a:r>
            <a:r>
              <a:rPr lang="en-US" sz="2800" b="1">
                <a:solidFill>
                  <a:srgbClr val="FFFF00"/>
                </a:solidFill>
              </a:rPr>
              <a:t>Consistent Key Value Store: </a:t>
            </a:r>
            <a:r>
              <a:rPr lang="en-US" sz="2800">
                <a:solidFill>
                  <a:schemeClr val="bg1"/>
                </a:solidFill>
              </a:rPr>
              <a:t>Amazon Dynamo, Voldemort, </a:t>
            </a:r>
            <a:r>
              <a:rPr lang="en-US" sz="2800">
                <a:solidFill>
                  <a:schemeClr val="bg1"/>
                </a:solidFill>
              </a:rPr>
              <a:t>Dynomite</a:t>
            </a:r>
            <a:r>
              <a:rPr lang="en-US" sz="2800" smtClean="0">
                <a:solidFill>
                  <a:schemeClr val="bg1"/>
                </a:solidFill>
              </a:rPr>
              <a:t>, </a:t>
            </a:r>
            <a:r>
              <a:rPr lang="en-US" sz="2800">
                <a:solidFill>
                  <a:schemeClr val="bg1"/>
                </a:solidFill>
              </a:rPr>
              <a:t>KAI, Cassandra, Hibari, Project </a:t>
            </a:r>
            <a:r>
              <a:rPr lang="en-US" sz="2800">
                <a:solidFill>
                  <a:schemeClr val="bg1"/>
                </a:solidFill>
              </a:rPr>
              <a:t>Voldemort</a:t>
            </a:r>
            <a:r>
              <a:rPr lang="en-US" sz="2800" smtClean="0">
                <a:solidFill>
                  <a:schemeClr val="bg1"/>
                </a:solidFill>
              </a:rPr>
              <a:t>,…</a:t>
            </a:r>
          </a:p>
          <a:p>
            <a:r>
              <a:rPr lang="en-US" sz="2800" smtClean="0">
                <a:solidFill>
                  <a:schemeClr val="bg1"/>
                </a:solidFill>
              </a:rPr>
              <a:t>	</a:t>
            </a:r>
            <a:r>
              <a:rPr lang="en-US" sz="2800" b="1" smtClean="0">
                <a:solidFill>
                  <a:srgbClr val="FFFF00"/>
                </a:solidFill>
              </a:rPr>
              <a:t>Ordered </a:t>
            </a:r>
            <a:r>
              <a:rPr lang="en-US" sz="2800" b="1">
                <a:solidFill>
                  <a:srgbClr val="FFFF00"/>
                </a:solidFill>
              </a:rPr>
              <a:t>key-value store: </a:t>
            </a:r>
            <a:r>
              <a:rPr lang="en-US" sz="2800">
                <a:solidFill>
                  <a:schemeClr val="bg1"/>
                </a:solidFill>
              </a:rPr>
              <a:t>NMDB, Memcachedb, Berkeley </a:t>
            </a:r>
            <a:r>
              <a:rPr lang="en-US" sz="2800">
                <a:solidFill>
                  <a:schemeClr val="bg1"/>
                </a:solidFill>
              </a:rPr>
              <a:t>DB</a:t>
            </a:r>
            <a:r>
              <a:rPr lang="en-US" sz="2800" smtClean="0">
                <a:solidFill>
                  <a:schemeClr val="bg1"/>
                </a:solidFill>
              </a:rPr>
              <a:t>,...</a:t>
            </a:r>
          </a:p>
          <a:p>
            <a:r>
              <a:rPr lang="en-US" sz="2800" smtClean="0">
                <a:solidFill>
                  <a:schemeClr val="bg1"/>
                </a:solidFill>
              </a:rPr>
              <a:t>	</a:t>
            </a:r>
            <a:r>
              <a:rPr lang="en-US" sz="2800" b="1" smtClean="0">
                <a:solidFill>
                  <a:srgbClr val="FFFF00"/>
                </a:solidFill>
              </a:rPr>
              <a:t>Distributed </a:t>
            </a:r>
            <a:r>
              <a:rPr lang="en-US" sz="2800" b="1">
                <a:solidFill>
                  <a:srgbClr val="FFFF00"/>
                </a:solidFill>
              </a:rPr>
              <a:t>systems: </a:t>
            </a:r>
            <a:r>
              <a:rPr lang="en-US" sz="2800">
                <a:solidFill>
                  <a:schemeClr val="bg1"/>
                </a:solidFill>
              </a:rPr>
              <a:t>Apache River, MEMBASE, Azure Table Storage, Amazon Dynamo,...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196" name="Rectangle 195"/>
          <p:cNvSpPr/>
          <p:nvPr/>
        </p:nvSpPr>
        <p:spPr>
          <a:xfrm>
            <a:off x="2362200" y="452735"/>
            <a:ext cx="4124912" cy="461665"/>
          </a:xfrm>
          <a:prstGeom prst="rect">
            <a:avLst/>
          </a:prstGeom>
        </p:spPr>
        <p:txBody>
          <a:bodyPr wrap="none">
            <a:spAutoFit/>
          </a:bodyPr>
          <a:lstStyle/>
          <a:p>
            <a:r>
              <a:rPr lang="en-US" sz="2400" b="1">
                <a:solidFill>
                  <a:schemeClr val="bg1"/>
                </a:solidFill>
              </a:rPr>
              <a:t>2. Key-Value Store/Tuple store </a:t>
            </a:r>
            <a:endParaRPr lang="en-US" sz="2400">
              <a:solidFill>
                <a:schemeClr val="bg1"/>
              </a:solidFill>
            </a:endParaRPr>
          </a:p>
        </p:txBody>
      </p:sp>
      <p:sp>
        <p:nvSpPr>
          <p:cNvPr id="5" name="TextBox 4"/>
          <p:cNvSpPr txBox="1"/>
          <p:nvPr/>
        </p:nvSpPr>
        <p:spPr>
          <a:xfrm>
            <a:off x="1676400" y="990600"/>
            <a:ext cx="6078652" cy="461665"/>
          </a:xfrm>
          <a:prstGeom prst="rect">
            <a:avLst/>
          </a:prstGeom>
          <a:noFill/>
        </p:spPr>
        <p:txBody>
          <a:bodyPr wrap="none" rtlCol="0">
            <a:spAutoFit/>
          </a:bodyPr>
          <a:lstStyle/>
          <a:p>
            <a:r>
              <a:rPr lang="en-US" sz="2400" b="1" smtClean="0">
                <a:solidFill>
                  <a:srgbClr val="FFFF00"/>
                </a:solidFill>
              </a:rPr>
              <a:t>Một số kĩ thuật Key – Value đã được xây dựng</a:t>
            </a:r>
            <a:endParaRPr lang="en-US" sz="2400" b="1">
              <a:solidFill>
                <a:srgbClr val="FFFF00"/>
              </a:solidFill>
            </a:endParaRPr>
          </a:p>
        </p:txBody>
      </p:sp>
      <p:sp>
        <p:nvSpPr>
          <p:cNvPr id="6" name="Right Arrow 5"/>
          <p:cNvSpPr/>
          <p:nvPr/>
        </p:nvSpPr>
        <p:spPr>
          <a:xfrm>
            <a:off x="376460" y="1759527"/>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Arrow 249"/>
          <p:cNvSpPr/>
          <p:nvPr/>
        </p:nvSpPr>
        <p:spPr>
          <a:xfrm>
            <a:off x="390316" y="2590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ight Arrow 250"/>
          <p:cNvSpPr/>
          <p:nvPr/>
        </p:nvSpPr>
        <p:spPr>
          <a:xfrm>
            <a:off x="400826" y="35052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ight Arrow 251"/>
          <p:cNvSpPr/>
          <p:nvPr/>
        </p:nvSpPr>
        <p:spPr>
          <a:xfrm>
            <a:off x="400826" y="47244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ight Arrow 255"/>
          <p:cNvSpPr/>
          <p:nvPr/>
        </p:nvSpPr>
        <p:spPr>
          <a:xfrm>
            <a:off x="376459" y="5638800"/>
            <a:ext cx="37646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1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2427744"/>
            <a:ext cx="7416727" cy="2677656"/>
          </a:xfrm>
          <a:prstGeom prst="rect">
            <a:avLst/>
          </a:prstGeom>
          <a:noFill/>
        </p:spPr>
        <p:txBody>
          <a:bodyPr wrap="square" rtlCol="0">
            <a:spAutoFit/>
          </a:bodyPr>
          <a:lstStyle/>
          <a:p>
            <a:r>
              <a:rPr lang="en-US" sz="2800">
                <a:solidFill>
                  <a:schemeClr val="bg1"/>
                </a:solidFill>
              </a:rPr>
              <a:t>Thực chất là các document-oriented database - một thiết kế riêng biệt cho việc lưu trữ document</a:t>
            </a:r>
            <a:r>
              <a:rPr lang="en-US" sz="2800">
                <a:solidFill>
                  <a:schemeClr val="bg1"/>
                </a:solidFill>
              </a:rPr>
              <a:t>. </a:t>
            </a:r>
            <a:endParaRPr lang="en-US" sz="2800" smtClean="0">
              <a:solidFill>
                <a:schemeClr val="bg1"/>
              </a:solidFill>
            </a:endParaRPr>
          </a:p>
          <a:p>
            <a:endParaRPr lang="en-US" sz="2800">
              <a:solidFill>
                <a:schemeClr val="bg1"/>
              </a:solidFill>
            </a:endParaRPr>
          </a:p>
          <a:p>
            <a:r>
              <a:rPr lang="en-US" sz="2800" smtClean="0">
                <a:solidFill>
                  <a:schemeClr val="bg1"/>
                </a:solidFill>
              </a:rPr>
              <a:t>Các </a:t>
            </a:r>
            <a:r>
              <a:rPr lang="en-US" sz="2800">
                <a:solidFill>
                  <a:schemeClr val="bg1"/>
                </a:solidFill>
              </a:rPr>
              <a:t>cài đặt có thể là giả lập tương tác trên relational database, object </a:t>
            </a:r>
            <a:r>
              <a:rPr lang="en-US" sz="2800">
                <a:solidFill>
                  <a:schemeClr val="bg1"/>
                </a:solidFill>
              </a:rPr>
              <a:t>database </a:t>
            </a:r>
            <a:endParaRPr lang="en-US" sz="2800" smtClean="0">
              <a:solidFill>
                <a:schemeClr val="bg1"/>
              </a:solidFill>
            </a:endParaRPr>
          </a:p>
          <a:p>
            <a:r>
              <a:rPr lang="en-US" sz="2800" smtClean="0">
                <a:solidFill>
                  <a:schemeClr val="bg1"/>
                </a:solidFill>
              </a:rPr>
              <a:t>hay </a:t>
            </a:r>
            <a:r>
              <a:rPr lang="en-US" sz="2800">
                <a:solidFill>
                  <a:schemeClr val="bg1"/>
                </a:solidFill>
              </a:rPr>
              <a:t>key-value store</a:t>
            </a:r>
            <a:r>
              <a:rPr lang="en-US" sz="2800">
                <a:solidFill>
                  <a:schemeClr val="bg1"/>
                </a:solidFill>
              </a:rPr>
              <a:t>. </a:t>
            </a:r>
            <a:endParaRPr lang="en-US" sz="2800">
              <a:solidFill>
                <a:schemeClr val="bg1"/>
              </a:solidFill>
            </a:endParaRPr>
          </a:p>
        </p:txBody>
      </p:sp>
      <p:sp>
        <p:nvSpPr>
          <p:cNvPr id="67" name="Sun 66"/>
          <p:cNvSpPr/>
          <p:nvPr/>
        </p:nvSpPr>
        <p:spPr>
          <a:xfrm>
            <a:off x="376461" y="25908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8" name="Sun 67"/>
          <p:cNvSpPr/>
          <p:nvPr/>
        </p:nvSpPr>
        <p:spPr>
          <a:xfrm>
            <a:off x="376461" y="3835845"/>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768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arn(inVertical)">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38" name="Group 449"/>
          <p:cNvGrpSpPr>
            <a:grpSpLocks/>
          </p:cNvGrpSpPr>
          <p:nvPr/>
        </p:nvGrpSpPr>
        <p:grpSpPr bwMode="auto">
          <a:xfrm>
            <a:off x="1984074" y="381000"/>
            <a:ext cx="3737122" cy="635000"/>
            <a:chOff x="1728" y="2624"/>
            <a:chExt cx="3024" cy="400"/>
          </a:xfrm>
        </p:grpSpPr>
        <p:sp>
          <p:nvSpPr>
            <p:cNvPr id="139" name="Line 282"/>
            <p:cNvSpPr>
              <a:spLocks noChangeShapeType="1"/>
            </p:cNvSpPr>
            <p:nvPr/>
          </p:nvSpPr>
          <p:spPr bwMode="auto">
            <a:xfrm>
              <a:off x="1728" y="2962"/>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1" name="Group 341"/>
            <p:cNvGrpSpPr>
              <a:grpSpLocks/>
            </p:cNvGrpSpPr>
            <p:nvPr/>
          </p:nvGrpSpPr>
          <p:grpSpPr bwMode="auto">
            <a:xfrm rot="-4423226">
              <a:off x="1676" y="2684"/>
              <a:ext cx="400" cy="280"/>
              <a:chOff x="1043" y="2596"/>
              <a:chExt cx="142" cy="99"/>
            </a:xfrm>
          </p:grpSpPr>
          <p:sp>
            <p:nvSpPr>
              <p:cNvPr id="142" name="Freeform 342"/>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3"/>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44"/>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45"/>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346"/>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347"/>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348"/>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349"/>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350"/>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351"/>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352"/>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353"/>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354"/>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355"/>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356"/>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357"/>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58"/>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59"/>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60"/>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61"/>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62"/>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63"/>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4"/>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65"/>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66"/>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67"/>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68"/>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369"/>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370"/>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371"/>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72"/>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373"/>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74"/>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375"/>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76"/>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377"/>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378"/>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379"/>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80"/>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381"/>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82"/>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383"/>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84"/>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385"/>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386"/>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387"/>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388"/>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389"/>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390"/>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391"/>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392"/>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393"/>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4" name="Rectangle 253"/>
          <p:cNvSpPr/>
          <p:nvPr/>
        </p:nvSpPr>
        <p:spPr>
          <a:xfrm>
            <a:off x="2362200" y="329625"/>
            <a:ext cx="3358996" cy="584775"/>
          </a:xfrm>
          <a:prstGeom prst="rect">
            <a:avLst/>
          </a:prstGeom>
        </p:spPr>
        <p:txBody>
          <a:bodyPr wrap="none">
            <a:spAutoFit/>
          </a:bodyPr>
          <a:lstStyle/>
          <a:p>
            <a:r>
              <a:rPr lang="en-US" sz="3200" b="1">
                <a:solidFill>
                  <a:schemeClr val="bg1"/>
                </a:solidFill>
              </a:rPr>
              <a:t>3. Document Store</a:t>
            </a:r>
            <a:endParaRPr lang="en-US" sz="3200">
              <a:solidFill>
                <a:schemeClr val="bg1"/>
              </a:solidFill>
            </a:endParaRPr>
          </a:p>
        </p:txBody>
      </p:sp>
      <p:sp>
        <p:nvSpPr>
          <p:cNvPr id="3" name="TextBox 2"/>
          <p:cNvSpPr txBox="1"/>
          <p:nvPr/>
        </p:nvSpPr>
        <p:spPr>
          <a:xfrm>
            <a:off x="228600" y="1618357"/>
            <a:ext cx="8610600" cy="1384995"/>
          </a:xfrm>
          <a:prstGeom prst="rect">
            <a:avLst/>
          </a:prstGeom>
          <a:noFill/>
        </p:spPr>
        <p:txBody>
          <a:bodyPr wrap="square" rtlCol="0">
            <a:spAutoFit/>
          </a:bodyPr>
          <a:lstStyle/>
          <a:p>
            <a:r>
              <a:rPr lang="en-US" sz="2800">
                <a:solidFill>
                  <a:schemeClr val="bg1"/>
                </a:solidFill>
              </a:rPr>
              <a:t/>
            </a:r>
            <a:br>
              <a:rPr lang="en-US" sz="2800">
                <a:solidFill>
                  <a:schemeClr val="bg1"/>
                </a:solidFill>
              </a:rPr>
            </a:br>
            <a:r>
              <a:rPr lang="en-US" sz="2800">
                <a:solidFill>
                  <a:schemeClr val="bg1"/>
                </a:solidFill>
              </a:rPr>
              <a:t/>
            </a:r>
            <a:br>
              <a:rPr lang="en-US" sz="2800">
                <a:solidFill>
                  <a:schemeClr val="bg1"/>
                </a:solidFill>
              </a:rPr>
            </a:br>
            <a:endParaRPr lang="en-US" sz="2800">
              <a:solidFill>
                <a:schemeClr val="bg1"/>
              </a:solidFill>
            </a:endParaRPr>
          </a:p>
        </p:txBody>
      </p:sp>
      <p:sp>
        <p:nvSpPr>
          <p:cNvPr id="5" name="TextBox 4"/>
          <p:cNvSpPr txBox="1"/>
          <p:nvPr/>
        </p:nvSpPr>
        <p:spPr>
          <a:xfrm>
            <a:off x="825536" y="1600200"/>
            <a:ext cx="7416727" cy="5324535"/>
          </a:xfrm>
          <a:prstGeom prst="rect">
            <a:avLst/>
          </a:prstGeom>
          <a:noFill/>
        </p:spPr>
        <p:txBody>
          <a:bodyPr wrap="square" rtlCol="0">
            <a:spAutoFit/>
          </a:bodyPr>
          <a:lstStyle/>
          <a:p>
            <a:r>
              <a:rPr lang="en-US" sz="2800" smtClean="0">
                <a:solidFill>
                  <a:schemeClr val="bg1"/>
                </a:solidFill>
              </a:rPr>
              <a:t>	</a:t>
            </a:r>
            <a:r>
              <a:rPr lang="en-US" sz="3200" b="1" smtClean="0">
                <a:solidFill>
                  <a:srgbClr val="FFFF00"/>
                </a:solidFill>
              </a:rPr>
              <a:t>Một </a:t>
            </a:r>
            <a:r>
              <a:rPr lang="en-US" sz="3200" b="1">
                <a:solidFill>
                  <a:srgbClr val="FFFF00"/>
                </a:solidFill>
              </a:rPr>
              <a:t>số sản phẩm </a:t>
            </a:r>
            <a:r>
              <a:rPr lang="en-US" sz="3200" b="1">
                <a:solidFill>
                  <a:srgbClr val="FFFF00"/>
                </a:solidFill>
              </a:rPr>
              <a:t>tiêu </a:t>
            </a:r>
            <a:r>
              <a:rPr lang="en-US" sz="3200" b="1" smtClean="0">
                <a:solidFill>
                  <a:srgbClr val="FFFF00"/>
                </a:solidFill>
              </a:rPr>
              <a:t>biểu</a:t>
            </a:r>
          </a:p>
          <a:p>
            <a:endParaRPr lang="en-US" sz="2800">
              <a:solidFill>
                <a:schemeClr val="bg1"/>
              </a:solidFill>
            </a:endParaRPr>
          </a:p>
          <a:p>
            <a:pPr marL="457200" indent="-457200">
              <a:buFont typeface="Wingdings" pitchFamily="2" charset="2"/>
              <a:buChar char="ü"/>
            </a:pPr>
            <a:r>
              <a:rPr lang="en-US" sz="2800" smtClean="0">
                <a:solidFill>
                  <a:schemeClr val="bg1"/>
                </a:solidFill>
              </a:rPr>
              <a:t>Apache Jackrabbit</a:t>
            </a:r>
          </a:p>
          <a:p>
            <a:pPr marL="457200" indent="-457200">
              <a:buFont typeface="Wingdings" pitchFamily="2" charset="2"/>
              <a:buChar char="ü"/>
            </a:pPr>
            <a:r>
              <a:rPr lang="en-US" sz="2800" smtClean="0">
                <a:solidFill>
                  <a:schemeClr val="bg1"/>
                </a:solidFill>
              </a:rPr>
              <a:t>CouchDB</a:t>
            </a:r>
          </a:p>
          <a:p>
            <a:pPr marL="457200" indent="-457200">
              <a:buFont typeface="Wingdings" pitchFamily="2" charset="2"/>
              <a:buChar char="ü"/>
            </a:pPr>
            <a:r>
              <a:rPr lang="en-US" sz="2800" smtClean="0">
                <a:solidFill>
                  <a:schemeClr val="bg1"/>
                </a:solidFill>
              </a:rPr>
              <a:t>IBM </a:t>
            </a:r>
            <a:r>
              <a:rPr lang="en-US" sz="2800">
                <a:solidFill>
                  <a:schemeClr val="bg1"/>
                </a:solidFill>
              </a:rPr>
              <a:t>Lotus Notes Storage Format (</a:t>
            </a:r>
            <a:r>
              <a:rPr lang="en-US" sz="2800">
                <a:solidFill>
                  <a:schemeClr val="bg1"/>
                </a:solidFill>
              </a:rPr>
              <a:t>NSF</a:t>
            </a:r>
            <a:r>
              <a:rPr lang="en-US" sz="2800" smtClean="0">
                <a:solidFill>
                  <a:schemeClr val="bg1"/>
                </a:solidFill>
              </a:rPr>
              <a:t>)</a:t>
            </a:r>
          </a:p>
          <a:p>
            <a:pPr marL="457200" indent="-457200">
              <a:buFont typeface="Wingdings" pitchFamily="2" charset="2"/>
              <a:buChar char="ü"/>
            </a:pPr>
            <a:r>
              <a:rPr lang="en-US" sz="2800" b="1" smtClean="0">
                <a:solidFill>
                  <a:srgbClr val="FF0000"/>
                </a:solidFill>
              </a:rPr>
              <a:t>MongoDB</a:t>
            </a:r>
          </a:p>
          <a:p>
            <a:pPr marL="457200" indent="-457200">
              <a:buFont typeface="Wingdings" pitchFamily="2" charset="2"/>
              <a:buChar char="ü"/>
            </a:pPr>
            <a:r>
              <a:rPr lang="en-US" sz="2800" smtClean="0">
                <a:solidFill>
                  <a:schemeClr val="bg1"/>
                </a:solidFill>
              </a:rPr>
              <a:t>Terrastore</a:t>
            </a:r>
          </a:p>
          <a:p>
            <a:pPr marL="457200" indent="-457200">
              <a:buFont typeface="Wingdings" pitchFamily="2" charset="2"/>
              <a:buChar char="ü"/>
            </a:pPr>
            <a:r>
              <a:rPr lang="en-US" sz="2800" smtClean="0">
                <a:solidFill>
                  <a:schemeClr val="bg1"/>
                </a:solidFill>
              </a:rPr>
              <a:t>ThruDB</a:t>
            </a:r>
          </a:p>
          <a:p>
            <a:pPr marL="457200" indent="-457200">
              <a:buFont typeface="Wingdings" pitchFamily="2" charset="2"/>
              <a:buChar char="ü"/>
            </a:pPr>
            <a:r>
              <a:rPr lang="en-US" sz="2800" smtClean="0">
                <a:solidFill>
                  <a:schemeClr val="bg1"/>
                </a:solidFill>
              </a:rPr>
              <a:t>OrientDB</a:t>
            </a:r>
          </a:p>
          <a:p>
            <a:pPr marL="457200" indent="-457200">
              <a:buFont typeface="Wingdings" pitchFamily="2" charset="2"/>
              <a:buChar char="ü"/>
            </a:pPr>
            <a:r>
              <a:rPr lang="en-US" sz="2800" smtClean="0">
                <a:solidFill>
                  <a:schemeClr val="bg1"/>
                </a:solidFill>
              </a:rPr>
              <a:t> RavenDB</a:t>
            </a:r>
          </a:p>
          <a:p>
            <a:pPr marL="457200" indent="-457200">
              <a:buFont typeface="Wingdings" pitchFamily="2" charset="2"/>
              <a:buChar char="ü"/>
            </a:pPr>
            <a:r>
              <a:rPr lang="en-US" sz="2800" smtClean="0">
                <a:solidFill>
                  <a:schemeClr val="bg1"/>
                </a:solidFill>
              </a:rPr>
              <a:t>...</a:t>
            </a:r>
            <a:r>
              <a:rPr lang="en-US" sz="2800">
                <a:solidFill>
                  <a:schemeClr val="bg1"/>
                </a:solidFill>
              </a:rPr>
              <a:t/>
            </a:r>
            <a:br>
              <a:rPr lang="en-US" sz="2800">
                <a:solidFill>
                  <a:schemeClr val="bg1"/>
                </a:solidFill>
              </a:rPr>
            </a:br>
            <a:endParaRPr lang="en-US" sz="2800">
              <a:solidFill>
                <a:schemeClr val="bg1"/>
              </a:solidFill>
            </a:endParaRPr>
          </a:p>
        </p:txBody>
      </p:sp>
    </p:spTree>
    <p:extLst>
      <p:ext uri="{BB962C8B-B14F-4D97-AF65-F5344CB8AC3E}">
        <p14:creationId xmlns:p14="http://schemas.microsoft.com/office/powerpoint/2010/main" val="29324233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barn(inVertical)">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barn(inVertical)">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circle(in)">
                                      <p:cBhvr>
                                        <p:cTn id="31" dur="2000"/>
                                        <p:tgtEl>
                                          <p:spTgt spid="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barn(inVertical)">
                                      <p:cBhvr>
                                        <p:cTn id="36" dur="500"/>
                                        <p:tgtEl>
                                          <p:spTgt spid="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barn(inVertical)">
                                      <p:cBhvr>
                                        <p:cTn id="41" dur="500"/>
                                        <p:tgtEl>
                                          <p:spTgt spid="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Effect transition="in" filter="barn(inVertical)">
                                      <p:cBhvr>
                                        <p:cTn id="46" dur="500"/>
                                        <p:tgtEl>
                                          <p:spTgt spid="5">
                                            <p:txEl>
                                              <p:pRg st="8" end="8"/>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Effect transition="in" filter="barn(inVertical)">
                                      <p:cBhvr>
                                        <p:cTn id="49" dur="500"/>
                                        <p:tgtEl>
                                          <p:spTgt spid="5">
                                            <p:txEl>
                                              <p:pRg st="9" end="9"/>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barn(inVertical)">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1075525" y="2209800"/>
            <a:ext cx="7382675" cy="1877437"/>
          </a:xfrm>
          <a:prstGeom prst="rect">
            <a:avLst/>
          </a:prstGeom>
          <a:noFill/>
        </p:spPr>
        <p:txBody>
          <a:bodyPr wrap="square" rtlCol="0">
            <a:spAutoFit/>
          </a:bodyPr>
          <a:lstStyle/>
          <a:p>
            <a:r>
              <a:rPr lang="en-US" sz="2800">
                <a:solidFill>
                  <a:schemeClr val="bg1"/>
                </a:solidFill>
              </a:rPr>
              <a:t>Graph </a:t>
            </a:r>
            <a:r>
              <a:rPr lang="en-US" sz="3200">
                <a:solidFill>
                  <a:schemeClr val="bg1"/>
                </a:solidFill>
              </a:rPr>
              <a:t>database</a:t>
            </a:r>
            <a:r>
              <a:rPr lang="en-US" sz="2800">
                <a:solidFill>
                  <a:schemeClr val="bg1"/>
                </a:solidFill>
              </a:rPr>
              <a:t> là một dạng cơ sở dữ liệu được thiết kế riêng cho việc lưu trữ thông tin đồ họa như cạnh, nút, properties</a:t>
            </a:r>
            <a:r>
              <a:rPr lang="en-US" sz="2800">
                <a:solidFill>
                  <a:schemeClr val="bg1"/>
                </a:solidFill>
              </a:rPr>
              <a:t>. </a:t>
            </a:r>
            <a:endParaRPr lang="en-US" sz="2800" smtClean="0">
              <a:solidFill>
                <a:schemeClr val="bg1"/>
              </a:solidFill>
            </a:endParaRPr>
          </a:p>
          <a:p>
            <a:endParaRPr lang="en-US" sz="2800">
              <a:solidFill>
                <a:schemeClr val="bg1"/>
              </a:solidFill>
            </a:endParaRPr>
          </a:p>
        </p:txBody>
      </p:sp>
      <p:sp>
        <p:nvSpPr>
          <p:cNvPr id="122" name="Sun 121"/>
          <p:cNvSpPr/>
          <p:nvPr/>
        </p:nvSpPr>
        <p:spPr>
          <a:xfrm>
            <a:off x="609600" y="2362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9891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752600" cy="1143000"/>
          </a:xfrm>
        </p:spPr>
        <p:txBody>
          <a:bodyPr>
            <a:normAutofit fontScale="90000"/>
          </a:bodyPr>
          <a:lstStyle/>
          <a:p>
            <a:r>
              <a:rPr lang="en-US" b="1">
                <a:solidFill>
                  <a:srgbClr val="FFFFFF"/>
                </a:solidFill>
                <a:effectLst>
                  <a:outerShdw blurRad="38100" dist="38100" dir="2700000" algn="tl">
                    <a:srgbClr val="C0C0C0"/>
                  </a:outerShdw>
                </a:effectLst>
              </a:rPr>
              <a:t/>
            </a:r>
            <a:br>
              <a:rPr lang="en-US" b="1">
                <a:solidFill>
                  <a:srgbClr val="FFFFFF"/>
                </a:solidFill>
                <a:effectLst>
                  <a:outerShdw blurRad="38100" dist="38100" dir="2700000" algn="tl">
                    <a:srgbClr val="C0C0C0"/>
                  </a:outerShdw>
                </a:effectLst>
              </a:rPr>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grpSp>
        <p:nvGrpSpPr>
          <p:cNvPr id="19" name="Group 11"/>
          <p:cNvGrpSpPr>
            <a:grpSpLocks/>
          </p:cNvGrpSpPr>
          <p:nvPr/>
        </p:nvGrpSpPr>
        <p:grpSpPr bwMode="auto">
          <a:xfrm>
            <a:off x="152400" y="152400"/>
            <a:ext cx="1625746" cy="1303208"/>
            <a:chOff x="3600" y="960"/>
            <a:chExt cx="624" cy="624"/>
          </a:xfrm>
        </p:grpSpPr>
        <p:grpSp>
          <p:nvGrpSpPr>
            <p:cNvPr id="20" name="Group 12"/>
            <p:cNvGrpSpPr>
              <a:grpSpLocks/>
            </p:cNvGrpSpPr>
            <p:nvPr/>
          </p:nvGrpSpPr>
          <p:grpSpPr bwMode="auto">
            <a:xfrm>
              <a:off x="3600" y="960"/>
              <a:ext cx="624" cy="624"/>
              <a:chOff x="2016" y="1920"/>
              <a:chExt cx="1680" cy="1680"/>
            </a:xfrm>
          </p:grpSpPr>
          <p:sp>
            <p:nvSpPr>
              <p:cNvPr id="22" name="Oval 13"/>
              <p:cNvSpPr>
                <a:spLocks noChangeArrowheads="1"/>
              </p:cNvSpPr>
              <p:nvPr/>
            </p:nvSpPr>
            <p:spPr bwMode="gray">
              <a:xfrm>
                <a:off x="2016" y="1920"/>
                <a:ext cx="1680" cy="1680"/>
              </a:xfrm>
              <a:prstGeom prst="ellipse">
                <a:avLst/>
              </a:prstGeom>
              <a:gradFill rotWithShape="1">
                <a:gsLst>
                  <a:gs pos="0">
                    <a:schemeClr val="bg1"/>
                  </a:gs>
                  <a:gs pos="100000">
                    <a:schemeClr val="bg1">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14"/>
              <p:cNvSpPr>
                <a:spLocks/>
              </p:cNvSpPr>
              <p:nvPr/>
            </p:nvSpPr>
            <p:spPr bwMode="gray">
              <a:xfrm>
                <a:off x="2208" y="1950"/>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pPr algn="ctr"/>
                <a:r>
                  <a:rPr lang="en-US" sz="2800" b="1" smtClean="0"/>
                  <a:t>3</a:t>
                </a:r>
                <a:endParaRPr lang="en-US" sz="2800" b="1"/>
              </a:p>
            </p:txBody>
          </p:sp>
        </p:grpSp>
        <p:sp>
          <p:nvSpPr>
            <p:cNvPr id="21" name="Text Box 15"/>
            <p:cNvSpPr txBox="1">
              <a:spLocks noChangeArrowheads="1"/>
            </p:cNvSpPr>
            <p:nvPr/>
          </p:nvSpPr>
          <p:spPr bwMode="gray">
            <a:xfrm>
              <a:off x="3686" y="1162"/>
              <a:ext cx="510"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smtClean="0">
                  <a:effectLst>
                    <a:outerShdw blurRad="38100" dist="38100" dir="2700000" algn="tl">
                      <a:srgbClr val="C0C0C0"/>
                    </a:outerShdw>
                  </a:effectLst>
                </a:rPr>
                <a:t>Kiến trúc</a:t>
              </a:r>
              <a:endParaRPr lang="en-US" sz="2400" b="1">
                <a:effectLst>
                  <a:outerShdw blurRad="38100" dist="38100" dir="2700000" algn="tl">
                    <a:srgbClr val="C0C0C0"/>
                  </a:outerShdw>
                </a:effectLst>
              </a:endParaRPr>
            </a:p>
            <a:p>
              <a:endParaRPr lang="en-US" sz="1400">
                <a:solidFill>
                  <a:srgbClr val="FFFFFF"/>
                </a:solidFill>
                <a:effectLst>
                  <a:outerShdw blurRad="38100" dist="38100" dir="2700000" algn="tl">
                    <a:srgbClr val="C0C0C0"/>
                  </a:outerShdw>
                </a:effectLst>
                <a:latin typeface="Verdana" pitchFamily="34" charset="0"/>
              </a:endParaRPr>
            </a:p>
          </p:txBody>
        </p:sp>
      </p:grpSp>
      <p:grpSp>
        <p:nvGrpSpPr>
          <p:cNvPr id="194" name="Group 450"/>
          <p:cNvGrpSpPr>
            <a:grpSpLocks/>
          </p:cNvGrpSpPr>
          <p:nvPr/>
        </p:nvGrpSpPr>
        <p:grpSpPr bwMode="auto">
          <a:xfrm>
            <a:off x="2057400" y="304800"/>
            <a:ext cx="3197526" cy="635000"/>
            <a:chOff x="1728" y="3200"/>
            <a:chExt cx="3024" cy="400"/>
          </a:xfrm>
        </p:grpSpPr>
        <p:sp>
          <p:nvSpPr>
            <p:cNvPr id="195" name="Line 285"/>
            <p:cNvSpPr>
              <a:spLocks noChangeShapeType="1"/>
            </p:cNvSpPr>
            <p:nvPr/>
          </p:nvSpPr>
          <p:spPr bwMode="auto">
            <a:xfrm>
              <a:off x="1728" y="3538"/>
              <a:ext cx="3024"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7" name="Group 394"/>
            <p:cNvGrpSpPr>
              <a:grpSpLocks/>
            </p:cNvGrpSpPr>
            <p:nvPr/>
          </p:nvGrpSpPr>
          <p:grpSpPr bwMode="auto">
            <a:xfrm rot="-4423226">
              <a:off x="1668" y="3260"/>
              <a:ext cx="400" cy="280"/>
              <a:chOff x="1043" y="2596"/>
              <a:chExt cx="142" cy="99"/>
            </a:xfrm>
          </p:grpSpPr>
          <p:sp>
            <p:nvSpPr>
              <p:cNvPr id="198" name="Freeform 395"/>
              <p:cNvSpPr>
                <a:spLocks/>
              </p:cNvSpPr>
              <p:nvPr/>
            </p:nvSpPr>
            <p:spPr bwMode="auto">
              <a:xfrm>
                <a:off x="1149" y="2693"/>
                <a:ext cx="12" cy="2"/>
              </a:xfrm>
              <a:custGeom>
                <a:avLst/>
                <a:gdLst>
                  <a:gd name="T0" fmla="*/ 63 w 63"/>
                  <a:gd name="T1" fmla="*/ 14 h 14"/>
                  <a:gd name="T2" fmla="*/ 55 w 63"/>
                  <a:gd name="T3" fmla="*/ 14 h 14"/>
                  <a:gd name="T4" fmla="*/ 48 w 63"/>
                  <a:gd name="T5" fmla="*/ 14 h 14"/>
                  <a:gd name="T6" fmla="*/ 40 w 63"/>
                  <a:gd name="T7" fmla="*/ 14 h 14"/>
                  <a:gd name="T8" fmla="*/ 31 w 63"/>
                  <a:gd name="T9" fmla="*/ 11 h 14"/>
                  <a:gd name="T10" fmla="*/ 23 w 63"/>
                  <a:gd name="T11" fmla="*/ 10 h 14"/>
                  <a:gd name="T12" fmla="*/ 16 w 63"/>
                  <a:gd name="T13" fmla="*/ 8 h 14"/>
                  <a:gd name="T14" fmla="*/ 8 w 63"/>
                  <a:gd name="T15" fmla="*/ 4 h 14"/>
                  <a:gd name="T16" fmla="*/ 0 w 63"/>
                  <a:gd name="T17" fmla="*/ 0 h 14"/>
                  <a:gd name="T18" fmla="*/ 8 w 63"/>
                  <a:gd name="T19" fmla="*/ 3 h 14"/>
                  <a:gd name="T20" fmla="*/ 15 w 63"/>
                  <a:gd name="T21" fmla="*/ 6 h 14"/>
                  <a:gd name="T22" fmla="*/ 23 w 63"/>
                  <a:gd name="T23" fmla="*/ 8 h 14"/>
                  <a:gd name="T24" fmla="*/ 30 w 63"/>
                  <a:gd name="T25" fmla="*/ 10 h 14"/>
                  <a:gd name="T26" fmla="*/ 39 w 63"/>
                  <a:gd name="T27" fmla="*/ 11 h 14"/>
                  <a:gd name="T28" fmla="*/ 47 w 63"/>
                  <a:gd name="T29" fmla="*/ 12 h 14"/>
                  <a:gd name="T30" fmla="*/ 55 w 63"/>
                  <a:gd name="T31" fmla="*/ 14 h 14"/>
                  <a:gd name="T32" fmla="*/ 63 w 63"/>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14">
                    <a:moveTo>
                      <a:pt x="63" y="14"/>
                    </a:moveTo>
                    <a:lnTo>
                      <a:pt x="55" y="14"/>
                    </a:lnTo>
                    <a:lnTo>
                      <a:pt x="48" y="14"/>
                    </a:lnTo>
                    <a:lnTo>
                      <a:pt x="40" y="14"/>
                    </a:lnTo>
                    <a:lnTo>
                      <a:pt x="31" y="11"/>
                    </a:lnTo>
                    <a:lnTo>
                      <a:pt x="23" y="10"/>
                    </a:lnTo>
                    <a:lnTo>
                      <a:pt x="16" y="8"/>
                    </a:lnTo>
                    <a:lnTo>
                      <a:pt x="8" y="4"/>
                    </a:lnTo>
                    <a:lnTo>
                      <a:pt x="0" y="0"/>
                    </a:lnTo>
                    <a:lnTo>
                      <a:pt x="8" y="3"/>
                    </a:lnTo>
                    <a:lnTo>
                      <a:pt x="15" y="6"/>
                    </a:lnTo>
                    <a:lnTo>
                      <a:pt x="23" y="8"/>
                    </a:lnTo>
                    <a:lnTo>
                      <a:pt x="30" y="10"/>
                    </a:lnTo>
                    <a:lnTo>
                      <a:pt x="39" y="11"/>
                    </a:lnTo>
                    <a:lnTo>
                      <a:pt x="47" y="12"/>
                    </a:lnTo>
                    <a:lnTo>
                      <a:pt x="55" y="14"/>
                    </a:lnTo>
                    <a:lnTo>
                      <a:pt x="63" y="14"/>
                    </a:lnTo>
                    <a:close/>
                  </a:path>
                </a:pathLst>
              </a:custGeom>
              <a:solidFill>
                <a:srgbClr val="F0A7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396"/>
              <p:cNvSpPr>
                <a:spLocks/>
              </p:cNvSpPr>
              <p:nvPr/>
            </p:nvSpPr>
            <p:spPr bwMode="auto">
              <a:xfrm>
                <a:off x="1143" y="2689"/>
                <a:ext cx="26" cy="6"/>
              </a:xfrm>
              <a:custGeom>
                <a:avLst/>
                <a:gdLst>
                  <a:gd name="T0" fmla="*/ 129 w 129"/>
                  <a:gd name="T1" fmla="*/ 28 h 38"/>
                  <a:gd name="T2" fmla="*/ 116 w 129"/>
                  <a:gd name="T3" fmla="*/ 33 h 38"/>
                  <a:gd name="T4" fmla="*/ 102 w 129"/>
                  <a:gd name="T5" fmla="*/ 36 h 38"/>
                  <a:gd name="T6" fmla="*/ 89 w 129"/>
                  <a:gd name="T7" fmla="*/ 38 h 38"/>
                  <a:gd name="T8" fmla="*/ 75 w 129"/>
                  <a:gd name="T9" fmla="*/ 38 h 38"/>
                  <a:gd name="T10" fmla="*/ 60 w 129"/>
                  <a:gd name="T11" fmla="*/ 35 h 38"/>
                  <a:gd name="T12" fmla="*/ 47 w 129"/>
                  <a:gd name="T13" fmla="*/ 32 h 38"/>
                  <a:gd name="T14" fmla="*/ 33 w 129"/>
                  <a:gd name="T15" fmla="*/ 26 h 38"/>
                  <a:gd name="T16" fmla="*/ 20 w 129"/>
                  <a:gd name="T17" fmla="*/ 18 h 38"/>
                  <a:gd name="T18" fmla="*/ 18 w 129"/>
                  <a:gd name="T19" fmla="*/ 16 h 38"/>
                  <a:gd name="T20" fmla="*/ 15 w 129"/>
                  <a:gd name="T21" fmla="*/ 14 h 38"/>
                  <a:gd name="T22" fmla="*/ 12 w 129"/>
                  <a:gd name="T23" fmla="*/ 11 h 38"/>
                  <a:gd name="T24" fmla="*/ 10 w 129"/>
                  <a:gd name="T25" fmla="*/ 10 h 38"/>
                  <a:gd name="T26" fmla="*/ 7 w 129"/>
                  <a:gd name="T27" fmla="*/ 8 h 38"/>
                  <a:gd name="T28" fmla="*/ 5 w 129"/>
                  <a:gd name="T29" fmla="*/ 5 h 38"/>
                  <a:gd name="T30" fmla="*/ 2 w 129"/>
                  <a:gd name="T31" fmla="*/ 3 h 38"/>
                  <a:gd name="T32" fmla="*/ 0 w 129"/>
                  <a:gd name="T33" fmla="*/ 0 h 38"/>
                  <a:gd name="T34" fmla="*/ 10 w 129"/>
                  <a:gd name="T35" fmla="*/ 8 h 38"/>
                  <a:gd name="T36" fmla="*/ 21 w 129"/>
                  <a:gd name="T37" fmla="*/ 14 h 38"/>
                  <a:gd name="T38" fmla="*/ 32 w 129"/>
                  <a:gd name="T39" fmla="*/ 20 h 38"/>
                  <a:gd name="T40" fmla="*/ 44 w 129"/>
                  <a:gd name="T41" fmla="*/ 23 h 38"/>
                  <a:gd name="T42" fmla="*/ 56 w 129"/>
                  <a:gd name="T43" fmla="*/ 27 h 38"/>
                  <a:gd name="T44" fmla="*/ 69 w 129"/>
                  <a:gd name="T45" fmla="*/ 30 h 38"/>
                  <a:gd name="T46" fmla="*/ 81 w 129"/>
                  <a:gd name="T47" fmla="*/ 32 h 38"/>
                  <a:gd name="T48" fmla="*/ 94 w 129"/>
                  <a:gd name="T49" fmla="*/ 33 h 38"/>
                  <a:gd name="T50" fmla="*/ 99 w 129"/>
                  <a:gd name="T51" fmla="*/ 32 h 38"/>
                  <a:gd name="T52" fmla="*/ 103 w 129"/>
                  <a:gd name="T53" fmla="*/ 32 h 38"/>
                  <a:gd name="T54" fmla="*/ 107 w 129"/>
                  <a:gd name="T55" fmla="*/ 32 h 38"/>
                  <a:gd name="T56" fmla="*/ 112 w 129"/>
                  <a:gd name="T57" fmla="*/ 32 h 38"/>
                  <a:gd name="T58" fmla="*/ 116 w 129"/>
                  <a:gd name="T59" fmla="*/ 30 h 38"/>
                  <a:gd name="T60" fmla="*/ 120 w 129"/>
                  <a:gd name="T61" fmla="*/ 30 h 38"/>
                  <a:gd name="T62" fmla="*/ 124 w 129"/>
                  <a:gd name="T63" fmla="*/ 29 h 38"/>
                  <a:gd name="T64" fmla="*/ 129 w 129"/>
                  <a:gd name="T65"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38">
                    <a:moveTo>
                      <a:pt x="129" y="28"/>
                    </a:moveTo>
                    <a:lnTo>
                      <a:pt x="116" y="33"/>
                    </a:lnTo>
                    <a:lnTo>
                      <a:pt x="102" y="36"/>
                    </a:lnTo>
                    <a:lnTo>
                      <a:pt x="89" y="38"/>
                    </a:lnTo>
                    <a:lnTo>
                      <a:pt x="75" y="38"/>
                    </a:lnTo>
                    <a:lnTo>
                      <a:pt x="60" y="35"/>
                    </a:lnTo>
                    <a:lnTo>
                      <a:pt x="47" y="32"/>
                    </a:lnTo>
                    <a:lnTo>
                      <a:pt x="33" y="26"/>
                    </a:lnTo>
                    <a:lnTo>
                      <a:pt x="20" y="18"/>
                    </a:lnTo>
                    <a:lnTo>
                      <a:pt x="18" y="16"/>
                    </a:lnTo>
                    <a:lnTo>
                      <a:pt x="15" y="14"/>
                    </a:lnTo>
                    <a:lnTo>
                      <a:pt x="12" y="11"/>
                    </a:lnTo>
                    <a:lnTo>
                      <a:pt x="10" y="10"/>
                    </a:lnTo>
                    <a:lnTo>
                      <a:pt x="7" y="8"/>
                    </a:lnTo>
                    <a:lnTo>
                      <a:pt x="5" y="5"/>
                    </a:lnTo>
                    <a:lnTo>
                      <a:pt x="2" y="3"/>
                    </a:lnTo>
                    <a:lnTo>
                      <a:pt x="0" y="0"/>
                    </a:lnTo>
                    <a:lnTo>
                      <a:pt x="10" y="8"/>
                    </a:lnTo>
                    <a:lnTo>
                      <a:pt x="21" y="14"/>
                    </a:lnTo>
                    <a:lnTo>
                      <a:pt x="32" y="20"/>
                    </a:lnTo>
                    <a:lnTo>
                      <a:pt x="44" y="23"/>
                    </a:lnTo>
                    <a:lnTo>
                      <a:pt x="56" y="27"/>
                    </a:lnTo>
                    <a:lnTo>
                      <a:pt x="69" y="30"/>
                    </a:lnTo>
                    <a:lnTo>
                      <a:pt x="81" y="32"/>
                    </a:lnTo>
                    <a:lnTo>
                      <a:pt x="94" y="33"/>
                    </a:lnTo>
                    <a:lnTo>
                      <a:pt x="99" y="32"/>
                    </a:lnTo>
                    <a:lnTo>
                      <a:pt x="103" y="32"/>
                    </a:lnTo>
                    <a:lnTo>
                      <a:pt x="107" y="32"/>
                    </a:lnTo>
                    <a:lnTo>
                      <a:pt x="112" y="32"/>
                    </a:lnTo>
                    <a:lnTo>
                      <a:pt x="116" y="30"/>
                    </a:lnTo>
                    <a:lnTo>
                      <a:pt x="120" y="30"/>
                    </a:lnTo>
                    <a:lnTo>
                      <a:pt x="124" y="29"/>
                    </a:lnTo>
                    <a:lnTo>
                      <a:pt x="129" y="28"/>
                    </a:lnTo>
                    <a:close/>
                  </a:path>
                </a:pathLst>
              </a:custGeom>
              <a:solidFill>
                <a:srgbClr val="F1AA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397"/>
              <p:cNvSpPr>
                <a:spLocks/>
              </p:cNvSpPr>
              <p:nvPr/>
            </p:nvSpPr>
            <p:spPr bwMode="auto">
              <a:xfrm>
                <a:off x="1140" y="2685"/>
                <a:ext cx="33" cy="10"/>
              </a:xfrm>
              <a:custGeom>
                <a:avLst/>
                <a:gdLst>
                  <a:gd name="T0" fmla="*/ 47 w 166"/>
                  <a:gd name="T1" fmla="*/ 45 h 59"/>
                  <a:gd name="T2" fmla="*/ 54 w 166"/>
                  <a:gd name="T3" fmla="*/ 48 h 59"/>
                  <a:gd name="T4" fmla="*/ 61 w 166"/>
                  <a:gd name="T5" fmla="*/ 51 h 59"/>
                  <a:gd name="T6" fmla="*/ 69 w 166"/>
                  <a:gd name="T7" fmla="*/ 53 h 59"/>
                  <a:gd name="T8" fmla="*/ 76 w 166"/>
                  <a:gd name="T9" fmla="*/ 55 h 59"/>
                  <a:gd name="T10" fmla="*/ 85 w 166"/>
                  <a:gd name="T11" fmla="*/ 56 h 59"/>
                  <a:gd name="T12" fmla="*/ 93 w 166"/>
                  <a:gd name="T13" fmla="*/ 57 h 59"/>
                  <a:gd name="T14" fmla="*/ 101 w 166"/>
                  <a:gd name="T15" fmla="*/ 59 h 59"/>
                  <a:gd name="T16" fmla="*/ 109 w 166"/>
                  <a:gd name="T17" fmla="*/ 59 h 59"/>
                  <a:gd name="T18" fmla="*/ 117 w 166"/>
                  <a:gd name="T19" fmla="*/ 57 h 59"/>
                  <a:gd name="T20" fmla="*/ 124 w 166"/>
                  <a:gd name="T21" fmla="*/ 56 h 59"/>
                  <a:gd name="T22" fmla="*/ 131 w 166"/>
                  <a:gd name="T23" fmla="*/ 54 h 59"/>
                  <a:gd name="T24" fmla="*/ 139 w 166"/>
                  <a:gd name="T25" fmla="*/ 51 h 59"/>
                  <a:gd name="T26" fmla="*/ 146 w 166"/>
                  <a:gd name="T27" fmla="*/ 49 h 59"/>
                  <a:gd name="T28" fmla="*/ 153 w 166"/>
                  <a:gd name="T29" fmla="*/ 45 h 59"/>
                  <a:gd name="T30" fmla="*/ 159 w 166"/>
                  <a:gd name="T31" fmla="*/ 41 h 59"/>
                  <a:gd name="T32" fmla="*/ 166 w 166"/>
                  <a:gd name="T33" fmla="*/ 37 h 59"/>
                  <a:gd name="T34" fmla="*/ 159 w 166"/>
                  <a:gd name="T35" fmla="*/ 39 h 59"/>
                  <a:gd name="T36" fmla="*/ 152 w 166"/>
                  <a:gd name="T37" fmla="*/ 42 h 59"/>
                  <a:gd name="T38" fmla="*/ 146 w 166"/>
                  <a:gd name="T39" fmla="*/ 43 h 59"/>
                  <a:gd name="T40" fmla="*/ 139 w 166"/>
                  <a:gd name="T41" fmla="*/ 45 h 59"/>
                  <a:gd name="T42" fmla="*/ 132 w 166"/>
                  <a:gd name="T43" fmla="*/ 47 h 59"/>
                  <a:gd name="T44" fmla="*/ 125 w 166"/>
                  <a:gd name="T45" fmla="*/ 47 h 59"/>
                  <a:gd name="T46" fmla="*/ 117 w 166"/>
                  <a:gd name="T47" fmla="*/ 48 h 59"/>
                  <a:gd name="T48" fmla="*/ 110 w 166"/>
                  <a:gd name="T49" fmla="*/ 48 h 59"/>
                  <a:gd name="T50" fmla="*/ 95 w 166"/>
                  <a:gd name="T51" fmla="*/ 47 h 59"/>
                  <a:gd name="T52" fmla="*/ 79 w 166"/>
                  <a:gd name="T53" fmla="*/ 44 h 59"/>
                  <a:gd name="T54" fmla="*/ 64 w 166"/>
                  <a:gd name="T55" fmla="*/ 41 h 59"/>
                  <a:gd name="T56" fmla="*/ 50 w 166"/>
                  <a:gd name="T57" fmla="*/ 36 h 59"/>
                  <a:gd name="T58" fmla="*/ 36 w 166"/>
                  <a:gd name="T59" fmla="*/ 29 h 59"/>
                  <a:gd name="T60" fmla="*/ 24 w 166"/>
                  <a:gd name="T61" fmla="*/ 20 h 59"/>
                  <a:gd name="T62" fmla="*/ 11 w 166"/>
                  <a:gd name="T63" fmla="*/ 11 h 59"/>
                  <a:gd name="T64" fmla="*/ 0 w 166"/>
                  <a:gd name="T65" fmla="*/ 0 h 59"/>
                  <a:gd name="T66" fmla="*/ 4 w 166"/>
                  <a:gd name="T67" fmla="*/ 6 h 59"/>
                  <a:gd name="T68" fmla="*/ 8 w 166"/>
                  <a:gd name="T69" fmla="*/ 12 h 59"/>
                  <a:gd name="T70" fmla="*/ 12 w 166"/>
                  <a:gd name="T71" fmla="*/ 17 h 59"/>
                  <a:gd name="T72" fmla="*/ 16 w 166"/>
                  <a:gd name="T73" fmla="*/ 21 h 59"/>
                  <a:gd name="T74" fmla="*/ 21 w 166"/>
                  <a:gd name="T75" fmla="*/ 26 h 59"/>
                  <a:gd name="T76" fmla="*/ 26 w 166"/>
                  <a:gd name="T77" fmla="*/ 31 h 59"/>
                  <a:gd name="T78" fmla="*/ 31 w 166"/>
                  <a:gd name="T79" fmla="*/ 35 h 59"/>
                  <a:gd name="T80" fmla="*/ 36 w 166"/>
                  <a:gd name="T81" fmla="*/ 39 h 59"/>
                  <a:gd name="T82" fmla="*/ 38 w 166"/>
                  <a:gd name="T83" fmla="*/ 39 h 59"/>
                  <a:gd name="T84" fmla="*/ 39 w 166"/>
                  <a:gd name="T85" fmla="*/ 41 h 59"/>
                  <a:gd name="T86" fmla="*/ 40 w 166"/>
                  <a:gd name="T87" fmla="*/ 42 h 59"/>
                  <a:gd name="T88" fmla="*/ 41 w 166"/>
                  <a:gd name="T89" fmla="*/ 42 h 59"/>
                  <a:gd name="T90" fmla="*/ 43 w 166"/>
                  <a:gd name="T91" fmla="*/ 43 h 59"/>
                  <a:gd name="T92" fmla="*/ 44 w 166"/>
                  <a:gd name="T93" fmla="*/ 44 h 59"/>
                  <a:gd name="T94" fmla="*/ 45 w 166"/>
                  <a:gd name="T95" fmla="*/ 44 h 59"/>
                  <a:gd name="T96" fmla="*/ 47 w 166"/>
                  <a:gd name="T97"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59">
                    <a:moveTo>
                      <a:pt x="47" y="45"/>
                    </a:moveTo>
                    <a:lnTo>
                      <a:pt x="54" y="48"/>
                    </a:lnTo>
                    <a:lnTo>
                      <a:pt x="61" y="51"/>
                    </a:lnTo>
                    <a:lnTo>
                      <a:pt x="69" y="53"/>
                    </a:lnTo>
                    <a:lnTo>
                      <a:pt x="76" y="55"/>
                    </a:lnTo>
                    <a:lnTo>
                      <a:pt x="85" y="56"/>
                    </a:lnTo>
                    <a:lnTo>
                      <a:pt x="93" y="57"/>
                    </a:lnTo>
                    <a:lnTo>
                      <a:pt x="101" y="59"/>
                    </a:lnTo>
                    <a:lnTo>
                      <a:pt x="109" y="59"/>
                    </a:lnTo>
                    <a:lnTo>
                      <a:pt x="117" y="57"/>
                    </a:lnTo>
                    <a:lnTo>
                      <a:pt x="124" y="56"/>
                    </a:lnTo>
                    <a:lnTo>
                      <a:pt x="131" y="54"/>
                    </a:lnTo>
                    <a:lnTo>
                      <a:pt x="139" y="51"/>
                    </a:lnTo>
                    <a:lnTo>
                      <a:pt x="146" y="49"/>
                    </a:lnTo>
                    <a:lnTo>
                      <a:pt x="153" y="45"/>
                    </a:lnTo>
                    <a:lnTo>
                      <a:pt x="159" y="41"/>
                    </a:lnTo>
                    <a:lnTo>
                      <a:pt x="166" y="37"/>
                    </a:lnTo>
                    <a:lnTo>
                      <a:pt x="159" y="39"/>
                    </a:lnTo>
                    <a:lnTo>
                      <a:pt x="152" y="42"/>
                    </a:lnTo>
                    <a:lnTo>
                      <a:pt x="146" y="43"/>
                    </a:lnTo>
                    <a:lnTo>
                      <a:pt x="139" y="45"/>
                    </a:lnTo>
                    <a:lnTo>
                      <a:pt x="132" y="47"/>
                    </a:lnTo>
                    <a:lnTo>
                      <a:pt x="125" y="47"/>
                    </a:lnTo>
                    <a:lnTo>
                      <a:pt x="117" y="48"/>
                    </a:lnTo>
                    <a:lnTo>
                      <a:pt x="110" y="48"/>
                    </a:lnTo>
                    <a:lnTo>
                      <a:pt x="95" y="47"/>
                    </a:lnTo>
                    <a:lnTo>
                      <a:pt x="79" y="44"/>
                    </a:lnTo>
                    <a:lnTo>
                      <a:pt x="64" y="41"/>
                    </a:lnTo>
                    <a:lnTo>
                      <a:pt x="50" y="36"/>
                    </a:lnTo>
                    <a:lnTo>
                      <a:pt x="36" y="29"/>
                    </a:lnTo>
                    <a:lnTo>
                      <a:pt x="24" y="20"/>
                    </a:lnTo>
                    <a:lnTo>
                      <a:pt x="11" y="11"/>
                    </a:lnTo>
                    <a:lnTo>
                      <a:pt x="0" y="0"/>
                    </a:lnTo>
                    <a:lnTo>
                      <a:pt x="4" y="6"/>
                    </a:lnTo>
                    <a:lnTo>
                      <a:pt x="8" y="12"/>
                    </a:lnTo>
                    <a:lnTo>
                      <a:pt x="12" y="17"/>
                    </a:lnTo>
                    <a:lnTo>
                      <a:pt x="16" y="21"/>
                    </a:lnTo>
                    <a:lnTo>
                      <a:pt x="21" y="26"/>
                    </a:lnTo>
                    <a:lnTo>
                      <a:pt x="26" y="31"/>
                    </a:lnTo>
                    <a:lnTo>
                      <a:pt x="31" y="35"/>
                    </a:lnTo>
                    <a:lnTo>
                      <a:pt x="36" y="39"/>
                    </a:lnTo>
                    <a:lnTo>
                      <a:pt x="38" y="39"/>
                    </a:lnTo>
                    <a:lnTo>
                      <a:pt x="39" y="41"/>
                    </a:lnTo>
                    <a:lnTo>
                      <a:pt x="40" y="42"/>
                    </a:lnTo>
                    <a:lnTo>
                      <a:pt x="41" y="42"/>
                    </a:lnTo>
                    <a:lnTo>
                      <a:pt x="43" y="43"/>
                    </a:lnTo>
                    <a:lnTo>
                      <a:pt x="44" y="44"/>
                    </a:lnTo>
                    <a:lnTo>
                      <a:pt x="45" y="44"/>
                    </a:lnTo>
                    <a:lnTo>
                      <a:pt x="47" y="45"/>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398"/>
              <p:cNvSpPr>
                <a:spLocks/>
              </p:cNvSpPr>
              <p:nvPr/>
            </p:nvSpPr>
            <p:spPr bwMode="auto">
              <a:xfrm>
                <a:off x="1138" y="2682"/>
                <a:ext cx="38" cy="12"/>
              </a:xfrm>
              <a:custGeom>
                <a:avLst/>
                <a:gdLst>
                  <a:gd name="T0" fmla="*/ 26 w 191"/>
                  <a:gd name="T1" fmla="*/ 39 h 72"/>
                  <a:gd name="T2" fmla="*/ 36 w 191"/>
                  <a:gd name="T3" fmla="*/ 47 h 72"/>
                  <a:gd name="T4" fmla="*/ 47 w 191"/>
                  <a:gd name="T5" fmla="*/ 53 h 72"/>
                  <a:gd name="T6" fmla="*/ 58 w 191"/>
                  <a:gd name="T7" fmla="*/ 59 h 72"/>
                  <a:gd name="T8" fmla="*/ 70 w 191"/>
                  <a:gd name="T9" fmla="*/ 62 h 72"/>
                  <a:gd name="T10" fmla="*/ 82 w 191"/>
                  <a:gd name="T11" fmla="*/ 66 h 72"/>
                  <a:gd name="T12" fmla="*/ 95 w 191"/>
                  <a:gd name="T13" fmla="*/ 69 h 72"/>
                  <a:gd name="T14" fmla="*/ 107 w 191"/>
                  <a:gd name="T15" fmla="*/ 71 h 72"/>
                  <a:gd name="T16" fmla="*/ 120 w 191"/>
                  <a:gd name="T17" fmla="*/ 72 h 72"/>
                  <a:gd name="T18" fmla="*/ 125 w 191"/>
                  <a:gd name="T19" fmla="*/ 71 h 72"/>
                  <a:gd name="T20" fmla="*/ 129 w 191"/>
                  <a:gd name="T21" fmla="*/ 71 h 72"/>
                  <a:gd name="T22" fmla="*/ 133 w 191"/>
                  <a:gd name="T23" fmla="*/ 71 h 72"/>
                  <a:gd name="T24" fmla="*/ 138 w 191"/>
                  <a:gd name="T25" fmla="*/ 71 h 72"/>
                  <a:gd name="T26" fmla="*/ 142 w 191"/>
                  <a:gd name="T27" fmla="*/ 69 h 72"/>
                  <a:gd name="T28" fmla="*/ 146 w 191"/>
                  <a:gd name="T29" fmla="*/ 69 h 72"/>
                  <a:gd name="T30" fmla="*/ 150 w 191"/>
                  <a:gd name="T31" fmla="*/ 68 h 72"/>
                  <a:gd name="T32" fmla="*/ 155 w 191"/>
                  <a:gd name="T33" fmla="*/ 67 h 72"/>
                  <a:gd name="T34" fmla="*/ 160 w 191"/>
                  <a:gd name="T35" fmla="*/ 65 h 72"/>
                  <a:gd name="T36" fmla="*/ 164 w 191"/>
                  <a:gd name="T37" fmla="*/ 62 h 72"/>
                  <a:gd name="T38" fmla="*/ 169 w 191"/>
                  <a:gd name="T39" fmla="*/ 60 h 72"/>
                  <a:gd name="T40" fmla="*/ 174 w 191"/>
                  <a:gd name="T41" fmla="*/ 56 h 72"/>
                  <a:gd name="T42" fmla="*/ 178 w 191"/>
                  <a:gd name="T43" fmla="*/ 53 h 72"/>
                  <a:gd name="T44" fmla="*/ 183 w 191"/>
                  <a:gd name="T45" fmla="*/ 49 h 72"/>
                  <a:gd name="T46" fmla="*/ 187 w 191"/>
                  <a:gd name="T47" fmla="*/ 45 h 72"/>
                  <a:gd name="T48" fmla="*/ 191 w 191"/>
                  <a:gd name="T49" fmla="*/ 42 h 72"/>
                  <a:gd name="T50" fmla="*/ 183 w 191"/>
                  <a:gd name="T51" fmla="*/ 45 h 72"/>
                  <a:gd name="T52" fmla="*/ 175 w 191"/>
                  <a:gd name="T53" fmla="*/ 49 h 72"/>
                  <a:gd name="T54" fmla="*/ 166 w 191"/>
                  <a:gd name="T55" fmla="*/ 53 h 72"/>
                  <a:gd name="T56" fmla="*/ 157 w 191"/>
                  <a:gd name="T57" fmla="*/ 55 h 72"/>
                  <a:gd name="T58" fmla="*/ 148 w 191"/>
                  <a:gd name="T59" fmla="*/ 57 h 72"/>
                  <a:gd name="T60" fmla="*/ 139 w 191"/>
                  <a:gd name="T61" fmla="*/ 59 h 72"/>
                  <a:gd name="T62" fmla="*/ 130 w 191"/>
                  <a:gd name="T63" fmla="*/ 60 h 72"/>
                  <a:gd name="T64" fmla="*/ 120 w 191"/>
                  <a:gd name="T65" fmla="*/ 60 h 72"/>
                  <a:gd name="T66" fmla="*/ 103 w 191"/>
                  <a:gd name="T67" fmla="*/ 60 h 72"/>
                  <a:gd name="T68" fmla="*/ 85 w 191"/>
                  <a:gd name="T69" fmla="*/ 56 h 72"/>
                  <a:gd name="T70" fmla="*/ 69 w 191"/>
                  <a:gd name="T71" fmla="*/ 51 h 72"/>
                  <a:gd name="T72" fmla="*/ 53 w 191"/>
                  <a:gd name="T73" fmla="*/ 44 h 72"/>
                  <a:gd name="T74" fmla="*/ 38 w 191"/>
                  <a:gd name="T75" fmla="*/ 36 h 72"/>
                  <a:gd name="T76" fmla="*/ 24 w 191"/>
                  <a:gd name="T77" fmla="*/ 25 h 72"/>
                  <a:gd name="T78" fmla="*/ 12 w 191"/>
                  <a:gd name="T79" fmla="*/ 13 h 72"/>
                  <a:gd name="T80" fmla="*/ 0 w 191"/>
                  <a:gd name="T81" fmla="*/ 0 h 72"/>
                  <a:gd name="T82" fmla="*/ 2 w 191"/>
                  <a:gd name="T83" fmla="*/ 5 h 72"/>
                  <a:gd name="T84" fmla="*/ 5 w 191"/>
                  <a:gd name="T85" fmla="*/ 11 h 72"/>
                  <a:gd name="T86" fmla="*/ 8 w 191"/>
                  <a:gd name="T87" fmla="*/ 15 h 72"/>
                  <a:gd name="T88" fmla="*/ 11 w 191"/>
                  <a:gd name="T89" fmla="*/ 20 h 72"/>
                  <a:gd name="T90" fmla="*/ 15 w 191"/>
                  <a:gd name="T91" fmla="*/ 25 h 72"/>
                  <a:gd name="T92" fmla="*/ 18 w 191"/>
                  <a:gd name="T93" fmla="*/ 30 h 72"/>
                  <a:gd name="T94" fmla="*/ 22 w 191"/>
                  <a:gd name="T95" fmla="*/ 35 h 72"/>
                  <a:gd name="T96" fmla="*/ 26 w 191"/>
                  <a:gd name="T97"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1" h="72">
                    <a:moveTo>
                      <a:pt x="26" y="39"/>
                    </a:moveTo>
                    <a:lnTo>
                      <a:pt x="36" y="47"/>
                    </a:lnTo>
                    <a:lnTo>
                      <a:pt x="47" y="53"/>
                    </a:lnTo>
                    <a:lnTo>
                      <a:pt x="58" y="59"/>
                    </a:lnTo>
                    <a:lnTo>
                      <a:pt x="70" y="62"/>
                    </a:lnTo>
                    <a:lnTo>
                      <a:pt x="82" y="66"/>
                    </a:lnTo>
                    <a:lnTo>
                      <a:pt x="95" y="69"/>
                    </a:lnTo>
                    <a:lnTo>
                      <a:pt x="107" y="71"/>
                    </a:lnTo>
                    <a:lnTo>
                      <a:pt x="120" y="72"/>
                    </a:lnTo>
                    <a:lnTo>
                      <a:pt x="125" y="71"/>
                    </a:lnTo>
                    <a:lnTo>
                      <a:pt x="129" y="71"/>
                    </a:lnTo>
                    <a:lnTo>
                      <a:pt x="133" y="71"/>
                    </a:lnTo>
                    <a:lnTo>
                      <a:pt x="138" y="71"/>
                    </a:lnTo>
                    <a:lnTo>
                      <a:pt x="142" y="69"/>
                    </a:lnTo>
                    <a:lnTo>
                      <a:pt x="146" y="69"/>
                    </a:lnTo>
                    <a:lnTo>
                      <a:pt x="150" y="68"/>
                    </a:lnTo>
                    <a:lnTo>
                      <a:pt x="155" y="67"/>
                    </a:lnTo>
                    <a:lnTo>
                      <a:pt x="160" y="65"/>
                    </a:lnTo>
                    <a:lnTo>
                      <a:pt x="164" y="62"/>
                    </a:lnTo>
                    <a:lnTo>
                      <a:pt x="169" y="60"/>
                    </a:lnTo>
                    <a:lnTo>
                      <a:pt x="174" y="56"/>
                    </a:lnTo>
                    <a:lnTo>
                      <a:pt x="178" y="53"/>
                    </a:lnTo>
                    <a:lnTo>
                      <a:pt x="183" y="49"/>
                    </a:lnTo>
                    <a:lnTo>
                      <a:pt x="187" y="45"/>
                    </a:lnTo>
                    <a:lnTo>
                      <a:pt x="191" y="42"/>
                    </a:lnTo>
                    <a:lnTo>
                      <a:pt x="183" y="45"/>
                    </a:lnTo>
                    <a:lnTo>
                      <a:pt x="175" y="49"/>
                    </a:lnTo>
                    <a:lnTo>
                      <a:pt x="166" y="53"/>
                    </a:lnTo>
                    <a:lnTo>
                      <a:pt x="157" y="55"/>
                    </a:lnTo>
                    <a:lnTo>
                      <a:pt x="148" y="57"/>
                    </a:lnTo>
                    <a:lnTo>
                      <a:pt x="139" y="59"/>
                    </a:lnTo>
                    <a:lnTo>
                      <a:pt x="130" y="60"/>
                    </a:lnTo>
                    <a:lnTo>
                      <a:pt x="120" y="60"/>
                    </a:lnTo>
                    <a:lnTo>
                      <a:pt x="103" y="60"/>
                    </a:lnTo>
                    <a:lnTo>
                      <a:pt x="85" y="56"/>
                    </a:lnTo>
                    <a:lnTo>
                      <a:pt x="69" y="51"/>
                    </a:lnTo>
                    <a:lnTo>
                      <a:pt x="53" y="44"/>
                    </a:lnTo>
                    <a:lnTo>
                      <a:pt x="38" y="36"/>
                    </a:lnTo>
                    <a:lnTo>
                      <a:pt x="24" y="25"/>
                    </a:lnTo>
                    <a:lnTo>
                      <a:pt x="12" y="13"/>
                    </a:lnTo>
                    <a:lnTo>
                      <a:pt x="0" y="0"/>
                    </a:lnTo>
                    <a:lnTo>
                      <a:pt x="2" y="5"/>
                    </a:lnTo>
                    <a:lnTo>
                      <a:pt x="5" y="11"/>
                    </a:lnTo>
                    <a:lnTo>
                      <a:pt x="8" y="15"/>
                    </a:lnTo>
                    <a:lnTo>
                      <a:pt x="11" y="20"/>
                    </a:lnTo>
                    <a:lnTo>
                      <a:pt x="15" y="25"/>
                    </a:lnTo>
                    <a:lnTo>
                      <a:pt x="18" y="30"/>
                    </a:lnTo>
                    <a:lnTo>
                      <a:pt x="22" y="35"/>
                    </a:lnTo>
                    <a:lnTo>
                      <a:pt x="26" y="39"/>
                    </a:lnTo>
                    <a:close/>
                  </a:path>
                </a:pathLst>
              </a:custGeom>
              <a:solidFill>
                <a:srgbClr val="F1AB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399"/>
              <p:cNvSpPr>
                <a:spLocks/>
              </p:cNvSpPr>
              <p:nvPr/>
            </p:nvSpPr>
            <p:spPr bwMode="auto">
              <a:xfrm>
                <a:off x="1136" y="2679"/>
                <a:ext cx="42" cy="14"/>
              </a:xfrm>
              <a:custGeom>
                <a:avLst/>
                <a:gdLst>
                  <a:gd name="T0" fmla="*/ 17 w 210"/>
                  <a:gd name="T1" fmla="*/ 36 h 84"/>
                  <a:gd name="T2" fmla="*/ 28 w 210"/>
                  <a:gd name="T3" fmla="*/ 47 h 84"/>
                  <a:gd name="T4" fmla="*/ 41 w 210"/>
                  <a:gd name="T5" fmla="*/ 56 h 84"/>
                  <a:gd name="T6" fmla="*/ 53 w 210"/>
                  <a:gd name="T7" fmla="*/ 65 h 84"/>
                  <a:gd name="T8" fmla="*/ 67 w 210"/>
                  <a:gd name="T9" fmla="*/ 71 h 84"/>
                  <a:gd name="T10" fmla="*/ 81 w 210"/>
                  <a:gd name="T11" fmla="*/ 77 h 84"/>
                  <a:gd name="T12" fmla="*/ 96 w 210"/>
                  <a:gd name="T13" fmla="*/ 80 h 84"/>
                  <a:gd name="T14" fmla="*/ 112 w 210"/>
                  <a:gd name="T15" fmla="*/ 83 h 84"/>
                  <a:gd name="T16" fmla="*/ 127 w 210"/>
                  <a:gd name="T17" fmla="*/ 84 h 84"/>
                  <a:gd name="T18" fmla="*/ 134 w 210"/>
                  <a:gd name="T19" fmla="*/ 84 h 84"/>
                  <a:gd name="T20" fmla="*/ 142 w 210"/>
                  <a:gd name="T21" fmla="*/ 83 h 84"/>
                  <a:gd name="T22" fmla="*/ 149 w 210"/>
                  <a:gd name="T23" fmla="*/ 83 h 84"/>
                  <a:gd name="T24" fmla="*/ 156 w 210"/>
                  <a:gd name="T25" fmla="*/ 81 h 84"/>
                  <a:gd name="T26" fmla="*/ 163 w 210"/>
                  <a:gd name="T27" fmla="*/ 79 h 84"/>
                  <a:gd name="T28" fmla="*/ 170 w 210"/>
                  <a:gd name="T29" fmla="*/ 78 h 84"/>
                  <a:gd name="T30" fmla="*/ 176 w 210"/>
                  <a:gd name="T31" fmla="*/ 75 h 84"/>
                  <a:gd name="T32" fmla="*/ 183 w 210"/>
                  <a:gd name="T33" fmla="*/ 73 h 84"/>
                  <a:gd name="T34" fmla="*/ 187 w 210"/>
                  <a:gd name="T35" fmla="*/ 69 h 84"/>
                  <a:gd name="T36" fmla="*/ 190 w 210"/>
                  <a:gd name="T37" fmla="*/ 67 h 84"/>
                  <a:gd name="T38" fmla="*/ 194 w 210"/>
                  <a:gd name="T39" fmla="*/ 63 h 84"/>
                  <a:gd name="T40" fmla="*/ 197 w 210"/>
                  <a:gd name="T41" fmla="*/ 61 h 84"/>
                  <a:gd name="T42" fmla="*/ 200 w 210"/>
                  <a:gd name="T43" fmla="*/ 57 h 84"/>
                  <a:gd name="T44" fmla="*/ 204 w 210"/>
                  <a:gd name="T45" fmla="*/ 54 h 84"/>
                  <a:gd name="T46" fmla="*/ 207 w 210"/>
                  <a:gd name="T47" fmla="*/ 50 h 84"/>
                  <a:gd name="T48" fmla="*/ 210 w 210"/>
                  <a:gd name="T49" fmla="*/ 45 h 84"/>
                  <a:gd name="T50" fmla="*/ 201 w 210"/>
                  <a:gd name="T51" fmla="*/ 51 h 84"/>
                  <a:gd name="T52" fmla="*/ 191 w 210"/>
                  <a:gd name="T53" fmla="*/ 57 h 84"/>
                  <a:gd name="T54" fmla="*/ 181 w 210"/>
                  <a:gd name="T55" fmla="*/ 62 h 84"/>
                  <a:gd name="T56" fmla="*/ 171 w 210"/>
                  <a:gd name="T57" fmla="*/ 66 h 84"/>
                  <a:gd name="T58" fmla="*/ 160 w 210"/>
                  <a:gd name="T59" fmla="*/ 69 h 84"/>
                  <a:gd name="T60" fmla="*/ 149 w 210"/>
                  <a:gd name="T61" fmla="*/ 71 h 84"/>
                  <a:gd name="T62" fmla="*/ 138 w 210"/>
                  <a:gd name="T63" fmla="*/ 73 h 84"/>
                  <a:gd name="T64" fmla="*/ 127 w 210"/>
                  <a:gd name="T65" fmla="*/ 73 h 84"/>
                  <a:gd name="T66" fmla="*/ 118 w 210"/>
                  <a:gd name="T67" fmla="*/ 73 h 84"/>
                  <a:gd name="T68" fmla="*/ 108 w 210"/>
                  <a:gd name="T69" fmla="*/ 72 h 84"/>
                  <a:gd name="T70" fmla="*/ 99 w 210"/>
                  <a:gd name="T71" fmla="*/ 71 h 84"/>
                  <a:gd name="T72" fmla="*/ 89 w 210"/>
                  <a:gd name="T73" fmla="*/ 68 h 84"/>
                  <a:gd name="T74" fmla="*/ 80 w 210"/>
                  <a:gd name="T75" fmla="*/ 65 h 84"/>
                  <a:gd name="T76" fmla="*/ 71 w 210"/>
                  <a:gd name="T77" fmla="*/ 62 h 84"/>
                  <a:gd name="T78" fmla="*/ 63 w 210"/>
                  <a:gd name="T79" fmla="*/ 57 h 84"/>
                  <a:gd name="T80" fmla="*/ 55 w 210"/>
                  <a:gd name="T81" fmla="*/ 54 h 84"/>
                  <a:gd name="T82" fmla="*/ 39 w 210"/>
                  <a:gd name="T83" fmla="*/ 43 h 84"/>
                  <a:gd name="T84" fmla="*/ 25 w 210"/>
                  <a:gd name="T85" fmla="*/ 30 h 84"/>
                  <a:gd name="T86" fmla="*/ 12 w 210"/>
                  <a:gd name="T87" fmla="*/ 17 h 84"/>
                  <a:gd name="T88" fmla="*/ 0 w 210"/>
                  <a:gd name="T89" fmla="*/ 0 h 84"/>
                  <a:gd name="T90" fmla="*/ 1 w 210"/>
                  <a:gd name="T91" fmla="*/ 5 h 84"/>
                  <a:gd name="T92" fmla="*/ 3 w 210"/>
                  <a:gd name="T93" fmla="*/ 9 h 84"/>
                  <a:gd name="T94" fmla="*/ 5 w 210"/>
                  <a:gd name="T95" fmla="*/ 14 h 84"/>
                  <a:gd name="T96" fmla="*/ 7 w 210"/>
                  <a:gd name="T97" fmla="*/ 19 h 84"/>
                  <a:gd name="T98" fmla="*/ 9 w 210"/>
                  <a:gd name="T99" fmla="*/ 24 h 84"/>
                  <a:gd name="T100" fmla="*/ 12 w 210"/>
                  <a:gd name="T101" fmla="*/ 27 h 84"/>
                  <a:gd name="T102" fmla="*/ 14 w 210"/>
                  <a:gd name="T103" fmla="*/ 32 h 84"/>
                  <a:gd name="T104" fmla="*/ 17 w 210"/>
                  <a:gd name="T10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0" h="84">
                    <a:moveTo>
                      <a:pt x="17" y="36"/>
                    </a:moveTo>
                    <a:lnTo>
                      <a:pt x="28" y="47"/>
                    </a:lnTo>
                    <a:lnTo>
                      <a:pt x="41" y="56"/>
                    </a:lnTo>
                    <a:lnTo>
                      <a:pt x="53" y="65"/>
                    </a:lnTo>
                    <a:lnTo>
                      <a:pt x="67" y="71"/>
                    </a:lnTo>
                    <a:lnTo>
                      <a:pt x="81" y="77"/>
                    </a:lnTo>
                    <a:lnTo>
                      <a:pt x="96" y="80"/>
                    </a:lnTo>
                    <a:lnTo>
                      <a:pt x="112" y="83"/>
                    </a:lnTo>
                    <a:lnTo>
                      <a:pt x="127" y="84"/>
                    </a:lnTo>
                    <a:lnTo>
                      <a:pt x="134" y="84"/>
                    </a:lnTo>
                    <a:lnTo>
                      <a:pt x="142" y="83"/>
                    </a:lnTo>
                    <a:lnTo>
                      <a:pt x="149" y="83"/>
                    </a:lnTo>
                    <a:lnTo>
                      <a:pt x="156" y="81"/>
                    </a:lnTo>
                    <a:lnTo>
                      <a:pt x="163" y="79"/>
                    </a:lnTo>
                    <a:lnTo>
                      <a:pt x="170" y="78"/>
                    </a:lnTo>
                    <a:lnTo>
                      <a:pt x="176" y="75"/>
                    </a:lnTo>
                    <a:lnTo>
                      <a:pt x="183" y="73"/>
                    </a:lnTo>
                    <a:lnTo>
                      <a:pt x="187" y="69"/>
                    </a:lnTo>
                    <a:lnTo>
                      <a:pt x="190" y="67"/>
                    </a:lnTo>
                    <a:lnTo>
                      <a:pt x="194" y="63"/>
                    </a:lnTo>
                    <a:lnTo>
                      <a:pt x="197" y="61"/>
                    </a:lnTo>
                    <a:lnTo>
                      <a:pt x="200" y="57"/>
                    </a:lnTo>
                    <a:lnTo>
                      <a:pt x="204" y="54"/>
                    </a:lnTo>
                    <a:lnTo>
                      <a:pt x="207" y="50"/>
                    </a:lnTo>
                    <a:lnTo>
                      <a:pt x="210" y="45"/>
                    </a:lnTo>
                    <a:lnTo>
                      <a:pt x="201" y="51"/>
                    </a:lnTo>
                    <a:lnTo>
                      <a:pt x="191" y="57"/>
                    </a:lnTo>
                    <a:lnTo>
                      <a:pt x="181" y="62"/>
                    </a:lnTo>
                    <a:lnTo>
                      <a:pt x="171" y="66"/>
                    </a:lnTo>
                    <a:lnTo>
                      <a:pt x="160" y="69"/>
                    </a:lnTo>
                    <a:lnTo>
                      <a:pt x="149" y="71"/>
                    </a:lnTo>
                    <a:lnTo>
                      <a:pt x="138" y="73"/>
                    </a:lnTo>
                    <a:lnTo>
                      <a:pt x="127" y="73"/>
                    </a:lnTo>
                    <a:lnTo>
                      <a:pt x="118" y="73"/>
                    </a:lnTo>
                    <a:lnTo>
                      <a:pt x="108" y="72"/>
                    </a:lnTo>
                    <a:lnTo>
                      <a:pt x="99" y="71"/>
                    </a:lnTo>
                    <a:lnTo>
                      <a:pt x="89" y="68"/>
                    </a:lnTo>
                    <a:lnTo>
                      <a:pt x="80" y="65"/>
                    </a:lnTo>
                    <a:lnTo>
                      <a:pt x="71" y="62"/>
                    </a:lnTo>
                    <a:lnTo>
                      <a:pt x="63" y="57"/>
                    </a:lnTo>
                    <a:lnTo>
                      <a:pt x="55" y="54"/>
                    </a:lnTo>
                    <a:lnTo>
                      <a:pt x="39" y="43"/>
                    </a:lnTo>
                    <a:lnTo>
                      <a:pt x="25" y="30"/>
                    </a:lnTo>
                    <a:lnTo>
                      <a:pt x="12" y="17"/>
                    </a:lnTo>
                    <a:lnTo>
                      <a:pt x="0" y="0"/>
                    </a:lnTo>
                    <a:lnTo>
                      <a:pt x="1" y="5"/>
                    </a:lnTo>
                    <a:lnTo>
                      <a:pt x="3" y="9"/>
                    </a:lnTo>
                    <a:lnTo>
                      <a:pt x="5" y="14"/>
                    </a:lnTo>
                    <a:lnTo>
                      <a:pt x="7" y="19"/>
                    </a:lnTo>
                    <a:lnTo>
                      <a:pt x="9" y="24"/>
                    </a:lnTo>
                    <a:lnTo>
                      <a:pt x="12" y="27"/>
                    </a:lnTo>
                    <a:lnTo>
                      <a:pt x="14" y="32"/>
                    </a:lnTo>
                    <a:lnTo>
                      <a:pt x="17" y="36"/>
                    </a:lnTo>
                    <a:close/>
                  </a:path>
                </a:pathLst>
              </a:custGeom>
              <a:solidFill>
                <a:srgbClr val="F1AD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00"/>
              <p:cNvSpPr>
                <a:spLocks/>
              </p:cNvSpPr>
              <p:nvPr/>
            </p:nvSpPr>
            <p:spPr bwMode="auto">
              <a:xfrm>
                <a:off x="1135" y="2677"/>
                <a:ext cx="45" cy="15"/>
              </a:xfrm>
              <a:custGeom>
                <a:avLst/>
                <a:gdLst>
                  <a:gd name="T0" fmla="*/ 12 w 224"/>
                  <a:gd name="T1" fmla="*/ 35 h 95"/>
                  <a:gd name="T2" fmla="*/ 24 w 224"/>
                  <a:gd name="T3" fmla="*/ 48 h 95"/>
                  <a:gd name="T4" fmla="*/ 37 w 224"/>
                  <a:gd name="T5" fmla="*/ 60 h 95"/>
                  <a:gd name="T6" fmla="*/ 50 w 224"/>
                  <a:gd name="T7" fmla="*/ 71 h 95"/>
                  <a:gd name="T8" fmla="*/ 65 w 224"/>
                  <a:gd name="T9" fmla="*/ 79 h 95"/>
                  <a:gd name="T10" fmla="*/ 81 w 224"/>
                  <a:gd name="T11" fmla="*/ 86 h 95"/>
                  <a:gd name="T12" fmla="*/ 97 w 224"/>
                  <a:gd name="T13" fmla="*/ 91 h 95"/>
                  <a:gd name="T14" fmla="*/ 115 w 224"/>
                  <a:gd name="T15" fmla="*/ 95 h 95"/>
                  <a:gd name="T16" fmla="*/ 132 w 224"/>
                  <a:gd name="T17" fmla="*/ 95 h 95"/>
                  <a:gd name="T18" fmla="*/ 142 w 224"/>
                  <a:gd name="T19" fmla="*/ 95 h 95"/>
                  <a:gd name="T20" fmla="*/ 151 w 224"/>
                  <a:gd name="T21" fmla="*/ 94 h 95"/>
                  <a:gd name="T22" fmla="*/ 160 w 224"/>
                  <a:gd name="T23" fmla="*/ 92 h 95"/>
                  <a:gd name="T24" fmla="*/ 169 w 224"/>
                  <a:gd name="T25" fmla="*/ 90 h 95"/>
                  <a:gd name="T26" fmla="*/ 178 w 224"/>
                  <a:gd name="T27" fmla="*/ 88 h 95"/>
                  <a:gd name="T28" fmla="*/ 187 w 224"/>
                  <a:gd name="T29" fmla="*/ 84 h 95"/>
                  <a:gd name="T30" fmla="*/ 195 w 224"/>
                  <a:gd name="T31" fmla="*/ 80 h 95"/>
                  <a:gd name="T32" fmla="*/ 203 w 224"/>
                  <a:gd name="T33" fmla="*/ 77 h 95"/>
                  <a:gd name="T34" fmla="*/ 206 w 224"/>
                  <a:gd name="T35" fmla="*/ 73 h 95"/>
                  <a:gd name="T36" fmla="*/ 209 w 224"/>
                  <a:gd name="T37" fmla="*/ 70 h 95"/>
                  <a:gd name="T38" fmla="*/ 212 w 224"/>
                  <a:gd name="T39" fmla="*/ 67 h 95"/>
                  <a:gd name="T40" fmla="*/ 214 w 224"/>
                  <a:gd name="T41" fmla="*/ 64 h 95"/>
                  <a:gd name="T42" fmla="*/ 217 w 224"/>
                  <a:gd name="T43" fmla="*/ 60 h 95"/>
                  <a:gd name="T44" fmla="*/ 219 w 224"/>
                  <a:gd name="T45" fmla="*/ 56 h 95"/>
                  <a:gd name="T46" fmla="*/ 222 w 224"/>
                  <a:gd name="T47" fmla="*/ 53 h 95"/>
                  <a:gd name="T48" fmla="*/ 224 w 224"/>
                  <a:gd name="T49" fmla="*/ 49 h 95"/>
                  <a:gd name="T50" fmla="*/ 214 w 224"/>
                  <a:gd name="T51" fmla="*/ 56 h 95"/>
                  <a:gd name="T52" fmla="*/ 204 w 224"/>
                  <a:gd name="T53" fmla="*/ 64 h 95"/>
                  <a:gd name="T54" fmla="*/ 193 w 224"/>
                  <a:gd name="T55" fmla="*/ 70 h 95"/>
                  <a:gd name="T56" fmla="*/ 181 w 224"/>
                  <a:gd name="T57" fmla="*/ 76 h 95"/>
                  <a:gd name="T58" fmla="*/ 170 w 224"/>
                  <a:gd name="T59" fmla="*/ 79 h 95"/>
                  <a:gd name="T60" fmla="*/ 157 w 224"/>
                  <a:gd name="T61" fmla="*/ 82 h 95"/>
                  <a:gd name="T62" fmla="*/ 145 w 224"/>
                  <a:gd name="T63" fmla="*/ 84 h 95"/>
                  <a:gd name="T64" fmla="*/ 132 w 224"/>
                  <a:gd name="T65" fmla="*/ 84 h 95"/>
                  <a:gd name="T66" fmla="*/ 122 w 224"/>
                  <a:gd name="T67" fmla="*/ 84 h 95"/>
                  <a:gd name="T68" fmla="*/ 112 w 224"/>
                  <a:gd name="T69" fmla="*/ 83 h 95"/>
                  <a:gd name="T70" fmla="*/ 101 w 224"/>
                  <a:gd name="T71" fmla="*/ 82 h 95"/>
                  <a:gd name="T72" fmla="*/ 92 w 224"/>
                  <a:gd name="T73" fmla="*/ 78 h 95"/>
                  <a:gd name="T74" fmla="*/ 82 w 224"/>
                  <a:gd name="T75" fmla="*/ 76 h 95"/>
                  <a:gd name="T76" fmla="*/ 73 w 224"/>
                  <a:gd name="T77" fmla="*/ 71 h 95"/>
                  <a:gd name="T78" fmla="*/ 64 w 224"/>
                  <a:gd name="T79" fmla="*/ 67 h 95"/>
                  <a:gd name="T80" fmla="*/ 56 w 224"/>
                  <a:gd name="T81" fmla="*/ 61 h 95"/>
                  <a:gd name="T82" fmla="*/ 47 w 224"/>
                  <a:gd name="T83" fmla="*/ 55 h 95"/>
                  <a:gd name="T84" fmla="*/ 40 w 224"/>
                  <a:gd name="T85" fmla="*/ 49 h 95"/>
                  <a:gd name="T86" fmla="*/ 32 w 224"/>
                  <a:gd name="T87" fmla="*/ 42 h 95"/>
                  <a:gd name="T88" fmla="*/ 25 w 224"/>
                  <a:gd name="T89" fmla="*/ 35 h 95"/>
                  <a:gd name="T90" fmla="*/ 18 w 224"/>
                  <a:gd name="T91" fmla="*/ 28 h 95"/>
                  <a:gd name="T92" fmla="*/ 12 w 224"/>
                  <a:gd name="T93" fmla="*/ 19 h 95"/>
                  <a:gd name="T94" fmla="*/ 6 w 224"/>
                  <a:gd name="T95" fmla="*/ 10 h 95"/>
                  <a:gd name="T96" fmla="*/ 0 w 224"/>
                  <a:gd name="T97" fmla="*/ 0 h 95"/>
                  <a:gd name="T98" fmla="*/ 1 w 224"/>
                  <a:gd name="T99" fmla="*/ 5 h 95"/>
                  <a:gd name="T100" fmla="*/ 2 w 224"/>
                  <a:gd name="T101" fmla="*/ 10 h 95"/>
                  <a:gd name="T102" fmla="*/ 4 w 224"/>
                  <a:gd name="T103" fmla="*/ 13 h 95"/>
                  <a:gd name="T104" fmla="*/ 5 w 224"/>
                  <a:gd name="T105" fmla="*/ 18 h 95"/>
                  <a:gd name="T106" fmla="*/ 7 w 224"/>
                  <a:gd name="T107" fmla="*/ 23 h 95"/>
                  <a:gd name="T108" fmla="*/ 8 w 224"/>
                  <a:gd name="T109" fmla="*/ 26 h 95"/>
                  <a:gd name="T110" fmla="*/ 10 w 224"/>
                  <a:gd name="T111" fmla="*/ 30 h 95"/>
                  <a:gd name="T112" fmla="*/ 12 w 224"/>
                  <a:gd name="T11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5">
                    <a:moveTo>
                      <a:pt x="12" y="35"/>
                    </a:moveTo>
                    <a:lnTo>
                      <a:pt x="24" y="48"/>
                    </a:lnTo>
                    <a:lnTo>
                      <a:pt x="37" y="60"/>
                    </a:lnTo>
                    <a:lnTo>
                      <a:pt x="50" y="71"/>
                    </a:lnTo>
                    <a:lnTo>
                      <a:pt x="65" y="79"/>
                    </a:lnTo>
                    <a:lnTo>
                      <a:pt x="81" y="86"/>
                    </a:lnTo>
                    <a:lnTo>
                      <a:pt x="97" y="91"/>
                    </a:lnTo>
                    <a:lnTo>
                      <a:pt x="115" y="95"/>
                    </a:lnTo>
                    <a:lnTo>
                      <a:pt x="132" y="95"/>
                    </a:lnTo>
                    <a:lnTo>
                      <a:pt x="142" y="95"/>
                    </a:lnTo>
                    <a:lnTo>
                      <a:pt x="151" y="94"/>
                    </a:lnTo>
                    <a:lnTo>
                      <a:pt x="160" y="92"/>
                    </a:lnTo>
                    <a:lnTo>
                      <a:pt x="169" y="90"/>
                    </a:lnTo>
                    <a:lnTo>
                      <a:pt x="178" y="88"/>
                    </a:lnTo>
                    <a:lnTo>
                      <a:pt x="187" y="84"/>
                    </a:lnTo>
                    <a:lnTo>
                      <a:pt x="195" y="80"/>
                    </a:lnTo>
                    <a:lnTo>
                      <a:pt x="203" y="77"/>
                    </a:lnTo>
                    <a:lnTo>
                      <a:pt x="206" y="73"/>
                    </a:lnTo>
                    <a:lnTo>
                      <a:pt x="209" y="70"/>
                    </a:lnTo>
                    <a:lnTo>
                      <a:pt x="212" y="67"/>
                    </a:lnTo>
                    <a:lnTo>
                      <a:pt x="214" y="64"/>
                    </a:lnTo>
                    <a:lnTo>
                      <a:pt x="217" y="60"/>
                    </a:lnTo>
                    <a:lnTo>
                      <a:pt x="219" y="56"/>
                    </a:lnTo>
                    <a:lnTo>
                      <a:pt x="222" y="53"/>
                    </a:lnTo>
                    <a:lnTo>
                      <a:pt x="224" y="49"/>
                    </a:lnTo>
                    <a:lnTo>
                      <a:pt x="214" y="56"/>
                    </a:lnTo>
                    <a:lnTo>
                      <a:pt x="204" y="64"/>
                    </a:lnTo>
                    <a:lnTo>
                      <a:pt x="193" y="70"/>
                    </a:lnTo>
                    <a:lnTo>
                      <a:pt x="181" y="76"/>
                    </a:lnTo>
                    <a:lnTo>
                      <a:pt x="170" y="79"/>
                    </a:lnTo>
                    <a:lnTo>
                      <a:pt x="157" y="82"/>
                    </a:lnTo>
                    <a:lnTo>
                      <a:pt x="145" y="84"/>
                    </a:lnTo>
                    <a:lnTo>
                      <a:pt x="132" y="84"/>
                    </a:lnTo>
                    <a:lnTo>
                      <a:pt x="122" y="84"/>
                    </a:lnTo>
                    <a:lnTo>
                      <a:pt x="112" y="83"/>
                    </a:lnTo>
                    <a:lnTo>
                      <a:pt x="101" y="82"/>
                    </a:lnTo>
                    <a:lnTo>
                      <a:pt x="92" y="78"/>
                    </a:lnTo>
                    <a:lnTo>
                      <a:pt x="82" y="76"/>
                    </a:lnTo>
                    <a:lnTo>
                      <a:pt x="73" y="71"/>
                    </a:lnTo>
                    <a:lnTo>
                      <a:pt x="64" y="67"/>
                    </a:lnTo>
                    <a:lnTo>
                      <a:pt x="56" y="61"/>
                    </a:lnTo>
                    <a:lnTo>
                      <a:pt x="47" y="55"/>
                    </a:lnTo>
                    <a:lnTo>
                      <a:pt x="40" y="49"/>
                    </a:lnTo>
                    <a:lnTo>
                      <a:pt x="32" y="42"/>
                    </a:lnTo>
                    <a:lnTo>
                      <a:pt x="25" y="35"/>
                    </a:lnTo>
                    <a:lnTo>
                      <a:pt x="18" y="28"/>
                    </a:lnTo>
                    <a:lnTo>
                      <a:pt x="12" y="19"/>
                    </a:lnTo>
                    <a:lnTo>
                      <a:pt x="6" y="10"/>
                    </a:lnTo>
                    <a:lnTo>
                      <a:pt x="0" y="0"/>
                    </a:lnTo>
                    <a:lnTo>
                      <a:pt x="1" y="5"/>
                    </a:lnTo>
                    <a:lnTo>
                      <a:pt x="2" y="10"/>
                    </a:lnTo>
                    <a:lnTo>
                      <a:pt x="4" y="13"/>
                    </a:lnTo>
                    <a:lnTo>
                      <a:pt x="5" y="18"/>
                    </a:lnTo>
                    <a:lnTo>
                      <a:pt x="7" y="23"/>
                    </a:lnTo>
                    <a:lnTo>
                      <a:pt x="8" y="26"/>
                    </a:lnTo>
                    <a:lnTo>
                      <a:pt x="10" y="30"/>
                    </a:lnTo>
                    <a:lnTo>
                      <a:pt x="12" y="35"/>
                    </a:lnTo>
                    <a:close/>
                  </a:path>
                </a:pathLst>
              </a:custGeom>
              <a:solidFill>
                <a:srgbClr val="F2AF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01"/>
              <p:cNvSpPr>
                <a:spLocks/>
              </p:cNvSpPr>
              <p:nvPr/>
            </p:nvSpPr>
            <p:spPr bwMode="auto">
              <a:xfrm>
                <a:off x="1135" y="2674"/>
                <a:ext cx="47" cy="18"/>
              </a:xfrm>
              <a:custGeom>
                <a:avLst/>
                <a:gdLst>
                  <a:gd name="T0" fmla="*/ 20 w 235"/>
                  <a:gd name="T1" fmla="*/ 50 h 106"/>
                  <a:gd name="T2" fmla="*/ 47 w 235"/>
                  <a:gd name="T3" fmla="*/ 76 h 106"/>
                  <a:gd name="T4" fmla="*/ 71 w 235"/>
                  <a:gd name="T5" fmla="*/ 90 h 106"/>
                  <a:gd name="T6" fmla="*/ 88 w 235"/>
                  <a:gd name="T7" fmla="*/ 98 h 106"/>
                  <a:gd name="T8" fmla="*/ 107 w 235"/>
                  <a:gd name="T9" fmla="*/ 104 h 106"/>
                  <a:gd name="T10" fmla="*/ 126 w 235"/>
                  <a:gd name="T11" fmla="*/ 106 h 106"/>
                  <a:gd name="T12" fmla="*/ 146 w 235"/>
                  <a:gd name="T13" fmla="*/ 106 h 106"/>
                  <a:gd name="T14" fmla="*/ 168 w 235"/>
                  <a:gd name="T15" fmla="*/ 102 h 106"/>
                  <a:gd name="T16" fmla="*/ 189 w 235"/>
                  <a:gd name="T17" fmla="*/ 95 h 106"/>
                  <a:gd name="T18" fmla="*/ 209 w 235"/>
                  <a:gd name="T19" fmla="*/ 84 h 106"/>
                  <a:gd name="T20" fmla="*/ 220 w 235"/>
                  <a:gd name="T21" fmla="*/ 76 h 106"/>
                  <a:gd name="T22" fmla="*/ 224 w 235"/>
                  <a:gd name="T23" fmla="*/ 70 h 106"/>
                  <a:gd name="T24" fmla="*/ 228 w 235"/>
                  <a:gd name="T25" fmla="*/ 63 h 106"/>
                  <a:gd name="T26" fmla="*/ 233 w 235"/>
                  <a:gd name="T27" fmla="*/ 57 h 106"/>
                  <a:gd name="T28" fmla="*/ 235 w 235"/>
                  <a:gd name="T29" fmla="*/ 53 h 106"/>
                  <a:gd name="T30" fmla="*/ 235 w 235"/>
                  <a:gd name="T31" fmla="*/ 52 h 106"/>
                  <a:gd name="T32" fmla="*/ 235 w 235"/>
                  <a:gd name="T33" fmla="*/ 52 h 106"/>
                  <a:gd name="T34" fmla="*/ 235 w 235"/>
                  <a:gd name="T35" fmla="*/ 52 h 106"/>
                  <a:gd name="T36" fmla="*/ 224 w 235"/>
                  <a:gd name="T37" fmla="*/ 62 h 106"/>
                  <a:gd name="T38" fmla="*/ 201 w 235"/>
                  <a:gd name="T39" fmla="*/ 77 h 106"/>
                  <a:gd name="T40" fmla="*/ 176 w 235"/>
                  <a:gd name="T41" fmla="*/ 88 h 106"/>
                  <a:gd name="T42" fmla="*/ 149 w 235"/>
                  <a:gd name="T43" fmla="*/ 94 h 106"/>
                  <a:gd name="T44" fmla="*/ 124 w 235"/>
                  <a:gd name="T45" fmla="*/ 95 h 106"/>
                  <a:gd name="T46" fmla="*/ 103 w 235"/>
                  <a:gd name="T47" fmla="*/ 92 h 106"/>
                  <a:gd name="T48" fmla="*/ 83 w 235"/>
                  <a:gd name="T49" fmla="*/ 84 h 106"/>
                  <a:gd name="T50" fmla="*/ 64 w 235"/>
                  <a:gd name="T51" fmla="*/ 75 h 106"/>
                  <a:gd name="T52" fmla="*/ 47 w 235"/>
                  <a:gd name="T53" fmla="*/ 63 h 106"/>
                  <a:gd name="T54" fmla="*/ 31 w 235"/>
                  <a:gd name="T55" fmla="*/ 47 h 106"/>
                  <a:gd name="T56" fmla="*/ 17 w 235"/>
                  <a:gd name="T57" fmla="*/ 30 h 106"/>
                  <a:gd name="T58" fmla="*/ 6 w 235"/>
                  <a:gd name="T59" fmla="*/ 11 h 106"/>
                  <a:gd name="T60" fmla="*/ 1 w 235"/>
                  <a:gd name="T61" fmla="*/ 5 h 106"/>
                  <a:gd name="T62" fmla="*/ 2 w 235"/>
                  <a:gd name="T63" fmla="*/ 14 h 106"/>
                  <a:gd name="T64" fmla="*/ 4 w 235"/>
                  <a:gd name="T65" fmla="*/ 21 h 106"/>
                  <a:gd name="T66" fmla="*/ 7 w 235"/>
                  <a:gd name="T67"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5" h="106">
                    <a:moveTo>
                      <a:pt x="8" y="33"/>
                    </a:moveTo>
                    <a:lnTo>
                      <a:pt x="20" y="50"/>
                    </a:lnTo>
                    <a:lnTo>
                      <a:pt x="33" y="63"/>
                    </a:lnTo>
                    <a:lnTo>
                      <a:pt x="47" y="76"/>
                    </a:lnTo>
                    <a:lnTo>
                      <a:pt x="63" y="87"/>
                    </a:lnTo>
                    <a:lnTo>
                      <a:pt x="71" y="90"/>
                    </a:lnTo>
                    <a:lnTo>
                      <a:pt x="79" y="95"/>
                    </a:lnTo>
                    <a:lnTo>
                      <a:pt x="88" y="98"/>
                    </a:lnTo>
                    <a:lnTo>
                      <a:pt x="97" y="101"/>
                    </a:lnTo>
                    <a:lnTo>
                      <a:pt x="107" y="104"/>
                    </a:lnTo>
                    <a:lnTo>
                      <a:pt x="116" y="105"/>
                    </a:lnTo>
                    <a:lnTo>
                      <a:pt x="126" y="106"/>
                    </a:lnTo>
                    <a:lnTo>
                      <a:pt x="135" y="106"/>
                    </a:lnTo>
                    <a:lnTo>
                      <a:pt x="146" y="106"/>
                    </a:lnTo>
                    <a:lnTo>
                      <a:pt x="157" y="104"/>
                    </a:lnTo>
                    <a:lnTo>
                      <a:pt x="168" y="102"/>
                    </a:lnTo>
                    <a:lnTo>
                      <a:pt x="179" y="99"/>
                    </a:lnTo>
                    <a:lnTo>
                      <a:pt x="189" y="95"/>
                    </a:lnTo>
                    <a:lnTo>
                      <a:pt x="199" y="90"/>
                    </a:lnTo>
                    <a:lnTo>
                      <a:pt x="209" y="84"/>
                    </a:lnTo>
                    <a:lnTo>
                      <a:pt x="218" y="78"/>
                    </a:lnTo>
                    <a:lnTo>
                      <a:pt x="220" y="76"/>
                    </a:lnTo>
                    <a:lnTo>
                      <a:pt x="222" y="72"/>
                    </a:lnTo>
                    <a:lnTo>
                      <a:pt x="224" y="70"/>
                    </a:lnTo>
                    <a:lnTo>
                      <a:pt x="226" y="66"/>
                    </a:lnTo>
                    <a:lnTo>
                      <a:pt x="228" y="63"/>
                    </a:lnTo>
                    <a:lnTo>
                      <a:pt x="231" y="59"/>
                    </a:lnTo>
                    <a:lnTo>
                      <a:pt x="233" y="57"/>
                    </a:lnTo>
                    <a:lnTo>
                      <a:pt x="235" y="53"/>
                    </a:lnTo>
                    <a:lnTo>
                      <a:pt x="235" y="53"/>
                    </a:lnTo>
                    <a:lnTo>
                      <a:pt x="235" y="52"/>
                    </a:lnTo>
                    <a:lnTo>
                      <a:pt x="235" y="52"/>
                    </a:lnTo>
                    <a:lnTo>
                      <a:pt x="235" y="52"/>
                    </a:lnTo>
                    <a:lnTo>
                      <a:pt x="235" y="52"/>
                    </a:lnTo>
                    <a:lnTo>
                      <a:pt x="235" y="52"/>
                    </a:lnTo>
                    <a:lnTo>
                      <a:pt x="235" y="52"/>
                    </a:lnTo>
                    <a:lnTo>
                      <a:pt x="235" y="51"/>
                    </a:lnTo>
                    <a:lnTo>
                      <a:pt x="224" y="62"/>
                    </a:lnTo>
                    <a:lnTo>
                      <a:pt x="213" y="70"/>
                    </a:lnTo>
                    <a:lnTo>
                      <a:pt x="201" y="77"/>
                    </a:lnTo>
                    <a:lnTo>
                      <a:pt x="189" y="83"/>
                    </a:lnTo>
                    <a:lnTo>
                      <a:pt x="176" y="88"/>
                    </a:lnTo>
                    <a:lnTo>
                      <a:pt x="163" y="92"/>
                    </a:lnTo>
                    <a:lnTo>
                      <a:pt x="149" y="94"/>
                    </a:lnTo>
                    <a:lnTo>
                      <a:pt x="135" y="95"/>
                    </a:lnTo>
                    <a:lnTo>
                      <a:pt x="124" y="95"/>
                    </a:lnTo>
                    <a:lnTo>
                      <a:pt x="114" y="94"/>
                    </a:lnTo>
                    <a:lnTo>
                      <a:pt x="103" y="92"/>
                    </a:lnTo>
                    <a:lnTo>
                      <a:pt x="93" y="88"/>
                    </a:lnTo>
                    <a:lnTo>
                      <a:pt x="83" y="84"/>
                    </a:lnTo>
                    <a:lnTo>
                      <a:pt x="73" y="80"/>
                    </a:lnTo>
                    <a:lnTo>
                      <a:pt x="64" y="75"/>
                    </a:lnTo>
                    <a:lnTo>
                      <a:pt x="55" y="69"/>
                    </a:lnTo>
                    <a:lnTo>
                      <a:pt x="47" y="63"/>
                    </a:lnTo>
                    <a:lnTo>
                      <a:pt x="39" y="56"/>
                    </a:lnTo>
                    <a:lnTo>
                      <a:pt x="31" y="47"/>
                    </a:lnTo>
                    <a:lnTo>
                      <a:pt x="24" y="39"/>
                    </a:lnTo>
                    <a:lnTo>
                      <a:pt x="17" y="30"/>
                    </a:lnTo>
                    <a:lnTo>
                      <a:pt x="11" y="21"/>
                    </a:lnTo>
                    <a:lnTo>
                      <a:pt x="6" y="11"/>
                    </a:lnTo>
                    <a:lnTo>
                      <a:pt x="0" y="0"/>
                    </a:lnTo>
                    <a:lnTo>
                      <a:pt x="1" y="5"/>
                    </a:lnTo>
                    <a:lnTo>
                      <a:pt x="2" y="9"/>
                    </a:lnTo>
                    <a:lnTo>
                      <a:pt x="2" y="14"/>
                    </a:lnTo>
                    <a:lnTo>
                      <a:pt x="3" y="17"/>
                    </a:lnTo>
                    <a:lnTo>
                      <a:pt x="4" y="21"/>
                    </a:lnTo>
                    <a:lnTo>
                      <a:pt x="5" y="26"/>
                    </a:lnTo>
                    <a:lnTo>
                      <a:pt x="7" y="29"/>
                    </a:lnTo>
                    <a:lnTo>
                      <a:pt x="8" y="33"/>
                    </a:lnTo>
                    <a:close/>
                  </a:path>
                </a:pathLst>
              </a:custGeom>
              <a:solidFill>
                <a:srgbClr val="F2B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02"/>
              <p:cNvSpPr>
                <a:spLocks/>
              </p:cNvSpPr>
              <p:nvPr/>
            </p:nvSpPr>
            <p:spPr bwMode="auto">
              <a:xfrm>
                <a:off x="1134" y="2672"/>
                <a:ext cx="49" cy="19"/>
              </a:xfrm>
              <a:custGeom>
                <a:avLst/>
                <a:gdLst>
                  <a:gd name="T0" fmla="*/ 10 w 242"/>
                  <a:gd name="T1" fmla="*/ 40 h 114"/>
                  <a:gd name="T2" fmla="*/ 22 w 242"/>
                  <a:gd name="T3" fmla="*/ 58 h 114"/>
                  <a:gd name="T4" fmla="*/ 36 w 242"/>
                  <a:gd name="T5" fmla="*/ 72 h 114"/>
                  <a:gd name="T6" fmla="*/ 51 w 242"/>
                  <a:gd name="T7" fmla="*/ 85 h 114"/>
                  <a:gd name="T8" fmla="*/ 68 w 242"/>
                  <a:gd name="T9" fmla="*/ 97 h 114"/>
                  <a:gd name="T10" fmla="*/ 86 w 242"/>
                  <a:gd name="T11" fmla="*/ 106 h 114"/>
                  <a:gd name="T12" fmla="*/ 105 w 242"/>
                  <a:gd name="T13" fmla="*/ 112 h 114"/>
                  <a:gd name="T14" fmla="*/ 126 w 242"/>
                  <a:gd name="T15" fmla="*/ 114 h 114"/>
                  <a:gd name="T16" fmla="*/ 149 w 242"/>
                  <a:gd name="T17" fmla="*/ 114 h 114"/>
                  <a:gd name="T18" fmla="*/ 174 w 242"/>
                  <a:gd name="T19" fmla="*/ 109 h 114"/>
                  <a:gd name="T20" fmla="*/ 197 w 242"/>
                  <a:gd name="T21" fmla="*/ 100 h 114"/>
                  <a:gd name="T22" fmla="*/ 218 w 242"/>
                  <a:gd name="T23" fmla="*/ 86 h 114"/>
                  <a:gd name="T24" fmla="*/ 229 w 242"/>
                  <a:gd name="T25" fmla="*/ 78 h 114"/>
                  <a:gd name="T26" fmla="*/ 232 w 242"/>
                  <a:gd name="T27" fmla="*/ 74 h 114"/>
                  <a:gd name="T28" fmla="*/ 233 w 242"/>
                  <a:gd name="T29" fmla="*/ 72 h 114"/>
                  <a:gd name="T30" fmla="*/ 235 w 242"/>
                  <a:gd name="T31" fmla="*/ 68 h 114"/>
                  <a:gd name="T32" fmla="*/ 237 w 242"/>
                  <a:gd name="T33" fmla="*/ 65 h 114"/>
                  <a:gd name="T34" fmla="*/ 238 w 242"/>
                  <a:gd name="T35" fmla="*/ 61 h 114"/>
                  <a:gd name="T36" fmla="*/ 240 w 242"/>
                  <a:gd name="T37" fmla="*/ 58 h 114"/>
                  <a:gd name="T38" fmla="*/ 241 w 242"/>
                  <a:gd name="T39" fmla="*/ 54 h 114"/>
                  <a:gd name="T40" fmla="*/ 230 w 242"/>
                  <a:gd name="T41" fmla="*/ 64 h 114"/>
                  <a:gd name="T42" fmla="*/ 207 w 242"/>
                  <a:gd name="T43" fmla="*/ 83 h 114"/>
                  <a:gd name="T44" fmla="*/ 180 w 242"/>
                  <a:gd name="T45" fmla="*/ 96 h 114"/>
                  <a:gd name="T46" fmla="*/ 151 w 242"/>
                  <a:gd name="T47" fmla="*/ 103 h 114"/>
                  <a:gd name="T48" fmla="*/ 125 w 242"/>
                  <a:gd name="T49" fmla="*/ 103 h 114"/>
                  <a:gd name="T50" fmla="*/ 102 w 242"/>
                  <a:gd name="T51" fmla="*/ 100 h 114"/>
                  <a:gd name="T52" fmla="*/ 82 w 242"/>
                  <a:gd name="T53" fmla="*/ 92 h 114"/>
                  <a:gd name="T54" fmla="*/ 63 w 242"/>
                  <a:gd name="T55" fmla="*/ 82 h 114"/>
                  <a:gd name="T56" fmla="*/ 45 w 242"/>
                  <a:gd name="T57" fmla="*/ 67 h 114"/>
                  <a:gd name="T58" fmla="*/ 30 w 242"/>
                  <a:gd name="T59" fmla="*/ 52 h 114"/>
                  <a:gd name="T60" fmla="*/ 16 w 242"/>
                  <a:gd name="T61" fmla="*/ 32 h 114"/>
                  <a:gd name="T62" fmla="*/ 5 w 242"/>
                  <a:gd name="T63" fmla="*/ 11 h 114"/>
                  <a:gd name="T64" fmla="*/ 0 w 242"/>
                  <a:gd name="T65" fmla="*/ 4 h 114"/>
                  <a:gd name="T66" fmla="*/ 1 w 242"/>
                  <a:gd name="T67" fmla="*/ 11 h 114"/>
                  <a:gd name="T68" fmla="*/ 2 w 242"/>
                  <a:gd name="T69" fmla="*/ 19 h 114"/>
                  <a:gd name="T70" fmla="*/ 3 w 242"/>
                  <a:gd name="T71"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2" h="114">
                    <a:moveTo>
                      <a:pt x="4" y="30"/>
                    </a:moveTo>
                    <a:lnTo>
                      <a:pt x="10" y="40"/>
                    </a:lnTo>
                    <a:lnTo>
                      <a:pt x="16" y="49"/>
                    </a:lnTo>
                    <a:lnTo>
                      <a:pt x="22" y="58"/>
                    </a:lnTo>
                    <a:lnTo>
                      <a:pt x="29" y="65"/>
                    </a:lnTo>
                    <a:lnTo>
                      <a:pt x="36" y="72"/>
                    </a:lnTo>
                    <a:lnTo>
                      <a:pt x="44" y="79"/>
                    </a:lnTo>
                    <a:lnTo>
                      <a:pt x="51" y="85"/>
                    </a:lnTo>
                    <a:lnTo>
                      <a:pt x="60" y="91"/>
                    </a:lnTo>
                    <a:lnTo>
                      <a:pt x="68" y="97"/>
                    </a:lnTo>
                    <a:lnTo>
                      <a:pt x="77" y="101"/>
                    </a:lnTo>
                    <a:lnTo>
                      <a:pt x="86" y="106"/>
                    </a:lnTo>
                    <a:lnTo>
                      <a:pt x="96" y="108"/>
                    </a:lnTo>
                    <a:lnTo>
                      <a:pt x="105" y="112"/>
                    </a:lnTo>
                    <a:lnTo>
                      <a:pt x="116" y="113"/>
                    </a:lnTo>
                    <a:lnTo>
                      <a:pt x="126" y="114"/>
                    </a:lnTo>
                    <a:lnTo>
                      <a:pt x="136" y="114"/>
                    </a:lnTo>
                    <a:lnTo>
                      <a:pt x="149" y="114"/>
                    </a:lnTo>
                    <a:lnTo>
                      <a:pt x="161" y="112"/>
                    </a:lnTo>
                    <a:lnTo>
                      <a:pt x="174" y="109"/>
                    </a:lnTo>
                    <a:lnTo>
                      <a:pt x="185" y="106"/>
                    </a:lnTo>
                    <a:lnTo>
                      <a:pt x="197" y="100"/>
                    </a:lnTo>
                    <a:lnTo>
                      <a:pt x="208" y="94"/>
                    </a:lnTo>
                    <a:lnTo>
                      <a:pt x="218" y="86"/>
                    </a:lnTo>
                    <a:lnTo>
                      <a:pt x="228" y="79"/>
                    </a:lnTo>
                    <a:lnTo>
                      <a:pt x="229" y="78"/>
                    </a:lnTo>
                    <a:lnTo>
                      <a:pt x="230" y="76"/>
                    </a:lnTo>
                    <a:lnTo>
                      <a:pt x="232" y="74"/>
                    </a:lnTo>
                    <a:lnTo>
                      <a:pt x="232" y="73"/>
                    </a:lnTo>
                    <a:lnTo>
                      <a:pt x="233" y="72"/>
                    </a:lnTo>
                    <a:lnTo>
                      <a:pt x="234" y="70"/>
                    </a:lnTo>
                    <a:lnTo>
                      <a:pt x="235" y="68"/>
                    </a:lnTo>
                    <a:lnTo>
                      <a:pt x="236" y="67"/>
                    </a:lnTo>
                    <a:lnTo>
                      <a:pt x="237" y="65"/>
                    </a:lnTo>
                    <a:lnTo>
                      <a:pt x="237" y="64"/>
                    </a:lnTo>
                    <a:lnTo>
                      <a:pt x="238" y="61"/>
                    </a:lnTo>
                    <a:lnTo>
                      <a:pt x="239" y="59"/>
                    </a:lnTo>
                    <a:lnTo>
                      <a:pt x="240" y="58"/>
                    </a:lnTo>
                    <a:lnTo>
                      <a:pt x="241" y="55"/>
                    </a:lnTo>
                    <a:lnTo>
                      <a:pt x="241" y="54"/>
                    </a:lnTo>
                    <a:lnTo>
                      <a:pt x="242" y="52"/>
                    </a:lnTo>
                    <a:lnTo>
                      <a:pt x="230" y="64"/>
                    </a:lnTo>
                    <a:lnTo>
                      <a:pt x="219" y="73"/>
                    </a:lnTo>
                    <a:lnTo>
                      <a:pt x="207" y="83"/>
                    </a:lnTo>
                    <a:lnTo>
                      <a:pt x="194" y="90"/>
                    </a:lnTo>
                    <a:lnTo>
                      <a:pt x="180" y="96"/>
                    </a:lnTo>
                    <a:lnTo>
                      <a:pt x="166" y="100"/>
                    </a:lnTo>
                    <a:lnTo>
                      <a:pt x="151" y="103"/>
                    </a:lnTo>
                    <a:lnTo>
                      <a:pt x="136" y="103"/>
                    </a:lnTo>
                    <a:lnTo>
                      <a:pt x="125" y="103"/>
                    </a:lnTo>
                    <a:lnTo>
                      <a:pt x="114" y="102"/>
                    </a:lnTo>
                    <a:lnTo>
                      <a:pt x="102" y="100"/>
                    </a:lnTo>
                    <a:lnTo>
                      <a:pt x="92" y="96"/>
                    </a:lnTo>
                    <a:lnTo>
                      <a:pt x="82" y="92"/>
                    </a:lnTo>
                    <a:lnTo>
                      <a:pt x="72" y="88"/>
                    </a:lnTo>
                    <a:lnTo>
                      <a:pt x="63" y="82"/>
                    </a:lnTo>
                    <a:lnTo>
                      <a:pt x="54" y="74"/>
                    </a:lnTo>
                    <a:lnTo>
                      <a:pt x="45" y="67"/>
                    </a:lnTo>
                    <a:lnTo>
                      <a:pt x="37" y="60"/>
                    </a:lnTo>
                    <a:lnTo>
                      <a:pt x="30" y="52"/>
                    </a:lnTo>
                    <a:lnTo>
                      <a:pt x="23" y="42"/>
                    </a:lnTo>
                    <a:lnTo>
                      <a:pt x="16" y="32"/>
                    </a:lnTo>
                    <a:lnTo>
                      <a:pt x="10" y="22"/>
                    </a:lnTo>
                    <a:lnTo>
                      <a:pt x="5" y="11"/>
                    </a:lnTo>
                    <a:lnTo>
                      <a:pt x="0" y="0"/>
                    </a:lnTo>
                    <a:lnTo>
                      <a:pt x="0" y="4"/>
                    </a:lnTo>
                    <a:lnTo>
                      <a:pt x="1" y="7"/>
                    </a:lnTo>
                    <a:lnTo>
                      <a:pt x="1" y="11"/>
                    </a:lnTo>
                    <a:lnTo>
                      <a:pt x="1" y="16"/>
                    </a:lnTo>
                    <a:lnTo>
                      <a:pt x="2" y="19"/>
                    </a:lnTo>
                    <a:lnTo>
                      <a:pt x="3" y="23"/>
                    </a:lnTo>
                    <a:lnTo>
                      <a:pt x="3" y="26"/>
                    </a:lnTo>
                    <a:lnTo>
                      <a:pt x="4" y="30"/>
                    </a:lnTo>
                    <a:close/>
                  </a:path>
                </a:pathLst>
              </a:custGeom>
              <a:solidFill>
                <a:srgbClr val="F2B4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03"/>
              <p:cNvSpPr>
                <a:spLocks/>
              </p:cNvSpPr>
              <p:nvPr/>
            </p:nvSpPr>
            <p:spPr bwMode="auto">
              <a:xfrm>
                <a:off x="1134" y="2669"/>
                <a:ext cx="50" cy="21"/>
              </a:xfrm>
              <a:custGeom>
                <a:avLst/>
                <a:gdLst>
                  <a:gd name="T0" fmla="*/ 7 w 246"/>
                  <a:gd name="T1" fmla="*/ 39 h 123"/>
                  <a:gd name="T2" fmla="*/ 18 w 246"/>
                  <a:gd name="T3" fmla="*/ 58 h 123"/>
                  <a:gd name="T4" fmla="*/ 32 w 246"/>
                  <a:gd name="T5" fmla="*/ 75 h 123"/>
                  <a:gd name="T6" fmla="*/ 48 w 246"/>
                  <a:gd name="T7" fmla="*/ 91 h 123"/>
                  <a:gd name="T8" fmla="*/ 65 w 246"/>
                  <a:gd name="T9" fmla="*/ 103 h 123"/>
                  <a:gd name="T10" fmla="*/ 84 w 246"/>
                  <a:gd name="T11" fmla="*/ 112 h 123"/>
                  <a:gd name="T12" fmla="*/ 104 w 246"/>
                  <a:gd name="T13" fmla="*/ 120 h 123"/>
                  <a:gd name="T14" fmla="*/ 125 w 246"/>
                  <a:gd name="T15" fmla="*/ 123 h 123"/>
                  <a:gd name="T16" fmla="*/ 150 w 246"/>
                  <a:gd name="T17" fmla="*/ 122 h 123"/>
                  <a:gd name="T18" fmla="*/ 177 w 246"/>
                  <a:gd name="T19" fmla="*/ 116 h 123"/>
                  <a:gd name="T20" fmla="*/ 202 w 246"/>
                  <a:gd name="T21" fmla="*/ 105 h 123"/>
                  <a:gd name="T22" fmla="*/ 225 w 246"/>
                  <a:gd name="T23" fmla="*/ 90 h 123"/>
                  <a:gd name="T24" fmla="*/ 238 w 246"/>
                  <a:gd name="T25" fmla="*/ 76 h 123"/>
                  <a:gd name="T26" fmla="*/ 241 w 246"/>
                  <a:gd name="T27" fmla="*/ 69 h 123"/>
                  <a:gd name="T28" fmla="*/ 243 w 246"/>
                  <a:gd name="T29" fmla="*/ 62 h 123"/>
                  <a:gd name="T30" fmla="*/ 245 w 246"/>
                  <a:gd name="T31" fmla="*/ 56 h 123"/>
                  <a:gd name="T32" fmla="*/ 236 w 246"/>
                  <a:gd name="T33" fmla="*/ 66 h 123"/>
                  <a:gd name="T34" fmla="*/ 211 w 246"/>
                  <a:gd name="T35" fmla="*/ 87 h 123"/>
                  <a:gd name="T36" fmla="*/ 183 w 246"/>
                  <a:gd name="T37" fmla="*/ 103 h 123"/>
                  <a:gd name="T38" fmla="*/ 152 w 246"/>
                  <a:gd name="T39" fmla="*/ 111 h 123"/>
                  <a:gd name="T40" fmla="*/ 125 w 246"/>
                  <a:gd name="T41" fmla="*/ 112 h 123"/>
                  <a:gd name="T42" fmla="*/ 101 w 246"/>
                  <a:gd name="T43" fmla="*/ 108 h 123"/>
                  <a:gd name="T44" fmla="*/ 80 w 246"/>
                  <a:gd name="T45" fmla="*/ 99 h 123"/>
                  <a:gd name="T46" fmla="*/ 61 w 246"/>
                  <a:gd name="T47" fmla="*/ 87 h 123"/>
                  <a:gd name="T48" fmla="*/ 43 w 246"/>
                  <a:gd name="T49" fmla="*/ 73 h 123"/>
                  <a:gd name="T50" fmla="*/ 28 w 246"/>
                  <a:gd name="T51" fmla="*/ 55 h 123"/>
                  <a:gd name="T52" fmla="*/ 15 w 246"/>
                  <a:gd name="T53" fmla="*/ 34 h 123"/>
                  <a:gd name="T54" fmla="*/ 4 w 246"/>
                  <a:gd name="T55" fmla="*/ 12 h 123"/>
                  <a:gd name="T56" fmla="*/ 0 w 246"/>
                  <a:gd name="T57" fmla="*/ 3 h 123"/>
                  <a:gd name="T58" fmla="*/ 0 w 246"/>
                  <a:gd name="T59" fmla="*/ 11 h 123"/>
                  <a:gd name="T60" fmla="*/ 0 w 246"/>
                  <a:gd name="T61" fmla="*/ 18 h 123"/>
                  <a:gd name="T62" fmla="*/ 1 w 246"/>
                  <a:gd name="T63" fmla="*/ 2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23">
                    <a:moveTo>
                      <a:pt x="1" y="28"/>
                    </a:moveTo>
                    <a:lnTo>
                      <a:pt x="7" y="39"/>
                    </a:lnTo>
                    <a:lnTo>
                      <a:pt x="12" y="49"/>
                    </a:lnTo>
                    <a:lnTo>
                      <a:pt x="18" y="58"/>
                    </a:lnTo>
                    <a:lnTo>
                      <a:pt x="25" y="67"/>
                    </a:lnTo>
                    <a:lnTo>
                      <a:pt x="32" y="75"/>
                    </a:lnTo>
                    <a:lnTo>
                      <a:pt x="40" y="84"/>
                    </a:lnTo>
                    <a:lnTo>
                      <a:pt x="48" y="91"/>
                    </a:lnTo>
                    <a:lnTo>
                      <a:pt x="56" y="97"/>
                    </a:lnTo>
                    <a:lnTo>
                      <a:pt x="65" y="103"/>
                    </a:lnTo>
                    <a:lnTo>
                      <a:pt x="74" y="108"/>
                    </a:lnTo>
                    <a:lnTo>
                      <a:pt x="84" y="112"/>
                    </a:lnTo>
                    <a:lnTo>
                      <a:pt x="94" y="116"/>
                    </a:lnTo>
                    <a:lnTo>
                      <a:pt x="104" y="120"/>
                    </a:lnTo>
                    <a:lnTo>
                      <a:pt x="115" y="122"/>
                    </a:lnTo>
                    <a:lnTo>
                      <a:pt x="125" y="123"/>
                    </a:lnTo>
                    <a:lnTo>
                      <a:pt x="136" y="123"/>
                    </a:lnTo>
                    <a:lnTo>
                      <a:pt x="150" y="122"/>
                    </a:lnTo>
                    <a:lnTo>
                      <a:pt x="164" y="120"/>
                    </a:lnTo>
                    <a:lnTo>
                      <a:pt x="177" y="116"/>
                    </a:lnTo>
                    <a:lnTo>
                      <a:pt x="190" y="111"/>
                    </a:lnTo>
                    <a:lnTo>
                      <a:pt x="202" y="105"/>
                    </a:lnTo>
                    <a:lnTo>
                      <a:pt x="214" y="98"/>
                    </a:lnTo>
                    <a:lnTo>
                      <a:pt x="225" y="90"/>
                    </a:lnTo>
                    <a:lnTo>
                      <a:pt x="236" y="79"/>
                    </a:lnTo>
                    <a:lnTo>
                      <a:pt x="238" y="76"/>
                    </a:lnTo>
                    <a:lnTo>
                      <a:pt x="239" y="73"/>
                    </a:lnTo>
                    <a:lnTo>
                      <a:pt x="241" y="69"/>
                    </a:lnTo>
                    <a:lnTo>
                      <a:pt x="242" y="66"/>
                    </a:lnTo>
                    <a:lnTo>
                      <a:pt x="243" y="62"/>
                    </a:lnTo>
                    <a:lnTo>
                      <a:pt x="244" y="60"/>
                    </a:lnTo>
                    <a:lnTo>
                      <a:pt x="245" y="56"/>
                    </a:lnTo>
                    <a:lnTo>
                      <a:pt x="246" y="52"/>
                    </a:lnTo>
                    <a:lnTo>
                      <a:pt x="236" y="66"/>
                    </a:lnTo>
                    <a:lnTo>
                      <a:pt x="223" y="78"/>
                    </a:lnTo>
                    <a:lnTo>
                      <a:pt x="211" y="87"/>
                    </a:lnTo>
                    <a:lnTo>
                      <a:pt x="197" y="96"/>
                    </a:lnTo>
                    <a:lnTo>
                      <a:pt x="183" y="103"/>
                    </a:lnTo>
                    <a:lnTo>
                      <a:pt x="168" y="108"/>
                    </a:lnTo>
                    <a:lnTo>
                      <a:pt x="152" y="111"/>
                    </a:lnTo>
                    <a:lnTo>
                      <a:pt x="136" y="112"/>
                    </a:lnTo>
                    <a:lnTo>
                      <a:pt x="125" y="112"/>
                    </a:lnTo>
                    <a:lnTo>
                      <a:pt x="113" y="110"/>
                    </a:lnTo>
                    <a:lnTo>
                      <a:pt x="101" y="108"/>
                    </a:lnTo>
                    <a:lnTo>
                      <a:pt x="91" y="104"/>
                    </a:lnTo>
                    <a:lnTo>
                      <a:pt x="80" y="99"/>
                    </a:lnTo>
                    <a:lnTo>
                      <a:pt x="70" y="94"/>
                    </a:lnTo>
                    <a:lnTo>
                      <a:pt x="61" y="87"/>
                    </a:lnTo>
                    <a:lnTo>
                      <a:pt x="52" y="80"/>
                    </a:lnTo>
                    <a:lnTo>
                      <a:pt x="43" y="73"/>
                    </a:lnTo>
                    <a:lnTo>
                      <a:pt x="35" y="64"/>
                    </a:lnTo>
                    <a:lnTo>
                      <a:pt x="28" y="55"/>
                    </a:lnTo>
                    <a:lnTo>
                      <a:pt x="21" y="45"/>
                    </a:lnTo>
                    <a:lnTo>
                      <a:pt x="15" y="34"/>
                    </a:lnTo>
                    <a:lnTo>
                      <a:pt x="9" y="22"/>
                    </a:lnTo>
                    <a:lnTo>
                      <a:pt x="4" y="12"/>
                    </a:lnTo>
                    <a:lnTo>
                      <a:pt x="0" y="0"/>
                    </a:lnTo>
                    <a:lnTo>
                      <a:pt x="0" y="3"/>
                    </a:lnTo>
                    <a:lnTo>
                      <a:pt x="0" y="7"/>
                    </a:lnTo>
                    <a:lnTo>
                      <a:pt x="0" y="11"/>
                    </a:lnTo>
                    <a:lnTo>
                      <a:pt x="0" y="14"/>
                    </a:lnTo>
                    <a:lnTo>
                      <a:pt x="0" y="18"/>
                    </a:lnTo>
                    <a:lnTo>
                      <a:pt x="1" y="21"/>
                    </a:lnTo>
                    <a:lnTo>
                      <a:pt x="1" y="25"/>
                    </a:lnTo>
                    <a:lnTo>
                      <a:pt x="1" y="28"/>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04"/>
              <p:cNvSpPr>
                <a:spLocks/>
              </p:cNvSpPr>
              <p:nvPr/>
            </p:nvSpPr>
            <p:spPr bwMode="auto">
              <a:xfrm>
                <a:off x="1134" y="2667"/>
                <a:ext cx="50" cy="22"/>
              </a:xfrm>
              <a:custGeom>
                <a:avLst/>
                <a:gdLst>
                  <a:gd name="T0" fmla="*/ 5 w 249"/>
                  <a:gd name="T1" fmla="*/ 40 h 132"/>
                  <a:gd name="T2" fmla="*/ 16 w 249"/>
                  <a:gd name="T3" fmla="*/ 61 h 132"/>
                  <a:gd name="T4" fmla="*/ 30 w 249"/>
                  <a:gd name="T5" fmla="*/ 79 h 132"/>
                  <a:gd name="T6" fmla="*/ 45 w 249"/>
                  <a:gd name="T7" fmla="*/ 96 h 132"/>
                  <a:gd name="T8" fmla="*/ 63 w 249"/>
                  <a:gd name="T9" fmla="*/ 111 h 132"/>
                  <a:gd name="T10" fmla="*/ 82 w 249"/>
                  <a:gd name="T11" fmla="*/ 121 h 132"/>
                  <a:gd name="T12" fmla="*/ 102 w 249"/>
                  <a:gd name="T13" fmla="*/ 129 h 132"/>
                  <a:gd name="T14" fmla="*/ 125 w 249"/>
                  <a:gd name="T15" fmla="*/ 132 h 132"/>
                  <a:gd name="T16" fmla="*/ 151 w 249"/>
                  <a:gd name="T17" fmla="*/ 132 h 132"/>
                  <a:gd name="T18" fmla="*/ 180 w 249"/>
                  <a:gd name="T19" fmla="*/ 125 h 132"/>
                  <a:gd name="T20" fmla="*/ 207 w 249"/>
                  <a:gd name="T21" fmla="*/ 112 h 132"/>
                  <a:gd name="T22" fmla="*/ 230 w 249"/>
                  <a:gd name="T23" fmla="*/ 93 h 132"/>
                  <a:gd name="T24" fmla="*/ 243 w 249"/>
                  <a:gd name="T25" fmla="*/ 77 h 132"/>
                  <a:gd name="T26" fmla="*/ 245 w 249"/>
                  <a:gd name="T27" fmla="*/ 71 h 132"/>
                  <a:gd name="T28" fmla="*/ 247 w 249"/>
                  <a:gd name="T29" fmla="*/ 64 h 132"/>
                  <a:gd name="T30" fmla="*/ 249 w 249"/>
                  <a:gd name="T31" fmla="*/ 58 h 132"/>
                  <a:gd name="T32" fmla="*/ 239 w 249"/>
                  <a:gd name="T33" fmla="*/ 69 h 132"/>
                  <a:gd name="T34" fmla="*/ 214 w 249"/>
                  <a:gd name="T35" fmla="*/ 94 h 132"/>
                  <a:gd name="T36" fmla="*/ 185 w 249"/>
                  <a:gd name="T37" fmla="*/ 112 h 132"/>
                  <a:gd name="T38" fmla="*/ 161 w 249"/>
                  <a:gd name="T39" fmla="*/ 119 h 132"/>
                  <a:gd name="T40" fmla="*/ 145 w 249"/>
                  <a:gd name="T41" fmla="*/ 121 h 132"/>
                  <a:gd name="T42" fmla="*/ 124 w 249"/>
                  <a:gd name="T43" fmla="*/ 121 h 132"/>
                  <a:gd name="T44" fmla="*/ 100 w 249"/>
                  <a:gd name="T45" fmla="*/ 117 h 132"/>
                  <a:gd name="T46" fmla="*/ 79 w 249"/>
                  <a:gd name="T47" fmla="*/ 108 h 132"/>
                  <a:gd name="T48" fmla="*/ 59 w 249"/>
                  <a:gd name="T49" fmla="*/ 95 h 132"/>
                  <a:gd name="T50" fmla="*/ 42 w 249"/>
                  <a:gd name="T51" fmla="*/ 79 h 132"/>
                  <a:gd name="T52" fmla="*/ 27 w 249"/>
                  <a:gd name="T53" fmla="*/ 60 h 132"/>
                  <a:gd name="T54" fmla="*/ 14 w 249"/>
                  <a:gd name="T55" fmla="*/ 37 h 132"/>
                  <a:gd name="T56" fmla="*/ 5 w 249"/>
                  <a:gd name="T57" fmla="*/ 14 h 132"/>
                  <a:gd name="T58" fmla="*/ 1 w 249"/>
                  <a:gd name="T59" fmla="*/ 4 h 132"/>
                  <a:gd name="T60" fmla="*/ 0 w 249"/>
                  <a:gd name="T61" fmla="*/ 11 h 132"/>
                  <a:gd name="T62" fmla="*/ 0 w 249"/>
                  <a:gd name="T63" fmla="*/ 18 h 132"/>
                  <a:gd name="T64" fmla="*/ 0 w 249"/>
                  <a:gd name="T65" fmla="*/ 2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9" h="132">
                    <a:moveTo>
                      <a:pt x="0" y="29"/>
                    </a:moveTo>
                    <a:lnTo>
                      <a:pt x="5" y="40"/>
                    </a:lnTo>
                    <a:lnTo>
                      <a:pt x="10" y="51"/>
                    </a:lnTo>
                    <a:lnTo>
                      <a:pt x="16" y="61"/>
                    </a:lnTo>
                    <a:lnTo>
                      <a:pt x="23" y="71"/>
                    </a:lnTo>
                    <a:lnTo>
                      <a:pt x="30" y="79"/>
                    </a:lnTo>
                    <a:lnTo>
                      <a:pt x="37" y="89"/>
                    </a:lnTo>
                    <a:lnTo>
                      <a:pt x="45" y="96"/>
                    </a:lnTo>
                    <a:lnTo>
                      <a:pt x="54" y="103"/>
                    </a:lnTo>
                    <a:lnTo>
                      <a:pt x="63" y="111"/>
                    </a:lnTo>
                    <a:lnTo>
                      <a:pt x="72" y="117"/>
                    </a:lnTo>
                    <a:lnTo>
                      <a:pt x="82" y="121"/>
                    </a:lnTo>
                    <a:lnTo>
                      <a:pt x="92" y="125"/>
                    </a:lnTo>
                    <a:lnTo>
                      <a:pt x="102" y="129"/>
                    </a:lnTo>
                    <a:lnTo>
                      <a:pt x="114" y="131"/>
                    </a:lnTo>
                    <a:lnTo>
                      <a:pt x="125" y="132"/>
                    </a:lnTo>
                    <a:lnTo>
                      <a:pt x="136" y="132"/>
                    </a:lnTo>
                    <a:lnTo>
                      <a:pt x="151" y="132"/>
                    </a:lnTo>
                    <a:lnTo>
                      <a:pt x="166" y="129"/>
                    </a:lnTo>
                    <a:lnTo>
                      <a:pt x="180" y="125"/>
                    </a:lnTo>
                    <a:lnTo>
                      <a:pt x="194" y="119"/>
                    </a:lnTo>
                    <a:lnTo>
                      <a:pt x="207" y="112"/>
                    </a:lnTo>
                    <a:lnTo>
                      <a:pt x="219" y="102"/>
                    </a:lnTo>
                    <a:lnTo>
                      <a:pt x="230" y="93"/>
                    </a:lnTo>
                    <a:lnTo>
                      <a:pt x="242" y="81"/>
                    </a:lnTo>
                    <a:lnTo>
                      <a:pt x="243" y="77"/>
                    </a:lnTo>
                    <a:lnTo>
                      <a:pt x="244" y="75"/>
                    </a:lnTo>
                    <a:lnTo>
                      <a:pt x="245" y="71"/>
                    </a:lnTo>
                    <a:lnTo>
                      <a:pt x="246" y="67"/>
                    </a:lnTo>
                    <a:lnTo>
                      <a:pt x="247" y="64"/>
                    </a:lnTo>
                    <a:lnTo>
                      <a:pt x="248" y="60"/>
                    </a:lnTo>
                    <a:lnTo>
                      <a:pt x="249" y="58"/>
                    </a:lnTo>
                    <a:lnTo>
                      <a:pt x="249" y="54"/>
                    </a:lnTo>
                    <a:lnTo>
                      <a:pt x="239" y="69"/>
                    </a:lnTo>
                    <a:lnTo>
                      <a:pt x="227" y="82"/>
                    </a:lnTo>
                    <a:lnTo>
                      <a:pt x="214" y="94"/>
                    </a:lnTo>
                    <a:lnTo>
                      <a:pt x="200" y="103"/>
                    </a:lnTo>
                    <a:lnTo>
                      <a:pt x="185" y="112"/>
                    </a:lnTo>
                    <a:lnTo>
                      <a:pt x="169" y="117"/>
                    </a:lnTo>
                    <a:lnTo>
                      <a:pt x="161" y="119"/>
                    </a:lnTo>
                    <a:lnTo>
                      <a:pt x="153" y="120"/>
                    </a:lnTo>
                    <a:lnTo>
                      <a:pt x="145" y="121"/>
                    </a:lnTo>
                    <a:lnTo>
                      <a:pt x="136" y="121"/>
                    </a:lnTo>
                    <a:lnTo>
                      <a:pt x="124" y="121"/>
                    </a:lnTo>
                    <a:lnTo>
                      <a:pt x="113" y="120"/>
                    </a:lnTo>
                    <a:lnTo>
                      <a:pt x="100" y="117"/>
                    </a:lnTo>
                    <a:lnTo>
                      <a:pt x="90" y="113"/>
                    </a:lnTo>
                    <a:lnTo>
                      <a:pt x="79" y="108"/>
                    </a:lnTo>
                    <a:lnTo>
                      <a:pt x="69" y="102"/>
                    </a:lnTo>
                    <a:lnTo>
                      <a:pt x="59" y="95"/>
                    </a:lnTo>
                    <a:lnTo>
                      <a:pt x="50" y="88"/>
                    </a:lnTo>
                    <a:lnTo>
                      <a:pt x="42" y="79"/>
                    </a:lnTo>
                    <a:lnTo>
                      <a:pt x="34" y="70"/>
                    </a:lnTo>
                    <a:lnTo>
                      <a:pt x="27" y="60"/>
                    </a:lnTo>
                    <a:lnTo>
                      <a:pt x="20" y="49"/>
                    </a:lnTo>
                    <a:lnTo>
                      <a:pt x="14" y="37"/>
                    </a:lnTo>
                    <a:lnTo>
                      <a:pt x="9" y="26"/>
                    </a:lnTo>
                    <a:lnTo>
                      <a:pt x="5" y="14"/>
                    </a:lnTo>
                    <a:lnTo>
                      <a:pt x="1" y="0"/>
                    </a:lnTo>
                    <a:lnTo>
                      <a:pt x="1" y="4"/>
                    </a:lnTo>
                    <a:lnTo>
                      <a:pt x="0" y="8"/>
                    </a:lnTo>
                    <a:lnTo>
                      <a:pt x="0" y="11"/>
                    </a:lnTo>
                    <a:lnTo>
                      <a:pt x="0" y="15"/>
                    </a:lnTo>
                    <a:lnTo>
                      <a:pt x="0" y="18"/>
                    </a:lnTo>
                    <a:lnTo>
                      <a:pt x="0" y="22"/>
                    </a:lnTo>
                    <a:lnTo>
                      <a:pt x="0" y="26"/>
                    </a:lnTo>
                    <a:lnTo>
                      <a:pt x="0" y="29"/>
                    </a:lnTo>
                    <a:close/>
                  </a:path>
                </a:pathLst>
              </a:custGeom>
              <a:solidFill>
                <a:srgbClr val="F3B6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05"/>
              <p:cNvSpPr>
                <a:spLocks/>
              </p:cNvSpPr>
              <p:nvPr/>
            </p:nvSpPr>
            <p:spPr bwMode="auto">
              <a:xfrm>
                <a:off x="1134" y="2665"/>
                <a:ext cx="51" cy="23"/>
              </a:xfrm>
              <a:custGeom>
                <a:avLst/>
                <a:gdLst>
                  <a:gd name="T0" fmla="*/ 4 w 251"/>
                  <a:gd name="T1" fmla="*/ 40 h 140"/>
                  <a:gd name="T2" fmla="*/ 15 w 251"/>
                  <a:gd name="T3" fmla="*/ 62 h 140"/>
                  <a:gd name="T4" fmla="*/ 28 w 251"/>
                  <a:gd name="T5" fmla="*/ 83 h 140"/>
                  <a:gd name="T6" fmla="*/ 43 w 251"/>
                  <a:gd name="T7" fmla="*/ 101 h 140"/>
                  <a:gd name="T8" fmla="*/ 61 w 251"/>
                  <a:gd name="T9" fmla="*/ 115 h 140"/>
                  <a:gd name="T10" fmla="*/ 80 w 251"/>
                  <a:gd name="T11" fmla="*/ 127 h 140"/>
                  <a:gd name="T12" fmla="*/ 101 w 251"/>
                  <a:gd name="T13" fmla="*/ 136 h 140"/>
                  <a:gd name="T14" fmla="*/ 125 w 251"/>
                  <a:gd name="T15" fmla="*/ 140 h 140"/>
                  <a:gd name="T16" fmla="*/ 152 w 251"/>
                  <a:gd name="T17" fmla="*/ 139 h 140"/>
                  <a:gd name="T18" fmla="*/ 183 w 251"/>
                  <a:gd name="T19" fmla="*/ 131 h 140"/>
                  <a:gd name="T20" fmla="*/ 211 w 251"/>
                  <a:gd name="T21" fmla="*/ 115 h 140"/>
                  <a:gd name="T22" fmla="*/ 236 w 251"/>
                  <a:gd name="T23" fmla="*/ 94 h 140"/>
                  <a:gd name="T24" fmla="*/ 247 w 251"/>
                  <a:gd name="T25" fmla="*/ 77 h 140"/>
                  <a:gd name="T26" fmla="*/ 249 w 251"/>
                  <a:gd name="T27" fmla="*/ 71 h 140"/>
                  <a:gd name="T28" fmla="*/ 250 w 251"/>
                  <a:gd name="T29" fmla="*/ 64 h 140"/>
                  <a:gd name="T30" fmla="*/ 251 w 251"/>
                  <a:gd name="T31" fmla="*/ 58 h 140"/>
                  <a:gd name="T32" fmla="*/ 247 w 251"/>
                  <a:gd name="T33" fmla="*/ 62 h 140"/>
                  <a:gd name="T34" fmla="*/ 236 w 251"/>
                  <a:gd name="T35" fmla="*/ 78 h 140"/>
                  <a:gd name="T36" fmla="*/ 223 w 251"/>
                  <a:gd name="T37" fmla="*/ 91 h 140"/>
                  <a:gd name="T38" fmla="*/ 209 w 251"/>
                  <a:gd name="T39" fmla="*/ 103 h 140"/>
                  <a:gd name="T40" fmla="*/ 195 w 251"/>
                  <a:gd name="T41" fmla="*/ 114 h 140"/>
                  <a:gd name="T42" fmla="*/ 179 w 251"/>
                  <a:gd name="T43" fmla="*/ 121 h 140"/>
                  <a:gd name="T44" fmla="*/ 162 w 251"/>
                  <a:gd name="T45" fmla="*/ 126 h 140"/>
                  <a:gd name="T46" fmla="*/ 145 w 251"/>
                  <a:gd name="T47" fmla="*/ 130 h 140"/>
                  <a:gd name="T48" fmla="*/ 124 w 251"/>
                  <a:gd name="T49" fmla="*/ 128 h 140"/>
                  <a:gd name="T50" fmla="*/ 100 w 251"/>
                  <a:gd name="T51" fmla="*/ 124 h 140"/>
                  <a:gd name="T52" fmla="*/ 78 w 251"/>
                  <a:gd name="T53" fmla="*/ 114 h 140"/>
                  <a:gd name="T54" fmla="*/ 58 w 251"/>
                  <a:gd name="T55" fmla="*/ 101 h 140"/>
                  <a:gd name="T56" fmla="*/ 41 w 251"/>
                  <a:gd name="T57" fmla="*/ 84 h 140"/>
                  <a:gd name="T58" fmla="*/ 26 w 251"/>
                  <a:gd name="T59" fmla="*/ 62 h 140"/>
                  <a:gd name="T60" fmla="*/ 14 w 251"/>
                  <a:gd name="T61" fmla="*/ 40 h 140"/>
                  <a:gd name="T62" fmla="*/ 6 w 251"/>
                  <a:gd name="T63" fmla="*/ 15 h 140"/>
                  <a:gd name="T64" fmla="*/ 2 w 251"/>
                  <a:gd name="T65" fmla="*/ 4 h 140"/>
                  <a:gd name="T66" fmla="*/ 1 w 251"/>
                  <a:gd name="T67" fmla="*/ 11 h 140"/>
                  <a:gd name="T68" fmla="*/ 1 w 251"/>
                  <a:gd name="T69" fmla="*/ 17 h 140"/>
                  <a:gd name="T70" fmla="*/ 0 w 251"/>
                  <a:gd name="T71" fmla="*/ 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40">
                    <a:moveTo>
                      <a:pt x="0" y="28"/>
                    </a:moveTo>
                    <a:lnTo>
                      <a:pt x="4" y="40"/>
                    </a:lnTo>
                    <a:lnTo>
                      <a:pt x="9" y="50"/>
                    </a:lnTo>
                    <a:lnTo>
                      <a:pt x="15" y="62"/>
                    </a:lnTo>
                    <a:lnTo>
                      <a:pt x="21" y="73"/>
                    </a:lnTo>
                    <a:lnTo>
                      <a:pt x="28" y="83"/>
                    </a:lnTo>
                    <a:lnTo>
                      <a:pt x="35" y="92"/>
                    </a:lnTo>
                    <a:lnTo>
                      <a:pt x="43" y="101"/>
                    </a:lnTo>
                    <a:lnTo>
                      <a:pt x="52" y="108"/>
                    </a:lnTo>
                    <a:lnTo>
                      <a:pt x="61" y="115"/>
                    </a:lnTo>
                    <a:lnTo>
                      <a:pt x="70" y="122"/>
                    </a:lnTo>
                    <a:lnTo>
                      <a:pt x="80" y="127"/>
                    </a:lnTo>
                    <a:lnTo>
                      <a:pt x="91" y="132"/>
                    </a:lnTo>
                    <a:lnTo>
                      <a:pt x="101" y="136"/>
                    </a:lnTo>
                    <a:lnTo>
                      <a:pt x="113" y="138"/>
                    </a:lnTo>
                    <a:lnTo>
                      <a:pt x="125" y="140"/>
                    </a:lnTo>
                    <a:lnTo>
                      <a:pt x="136" y="140"/>
                    </a:lnTo>
                    <a:lnTo>
                      <a:pt x="152" y="139"/>
                    </a:lnTo>
                    <a:lnTo>
                      <a:pt x="168" y="136"/>
                    </a:lnTo>
                    <a:lnTo>
                      <a:pt x="183" y="131"/>
                    </a:lnTo>
                    <a:lnTo>
                      <a:pt x="197" y="124"/>
                    </a:lnTo>
                    <a:lnTo>
                      <a:pt x="211" y="115"/>
                    </a:lnTo>
                    <a:lnTo>
                      <a:pt x="223" y="106"/>
                    </a:lnTo>
                    <a:lnTo>
                      <a:pt x="236" y="94"/>
                    </a:lnTo>
                    <a:lnTo>
                      <a:pt x="246" y="80"/>
                    </a:lnTo>
                    <a:lnTo>
                      <a:pt x="247" y="77"/>
                    </a:lnTo>
                    <a:lnTo>
                      <a:pt x="248" y="73"/>
                    </a:lnTo>
                    <a:lnTo>
                      <a:pt x="249" y="71"/>
                    </a:lnTo>
                    <a:lnTo>
                      <a:pt x="249" y="67"/>
                    </a:lnTo>
                    <a:lnTo>
                      <a:pt x="250" y="64"/>
                    </a:lnTo>
                    <a:lnTo>
                      <a:pt x="250" y="61"/>
                    </a:lnTo>
                    <a:lnTo>
                      <a:pt x="251" y="58"/>
                    </a:lnTo>
                    <a:lnTo>
                      <a:pt x="251" y="54"/>
                    </a:lnTo>
                    <a:lnTo>
                      <a:pt x="247" y="62"/>
                    </a:lnTo>
                    <a:lnTo>
                      <a:pt x="241" y="71"/>
                    </a:lnTo>
                    <a:lnTo>
                      <a:pt x="236" y="78"/>
                    </a:lnTo>
                    <a:lnTo>
                      <a:pt x="229" y="85"/>
                    </a:lnTo>
                    <a:lnTo>
                      <a:pt x="223" y="91"/>
                    </a:lnTo>
                    <a:lnTo>
                      <a:pt x="216" y="98"/>
                    </a:lnTo>
                    <a:lnTo>
                      <a:pt x="209" y="103"/>
                    </a:lnTo>
                    <a:lnTo>
                      <a:pt x="202" y="109"/>
                    </a:lnTo>
                    <a:lnTo>
                      <a:pt x="195" y="114"/>
                    </a:lnTo>
                    <a:lnTo>
                      <a:pt x="187" y="118"/>
                    </a:lnTo>
                    <a:lnTo>
                      <a:pt x="179" y="121"/>
                    </a:lnTo>
                    <a:lnTo>
                      <a:pt x="171" y="124"/>
                    </a:lnTo>
                    <a:lnTo>
                      <a:pt x="162" y="126"/>
                    </a:lnTo>
                    <a:lnTo>
                      <a:pt x="154" y="128"/>
                    </a:lnTo>
                    <a:lnTo>
                      <a:pt x="145" y="130"/>
                    </a:lnTo>
                    <a:lnTo>
                      <a:pt x="136" y="130"/>
                    </a:lnTo>
                    <a:lnTo>
                      <a:pt x="124" y="128"/>
                    </a:lnTo>
                    <a:lnTo>
                      <a:pt x="112" y="127"/>
                    </a:lnTo>
                    <a:lnTo>
                      <a:pt x="100" y="124"/>
                    </a:lnTo>
                    <a:lnTo>
                      <a:pt x="89" y="120"/>
                    </a:lnTo>
                    <a:lnTo>
                      <a:pt x="78" y="114"/>
                    </a:lnTo>
                    <a:lnTo>
                      <a:pt x="68" y="108"/>
                    </a:lnTo>
                    <a:lnTo>
                      <a:pt x="58" y="101"/>
                    </a:lnTo>
                    <a:lnTo>
                      <a:pt x="49" y="92"/>
                    </a:lnTo>
                    <a:lnTo>
                      <a:pt x="41" y="84"/>
                    </a:lnTo>
                    <a:lnTo>
                      <a:pt x="33" y="73"/>
                    </a:lnTo>
                    <a:lnTo>
                      <a:pt x="26" y="62"/>
                    </a:lnTo>
                    <a:lnTo>
                      <a:pt x="20" y="52"/>
                    </a:lnTo>
                    <a:lnTo>
                      <a:pt x="14" y="40"/>
                    </a:lnTo>
                    <a:lnTo>
                      <a:pt x="10" y="27"/>
                    </a:lnTo>
                    <a:lnTo>
                      <a:pt x="6" y="15"/>
                    </a:lnTo>
                    <a:lnTo>
                      <a:pt x="3" y="0"/>
                    </a:lnTo>
                    <a:lnTo>
                      <a:pt x="2" y="4"/>
                    </a:lnTo>
                    <a:lnTo>
                      <a:pt x="2" y="7"/>
                    </a:lnTo>
                    <a:lnTo>
                      <a:pt x="1" y="11"/>
                    </a:lnTo>
                    <a:lnTo>
                      <a:pt x="1" y="13"/>
                    </a:lnTo>
                    <a:lnTo>
                      <a:pt x="1" y="17"/>
                    </a:lnTo>
                    <a:lnTo>
                      <a:pt x="0" y="21"/>
                    </a:lnTo>
                    <a:lnTo>
                      <a:pt x="0" y="24"/>
                    </a:lnTo>
                    <a:lnTo>
                      <a:pt x="0" y="28"/>
                    </a:lnTo>
                    <a:close/>
                  </a:path>
                </a:pathLst>
              </a:custGeom>
              <a:solidFill>
                <a:srgbClr val="F3B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06"/>
              <p:cNvSpPr>
                <a:spLocks/>
              </p:cNvSpPr>
              <p:nvPr/>
            </p:nvSpPr>
            <p:spPr bwMode="auto">
              <a:xfrm>
                <a:off x="1135" y="2663"/>
                <a:ext cx="50" cy="24"/>
              </a:xfrm>
              <a:custGeom>
                <a:avLst/>
                <a:gdLst>
                  <a:gd name="T0" fmla="*/ 4 w 251"/>
                  <a:gd name="T1" fmla="*/ 39 h 146"/>
                  <a:gd name="T2" fmla="*/ 13 w 251"/>
                  <a:gd name="T3" fmla="*/ 62 h 146"/>
                  <a:gd name="T4" fmla="*/ 26 w 251"/>
                  <a:gd name="T5" fmla="*/ 85 h 146"/>
                  <a:gd name="T6" fmla="*/ 41 w 251"/>
                  <a:gd name="T7" fmla="*/ 104 h 146"/>
                  <a:gd name="T8" fmla="*/ 58 w 251"/>
                  <a:gd name="T9" fmla="*/ 120 h 146"/>
                  <a:gd name="T10" fmla="*/ 78 w 251"/>
                  <a:gd name="T11" fmla="*/ 133 h 146"/>
                  <a:gd name="T12" fmla="*/ 99 w 251"/>
                  <a:gd name="T13" fmla="*/ 142 h 146"/>
                  <a:gd name="T14" fmla="*/ 123 w 251"/>
                  <a:gd name="T15" fmla="*/ 146 h 146"/>
                  <a:gd name="T16" fmla="*/ 144 w 251"/>
                  <a:gd name="T17" fmla="*/ 146 h 146"/>
                  <a:gd name="T18" fmla="*/ 160 w 251"/>
                  <a:gd name="T19" fmla="*/ 144 h 146"/>
                  <a:gd name="T20" fmla="*/ 184 w 251"/>
                  <a:gd name="T21" fmla="*/ 137 h 146"/>
                  <a:gd name="T22" fmla="*/ 213 w 251"/>
                  <a:gd name="T23" fmla="*/ 119 h 146"/>
                  <a:gd name="T24" fmla="*/ 238 w 251"/>
                  <a:gd name="T25" fmla="*/ 94 h 146"/>
                  <a:gd name="T26" fmla="*/ 249 w 251"/>
                  <a:gd name="T27" fmla="*/ 76 h 146"/>
                  <a:gd name="T28" fmla="*/ 250 w 251"/>
                  <a:gd name="T29" fmla="*/ 70 h 146"/>
                  <a:gd name="T30" fmla="*/ 251 w 251"/>
                  <a:gd name="T31" fmla="*/ 62 h 146"/>
                  <a:gd name="T32" fmla="*/ 251 w 251"/>
                  <a:gd name="T33" fmla="*/ 57 h 146"/>
                  <a:gd name="T34" fmla="*/ 247 w 251"/>
                  <a:gd name="T35" fmla="*/ 62 h 146"/>
                  <a:gd name="T36" fmla="*/ 237 w 251"/>
                  <a:gd name="T37" fmla="*/ 79 h 146"/>
                  <a:gd name="T38" fmla="*/ 224 w 251"/>
                  <a:gd name="T39" fmla="*/ 95 h 146"/>
                  <a:gd name="T40" fmla="*/ 210 w 251"/>
                  <a:gd name="T41" fmla="*/ 108 h 146"/>
                  <a:gd name="T42" fmla="*/ 196 w 251"/>
                  <a:gd name="T43" fmla="*/ 119 h 146"/>
                  <a:gd name="T44" fmla="*/ 179 w 251"/>
                  <a:gd name="T45" fmla="*/ 127 h 146"/>
                  <a:gd name="T46" fmla="*/ 162 w 251"/>
                  <a:gd name="T47" fmla="*/ 133 h 146"/>
                  <a:gd name="T48" fmla="*/ 144 w 251"/>
                  <a:gd name="T49" fmla="*/ 136 h 146"/>
                  <a:gd name="T50" fmla="*/ 123 w 251"/>
                  <a:gd name="T51" fmla="*/ 136 h 146"/>
                  <a:gd name="T52" fmla="*/ 98 w 251"/>
                  <a:gd name="T53" fmla="*/ 130 h 146"/>
                  <a:gd name="T54" fmla="*/ 76 w 251"/>
                  <a:gd name="T55" fmla="*/ 120 h 146"/>
                  <a:gd name="T56" fmla="*/ 57 w 251"/>
                  <a:gd name="T57" fmla="*/ 106 h 146"/>
                  <a:gd name="T58" fmla="*/ 39 w 251"/>
                  <a:gd name="T59" fmla="*/ 88 h 146"/>
                  <a:gd name="T60" fmla="*/ 25 w 251"/>
                  <a:gd name="T61" fmla="*/ 66 h 146"/>
                  <a:gd name="T62" fmla="*/ 14 w 251"/>
                  <a:gd name="T63" fmla="*/ 41 h 146"/>
                  <a:gd name="T64" fmla="*/ 7 w 251"/>
                  <a:gd name="T65" fmla="*/ 15 h 146"/>
                  <a:gd name="T66" fmla="*/ 4 w 251"/>
                  <a:gd name="T67" fmla="*/ 3 h 146"/>
                  <a:gd name="T68" fmla="*/ 3 w 251"/>
                  <a:gd name="T69" fmla="*/ 10 h 146"/>
                  <a:gd name="T70" fmla="*/ 1 w 251"/>
                  <a:gd name="T71" fmla="*/ 16 h 146"/>
                  <a:gd name="T72" fmla="*/ 0 w 251"/>
                  <a:gd name="T73" fmla="*/ 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1" h="146">
                    <a:moveTo>
                      <a:pt x="0" y="25"/>
                    </a:moveTo>
                    <a:lnTo>
                      <a:pt x="4" y="39"/>
                    </a:lnTo>
                    <a:lnTo>
                      <a:pt x="8" y="51"/>
                    </a:lnTo>
                    <a:lnTo>
                      <a:pt x="13" y="62"/>
                    </a:lnTo>
                    <a:lnTo>
                      <a:pt x="19" y="74"/>
                    </a:lnTo>
                    <a:lnTo>
                      <a:pt x="26" y="85"/>
                    </a:lnTo>
                    <a:lnTo>
                      <a:pt x="33" y="95"/>
                    </a:lnTo>
                    <a:lnTo>
                      <a:pt x="41" y="104"/>
                    </a:lnTo>
                    <a:lnTo>
                      <a:pt x="49" y="113"/>
                    </a:lnTo>
                    <a:lnTo>
                      <a:pt x="58" y="120"/>
                    </a:lnTo>
                    <a:lnTo>
                      <a:pt x="68" y="127"/>
                    </a:lnTo>
                    <a:lnTo>
                      <a:pt x="78" y="133"/>
                    </a:lnTo>
                    <a:lnTo>
                      <a:pt x="89" y="138"/>
                    </a:lnTo>
                    <a:lnTo>
                      <a:pt x="99" y="142"/>
                    </a:lnTo>
                    <a:lnTo>
                      <a:pt x="112" y="145"/>
                    </a:lnTo>
                    <a:lnTo>
                      <a:pt x="123" y="146"/>
                    </a:lnTo>
                    <a:lnTo>
                      <a:pt x="135" y="146"/>
                    </a:lnTo>
                    <a:lnTo>
                      <a:pt x="144" y="146"/>
                    </a:lnTo>
                    <a:lnTo>
                      <a:pt x="152" y="145"/>
                    </a:lnTo>
                    <a:lnTo>
                      <a:pt x="160" y="144"/>
                    </a:lnTo>
                    <a:lnTo>
                      <a:pt x="168" y="142"/>
                    </a:lnTo>
                    <a:lnTo>
                      <a:pt x="184" y="137"/>
                    </a:lnTo>
                    <a:lnTo>
                      <a:pt x="199" y="128"/>
                    </a:lnTo>
                    <a:lnTo>
                      <a:pt x="213" y="119"/>
                    </a:lnTo>
                    <a:lnTo>
                      <a:pt x="226" y="107"/>
                    </a:lnTo>
                    <a:lnTo>
                      <a:pt x="238" y="94"/>
                    </a:lnTo>
                    <a:lnTo>
                      <a:pt x="248" y="79"/>
                    </a:lnTo>
                    <a:lnTo>
                      <a:pt x="249" y="76"/>
                    </a:lnTo>
                    <a:lnTo>
                      <a:pt x="249" y="72"/>
                    </a:lnTo>
                    <a:lnTo>
                      <a:pt x="250" y="70"/>
                    </a:lnTo>
                    <a:lnTo>
                      <a:pt x="250" y="66"/>
                    </a:lnTo>
                    <a:lnTo>
                      <a:pt x="251" y="62"/>
                    </a:lnTo>
                    <a:lnTo>
                      <a:pt x="251" y="60"/>
                    </a:lnTo>
                    <a:lnTo>
                      <a:pt x="251" y="57"/>
                    </a:lnTo>
                    <a:lnTo>
                      <a:pt x="251" y="53"/>
                    </a:lnTo>
                    <a:lnTo>
                      <a:pt x="247" y="62"/>
                    </a:lnTo>
                    <a:lnTo>
                      <a:pt x="242" y="71"/>
                    </a:lnTo>
                    <a:lnTo>
                      <a:pt x="237" y="79"/>
                    </a:lnTo>
                    <a:lnTo>
                      <a:pt x="231" y="86"/>
                    </a:lnTo>
                    <a:lnTo>
                      <a:pt x="224" y="95"/>
                    </a:lnTo>
                    <a:lnTo>
                      <a:pt x="217" y="101"/>
                    </a:lnTo>
                    <a:lnTo>
                      <a:pt x="210" y="108"/>
                    </a:lnTo>
                    <a:lnTo>
                      <a:pt x="203" y="113"/>
                    </a:lnTo>
                    <a:lnTo>
                      <a:pt x="196" y="119"/>
                    </a:lnTo>
                    <a:lnTo>
                      <a:pt x="188" y="122"/>
                    </a:lnTo>
                    <a:lnTo>
                      <a:pt x="179" y="127"/>
                    </a:lnTo>
                    <a:lnTo>
                      <a:pt x="171" y="130"/>
                    </a:lnTo>
                    <a:lnTo>
                      <a:pt x="162" y="133"/>
                    </a:lnTo>
                    <a:lnTo>
                      <a:pt x="153" y="134"/>
                    </a:lnTo>
                    <a:lnTo>
                      <a:pt x="144" y="136"/>
                    </a:lnTo>
                    <a:lnTo>
                      <a:pt x="135" y="136"/>
                    </a:lnTo>
                    <a:lnTo>
                      <a:pt x="123" y="136"/>
                    </a:lnTo>
                    <a:lnTo>
                      <a:pt x="111" y="133"/>
                    </a:lnTo>
                    <a:lnTo>
                      <a:pt x="98" y="130"/>
                    </a:lnTo>
                    <a:lnTo>
                      <a:pt x="87" y="126"/>
                    </a:lnTo>
                    <a:lnTo>
                      <a:pt x="76" y="120"/>
                    </a:lnTo>
                    <a:lnTo>
                      <a:pt x="66" y="113"/>
                    </a:lnTo>
                    <a:lnTo>
                      <a:pt x="57" y="106"/>
                    </a:lnTo>
                    <a:lnTo>
                      <a:pt x="48" y="97"/>
                    </a:lnTo>
                    <a:lnTo>
                      <a:pt x="39" y="88"/>
                    </a:lnTo>
                    <a:lnTo>
                      <a:pt x="32" y="77"/>
                    </a:lnTo>
                    <a:lnTo>
                      <a:pt x="25" y="66"/>
                    </a:lnTo>
                    <a:lnTo>
                      <a:pt x="19" y="54"/>
                    </a:lnTo>
                    <a:lnTo>
                      <a:pt x="14" y="41"/>
                    </a:lnTo>
                    <a:lnTo>
                      <a:pt x="10" y="28"/>
                    </a:lnTo>
                    <a:lnTo>
                      <a:pt x="7" y="15"/>
                    </a:lnTo>
                    <a:lnTo>
                      <a:pt x="5" y="0"/>
                    </a:lnTo>
                    <a:lnTo>
                      <a:pt x="4" y="3"/>
                    </a:lnTo>
                    <a:lnTo>
                      <a:pt x="3" y="6"/>
                    </a:lnTo>
                    <a:lnTo>
                      <a:pt x="3" y="10"/>
                    </a:lnTo>
                    <a:lnTo>
                      <a:pt x="2" y="12"/>
                    </a:lnTo>
                    <a:lnTo>
                      <a:pt x="1" y="16"/>
                    </a:lnTo>
                    <a:lnTo>
                      <a:pt x="1" y="19"/>
                    </a:lnTo>
                    <a:lnTo>
                      <a:pt x="0" y="22"/>
                    </a:lnTo>
                    <a:lnTo>
                      <a:pt x="0" y="25"/>
                    </a:lnTo>
                    <a:close/>
                  </a:path>
                </a:pathLst>
              </a:custGeom>
              <a:solidFill>
                <a:srgbClr val="F3BA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07"/>
              <p:cNvSpPr>
                <a:spLocks/>
              </p:cNvSpPr>
              <p:nvPr/>
            </p:nvSpPr>
            <p:spPr bwMode="auto">
              <a:xfrm>
                <a:off x="1135" y="2661"/>
                <a:ext cx="50" cy="25"/>
              </a:xfrm>
              <a:custGeom>
                <a:avLst/>
                <a:gdLst>
                  <a:gd name="T0" fmla="*/ 3 w 249"/>
                  <a:gd name="T1" fmla="*/ 39 h 154"/>
                  <a:gd name="T2" fmla="*/ 11 w 249"/>
                  <a:gd name="T3" fmla="*/ 64 h 154"/>
                  <a:gd name="T4" fmla="*/ 23 w 249"/>
                  <a:gd name="T5" fmla="*/ 86 h 154"/>
                  <a:gd name="T6" fmla="*/ 38 w 249"/>
                  <a:gd name="T7" fmla="*/ 108 h 154"/>
                  <a:gd name="T8" fmla="*/ 55 w 249"/>
                  <a:gd name="T9" fmla="*/ 125 h 154"/>
                  <a:gd name="T10" fmla="*/ 75 w 249"/>
                  <a:gd name="T11" fmla="*/ 138 h 154"/>
                  <a:gd name="T12" fmla="*/ 97 w 249"/>
                  <a:gd name="T13" fmla="*/ 148 h 154"/>
                  <a:gd name="T14" fmla="*/ 121 w 249"/>
                  <a:gd name="T15" fmla="*/ 152 h 154"/>
                  <a:gd name="T16" fmla="*/ 142 w 249"/>
                  <a:gd name="T17" fmla="*/ 154 h 154"/>
                  <a:gd name="T18" fmla="*/ 159 w 249"/>
                  <a:gd name="T19" fmla="*/ 150 h 154"/>
                  <a:gd name="T20" fmla="*/ 176 w 249"/>
                  <a:gd name="T21" fmla="*/ 145 h 154"/>
                  <a:gd name="T22" fmla="*/ 192 w 249"/>
                  <a:gd name="T23" fmla="*/ 138 h 154"/>
                  <a:gd name="T24" fmla="*/ 206 w 249"/>
                  <a:gd name="T25" fmla="*/ 127 h 154"/>
                  <a:gd name="T26" fmla="*/ 220 w 249"/>
                  <a:gd name="T27" fmla="*/ 115 h 154"/>
                  <a:gd name="T28" fmla="*/ 233 w 249"/>
                  <a:gd name="T29" fmla="*/ 102 h 154"/>
                  <a:gd name="T30" fmla="*/ 244 w 249"/>
                  <a:gd name="T31" fmla="*/ 86 h 154"/>
                  <a:gd name="T32" fmla="*/ 249 w 249"/>
                  <a:gd name="T33" fmla="*/ 74 h 154"/>
                  <a:gd name="T34" fmla="*/ 249 w 249"/>
                  <a:gd name="T35" fmla="*/ 69 h 154"/>
                  <a:gd name="T36" fmla="*/ 249 w 249"/>
                  <a:gd name="T37" fmla="*/ 63 h 154"/>
                  <a:gd name="T38" fmla="*/ 249 w 249"/>
                  <a:gd name="T39" fmla="*/ 57 h 154"/>
                  <a:gd name="T40" fmla="*/ 245 w 249"/>
                  <a:gd name="T41" fmla="*/ 63 h 154"/>
                  <a:gd name="T42" fmla="*/ 236 w 249"/>
                  <a:gd name="T43" fmla="*/ 80 h 154"/>
                  <a:gd name="T44" fmla="*/ 223 w 249"/>
                  <a:gd name="T45" fmla="*/ 97 h 154"/>
                  <a:gd name="T46" fmla="*/ 210 w 249"/>
                  <a:gd name="T47" fmla="*/ 112 h 154"/>
                  <a:gd name="T48" fmla="*/ 195 w 249"/>
                  <a:gd name="T49" fmla="*/ 124 h 154"/>
                  <a:gd name="T50" fmla="*/ 179 w 249"/>
                  <a:gd name="T51" fmla="*/ 133 h 154"/>
                  <a:gd name="T52" fmla="*/ 161 w 249"/>
                  <a:gd name="T53" fmla="*/ 139 h 154"/>
                  <a:gd name="T54" fmla="*/ 143 w 249"/>
                  <a:gd name="T55" fmla="*/ 143 h 154"/>
                  <a:gd name="T56" fmla="*/ 121 w 249"/>
                  <a:gd name="T57" fmla="*/ 142 h 154"/>
                  <a:gd name="T58" fmla="*/ 96 w 249"/>
                  <a:gd name="T59" fmla="*/ 137 h 154"/>
                  <a:gd name="T60" fmla="*/ 74 w 249"/>
                  <a:gd name="T61" fmla="*/ 126 h 154"/>
                  <a:gd name="T62" fmla="*/ 54 w 249"/>
                  <a:gd name="T63" fmla="*/ 110 h 154"/>
                  <a:gd name="T64" fmla="*/ 37 w 249"/>
                  <a:gd name="T65" fmla="*/ 91 h 154"/>
                  <a:gd name="T66" fmla="*/ 24 w 249"/>
                  <a:gd name="T67" fmla="*/ 69 h 154"/>
                  <a:gd name="T68" fmla="*/ 14 w 249"/>
                  <a:gd name="T69" fmla="*/ 43 h 154"/>
                  <a:gd name="T70" fmla="*/ 8 w 249"/>
                  <a:gd name="T71" fmla="*/ 15 h 154"/>
                  <a:gd name="T72" fmla="*/ 5 w 249"/>
                  <a:gd name="T73" fmla="*/ 3 h 154"/>
                  <a:gd name="T74" fmla="*/ 4 w 249"/>
                  <a:gd name="T75" fmla="*/ 9 h 154"/>
                  <a:gd name="T76" fmla="*/ 2 w 249"/>
                  <a:gd name="T77" fmla="*/ 16 h 154"/>
                  <a:gd name="T78" fmla="*/ 1 w 249"/>
                  <a:gd name="T79" fmla="*/ 2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9" h="154">
                    <a:moveTo>
                      <a:pt x="0" y="24"/>
                    </a:moveTo>
                    <a:lnTo>
                      <a:pt x="3" y="39"/>
                    </a:lnTo>
                    <a:lnTo>
                      <a:pt x="7" y="51"/>
                    </a:lnTo>
                    <a:lnTo>
                      <a:pt x="11" y="64"/>
                    </a:lnTo>
                    <a:lnTo>
                      <a:pt x="17" y="76"/>
                    </a:lnTo>
                    <a:lnTo>
                      <a:pt x="23" y="86"/>
                    </a:lnTo>
                    <a:lnTo>
                      <a:pt x="30" y="97"/>
                    </a:lnTo>
                    <a:lnTo>
                      <a:pt x="38" y="108"/>
                    </a:lnTo>
                    <a:lnTo>
                      <a:pt x="46" y="116"/>
                    </a:lnTo>
                    <a:lnTo>
                      <a:pt x="55" y="125"/>
                    </a:lnTo>
                    <a:lnTo>
                      <a:pt x="65" y="132"/>
                    </a:lnTo>
                    <a:lnTo>
                      <a:pt x="75" y="138"/>
                    </a:lnTo>
                    <a:lnTo>
                      <a:pt x="86" y="144"/>
                    </a:lnTo>
                    <a:lnTo>
                      <a:pt x="97" y="148"/>
                    </a:lnTo>
                    <a:lnTo>
                      <a:pt x="109" y="151"/>
                    </a:lnTo>
                    <a:lnTo>
                      <a:pt x="121" y="152"/>
                    </a:lnTo>
                    <a:lnTo>
                      <a:pt x="133" y="154"/>
                    </a:lnTo>
                    <a:lnTo>
                      <a:pt x="142" y="154"/>
                    </a:lnTo>
                    <a:lnTo>
                      <a:pt x="151" y="152"/>
                    </a:lnTo>
                    <a:lnTo>
                      <a:pt x="159" y="150"/>
                    </a:lnTo>
                    <a:lnTo>
                      <a:pt x="168" y="148"/>
                    </a:lnTo>
                    <a:lnTo>
                      <a:pt x="176" y="145"/>
                    </a:lnTo>
                    <a:lnTo>
                      <a:pt x="184" y="142"/>
                    </a:lnTo>
                    <a:lnTo>
                      <a:pt x="192" y="138"/>
                    </a:lnTo>
                    <a:lnTo>
                      <a:pt x="199" y="133"/>
                    </a:lnTo>
                    <a:lnTo>
                      <a:pt x="206" y="127"/>
                    </a:lnTo>
                    <a:lnTo>
                      <a:pt x="213" y="122"/>
                    </a:lnTo>
                    <a:lnTo>
                      <a:pt x="220" y="115"/>
                    </a:lnTo>
                    <a:lnTo>
                      <a:pt x="226" y="109"/>
                    </a:lnTo>
                    <a:lnTo>
                      <a:pt x="233" y="102"/>
                    </a:lnTo>
                    <a:lnTo>
                      <a:pt x="238" y="95"/>
                    </a:lnTo>
                    <a:lnTo>
                      <a:pt x="244" y="86"/>
                    </a:lnTo>
                    <a:lnTo>
                      <a:pt x="248" y="78"/>
                    </a:lnTo>
                    <a:lnTo>
                      <a:pt x="249" y="74"/>
                    </a:lnTo>
                    <a:lnTo>
                      <a:pt x="249" y="72"/>
                    </a:lnTo>
                    <a:lnTo>
                      <a:pt x="249" y="69"/>
                    </a:lnTo>
                    <a:lnTo>
                      <a:pt x="249" y="65"/>
                    </a:lnTo>
                    <a:lnTo>
                      <a:pt x="249" y="63"/>
                    </a:lnTo>
                    <a:lnTo>
                      <a:pt x="249" y="59"/>
                    </a:lnTo>
                    <a:lnTo>
                      <a:pt x="249" y="57"/>
                    </a:lnTo>
                    <a:lnTo>
                      <a:pt x="249" y="53"/>
                    </a:lnTo>
                    <a:lnTo>
                      <a:pt x="245" y="63"/>
                    </a:lnTo>
                    <a:lnTo>
                      <a:pt x="241" y="72"/>
                    </a:lnTo>
                    <a:lnTo>
                      <a:pt x="236" y="80"/>
                    </a:lnTo>
                    <a:lnTo>
                      <a:pt x="230" y="89"/>
                    </a:lnTo>
                    <a:lnTo>
                      <a:pt x="223" y="97"/>
                    </a:lnTo>
                    <a:lnTo>
                      <a:pt x="217" y="104"/>
                    </a:lnTo>
                    <a:lnTo>
                      <a:pt x="210" y="112"/>
                    </a:lnTo>
                    <a:lnTo>
                      <a:pt x="203" y="118"/>
                    </a:lnTo>
                    <a:lnTo>
                      <a:pt x="195" y="124"/>
                    </a:lnTo>
                    <a:lnTo>
                      <a:pt x="187" y="128"/>
                    </a:lnTo>
                    <a:lnTo>
                      <a:pt x="179" y="133"/>
                    </a:lnTo>
                    <a:lnTo>
                      <a:pt x="170" y="136"/>
                    </a:lnTo>
                    <a:lnTo>
                      <a:pt x="161" y="139"/>
                    </a:lnTo>
                    <a:lnTo>
                      <a:pt x="152" y="142"/>
                    </a:lnTo>
                    <a:lnTo>
                      <a:pt x="143" y="143"/>
                    </a:lnTo>
                    <a:lnTo>
                      <a:pt x="133" y="143"/>
                    </a:lnTo>
                    <a:lnTo>
                      <a:pt x="121" y="142"/>
                    </a:lnTo>
                    <a:lnTo>
                      <a:pt x="109" y="140"/>
                    </a:lnTo>
                    <a:lnTo>
                      <a:pt x="96" y="137"/>
                    </a:lnTo>
                    <a:lnTo>
                      <a:pt x="85" y="132"/>
                    </a:lnTo>
                    <a:lnTo>
                      <a:pt x="74" y="126"/>
                    </a:lnTo>
                    <a:lnTo>
                      <a:pt x="64" y="119"/>
                    </a:lnTo>
                    <a:lnTo>
                      <a:pt x="54" y="110"/>
                    </a:lnTo>
                    <a:lnTo>
                      <a:pt x="45" y="101"/>
                    </a:lnTo>
                    <a:lnTo>
                      <a:pt x="37" y="91"/>
                    </a:lnTo>
                    <a:lnTo>
                      <a:pt x="30" y="80"/>
                    </a:lnTo>
                    <a:lnTo>
                      <a:pt x="24" y="69"/>
                    </a:lnTo>
                    <a:lnTo>
                      <a:pt x="18" y="57"/>
                    </a:lnTo>
                    <a:lnTo>
                      <a:pt x="14" y="43"/>
                    </a:lnTo>
                    <a:lnTo>
                      <a:pt x="10" y="29"/>
                    </a:lnTo>
                    <a:lnTo>
                      <a:pt x="8" y="15"/>
                    </a:lnTo>
                    <a:lnTo>
                      <a:pt x="6" y="0"/>
                    </a:lnTo>
                    <a:lnTo>
                      <a:pt x="5" y="3"/>
                    </a:lnTo>
                    <a:lnTo>
                      <a:pt x="4" y="6"/>
                    </a:lnTo>
                    <a:lnTo>
                      <a:pt x="4" y="9"/>
                    </a:lnTo>
                    <a:lnTo>
                      <a:pt x="3" y="12"/>
                    </a:lnTo>
                    <a:lnTo>
                      <a:pt x="2" y="16"/>
                    </a:lnTo>
                    <a:lnTo>
                      <a:pt x="1" y="18"/>
                    </a:lnTo>
                    <a:lnTo>
                      <a:pt x="1" y="22"/>
                    </a:lnTo>
                    <a:lnTo>
                      <a:pt x="0" y="24"/>
                    </a:lnTo>
                    <a:close/>
                  </a:path>
                </a:pathLst>
              </a:custGeom>
              <a:solidFill>
                <a:srgbClr val="F4BD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08"/>
              <p:cNvSpPr>
                <a:spLocks/>
              </p:cNvSpPr>
              <p:nvPr/>
            </p:nvSpPr>
            <p:spPr bwMode="auto">
              <a:xfrm>
                <a:off x="1136" y="2659"/>
                <a:ext cx="49" cy="26"/>
              </a:xfrm>
              <a:custGeom>
                <a:avLst/>
                <a:gdLst>
                  <a:gd name="T0" fmla="*/ 2 w 246"/>
                  <a:gd name="T1" fmla="*/ 38 h 159"/>
                  <a:gd name="T2" fmla="*/ 9 w 246"/>
                  <a:gd name="T3" fmla="*/ 64 h 159"/>
                  <a:gd name="T4" fmla="*/ 20 w 246"/>
                  <a:gd name="T5" fmla="*/ 89 h 159"/>
                  <a:gd name="T6" fmla="*/ 34 w 246"/>
                  <a:gd name="T7" fmla="*/ 111 h 159"/>
                  <a:gd name="T8" fmla="*/ 52 w 246"/>
                  <a:gd name="T9" fmla="*/ 129 h 159"/>
                  <a:gd name="T10" fmla="*/ 71 w 246"/>
                  <a:gd name="T11" fmla="*/ 143 h 159"/>
                  <a:gd name="T12" fmla="*/ 93 w 246"/>
                  <a:gd name="T13" fmla="*/ 153 h 159"/>
                  <a:gd name="T14" fmla="*/ 118 w 246"/>
                  <a:gd name="T15" fmla="*/ 159 h 159"/>
                  <a:gd name="T16" fmla="*/ 139 w 246"/>
                  <a:gd name="T17" fmla="*/ 159 h 159"/>
                  <a:gd name="T18" fmla="*/ 157 w 246"/>
                  <a:gd name="T19" fmla="*/ 156 h 159"/>
                  <a:gd name="T20" fmla="*/ 174 w 246"/>
                  <a:gd name="T21" fmla="*/ 150 h 159"/>
                  <a:gd name="T22" fmla="*/ 191 w 246"/>
                  <a:gd name="T23" fmla="*/ 142 h 159"/>
                  <a:gd name="T24" fmla="*/ 205 w 246"/>
                  <a:gd name="T25" fmla="*/ 131 h 159"/>
                  <a:gd name="T26" fmla="*/ 219 w 246"/>
                  <a:gd name="T27" fmla="*/ 118 h 159"/>
                  <a:gd name="T28" fmla="*/ 232 w 246"/>
                  <a:gd name="T29" fmla="*/ 102 h 159"/>
                  <a:gd name="T30" fmla="*/ 242 w 246"/>
                  <a:gd name="T31" fmla="*/ 85 h 159"/>
                  <a:gd name="T32" fmla="*/ 246 w 246"/>
                  <a:gd name="T33" fmla="*/ 74 h 159"/>
                  <a:gd name="T34" fmla="*/ 246 w 246"/>
                  <a:gd name="T35" fmla="*/ 68 h 159"/>
                  <a:gd name="T36" fmla="*/ 246 w 246"/>
                  <a:gd name="T37" fmla="*/ 60 h 159"/>
                  <a:gd name="T38" fmla="*/ 246 w 246"/>
                  <a:gd name="T39" fmla="*/ 54 h 159"/>
                  <a:gd name="T40" fmla="*/ 242 w 246"/>
                  <a:gd name="T41" fmla="*/ 62 h 159"/>
                  <a:gd name="T42" fmla="*/ 233 w 246"/>
                  <a:gd name="T43" fmla="*/ 82 h 159"/>
                  <a:gd name="T44" fmla="*/ 221 w 246"/>
                  <a:gd name="T45" fmla="*/ 99 h 159"/>
                  <a:gd name="T46" fmla="*/ 208 w 246"/>
                  <a:gd name="T47" fmla="*/ 114 h 159"/>
                  <a:gd name="T48" fmla="*/ 193 w 246"/>
                  <a:gd name="T49" fmla="*/ 127 h 159"/>
                  <a:gd name="T50" fmla="*/ 177 w 246"/>
                  <a:gd name="T51" fmla="*/ 137 h 159"/>
                  <a:gd name="T52" fmla="*/ 159 w 246"/>
                  <a:gd name="T53" fmla="*/ 144 h 159"/>
                  <a:gd name="T54" fmla="*/ 140 w 246"/>
                  <a:gd name="T55" fmla="*/ 148 h 159"/>
                  <a:gd name="T56" fmla="*/ 118 w 246"/>
                  <a:gd name="T57" fmla="*/ 148 h 159"/>
                  <a:gd name="T58" fmla="*/ 93 w 246"/>
                  <a:gd name="T59" fmla="*/ 142 h 159"/>
                  <a:gd name="T60" fmla="*/ 71 w 246"/>
                  <a:gd name="T61" fmla="*/ 131 h 159"/>
                  <a:gd name="T62" fmla="*/ 52 w 246"/>
                  <a:gd name="T63" fmla="*/ 115 h 159"/>
                  <a:gd name="T64" fmla="*/ 35 w 246"/>
                  <a:gd name="T65" fmla="*/ 95 h 159"/>
                  <a:gd name="T66" fmla="*/ 22 w 246"/>
                  <a:gd name="T67" fmla="*/ 72 h 159"/>
                  <a:gd name="T68" fmla="*/ 13 w 246"/>
                  <a:gd name="T69" fmla="*/ 46 h 159"/>
                  <a:gd name="T70" fmla="*/ 8 w 246"/>
                  <a:gd name="T71" fmla="*/ 17 h 159"/>
                  <a:gd name="T72" fmla="*/ 8 w 246"/>
                  <a:gd name="T73" fmla="*/ 3 h 159"/>
                  <a:gd name="T74" fmla="*/ 8 w 246"/>
                  <a:gd name="T75" fmla="*/ 2 h 159"/>
                  <a:gd name="T76" fmla="*/ 8 w 246"/>
                  <a:gd name="T77" fmla="*/ 0 h 159"/>
                  <a:gd name="T78" fmla="*/ 8 w 246"/>
                  <a:gd name="T79" fmla="*/ 0 h 159"/>
                  <a:gd name="T80" fmla="*/ 7 w 246"/>
                  <a:gd name="T81" fmla="*/ 3 h 159"/>
                  <a:gd name="T82" fmla="*/ 4 w 246"/>
                  <a:gd name="T83" fmla="*/ 9 h 159"/>
                  <a:gd name="T84" fmla="*/ 2 w 246"/>
                  <a:gd name="T85" fmla="*/ 14 h 159"/>
                  <a:gd name="T86" fmla="*/ 1 w 246"/>
                  <a:gd name="T8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159">
                    <a:moveTo>
                      <a:pt x="0" y="23"/>
                    </a:moveTo>
                    <a:lnTo>
                      <a:pt x="2" y="38"/>
                    </a:lnTo>
                    <a:lnTo>
                      <a:pt x="5" y="51"/>
                    </a:lnTo>
                    <a:lnTo>
                      <a:pt x="9" y="64"/>
                    </a:lnTo>
                    <a:lnTo>
                      <a:pt x="14" y="77"/>
                    </a:lnTo>
                    <a:lnTo>
                      <a:pt x="20" y="89"/>
                    </a:lnTo>
                    <a:lnTo>
                      <a:pt x="27" y="100"/>
                    </a:lnTo>
                    <a:lnTo>
                      <a:pt x="34" y="111"/>
                    </a:lnTo>
                    <a:lnTo>
                      <a:pt x="43" y="120"/>
                    </a:lnTo>
                    <a:lnTo>
                      <a:pt x="52" y="129"/>
                    </a:lnTo>
                    <a:lnTo>
                      <a:pt x="61" y="136"/>
                    </a:lnTo>
                    <a:lnTo>
                      <a:pt x="71" y="143"/>
                    </a:lnTo>
                    <a:lnTo>
                      <a:pt x="82" y="149"/>
                    </a:lnTo>
                    <a:lnTo>
                      <a:pt x="93" y="153"/>
                    </a:lnTo>
                    <a:lnTo>
                      <a:pt x="106" y="156"/>
                    </a:lnTo>
                    <a:lnTo>
                      <a:pt x="118" y="159"/>
                    </a:lnTo>
                    <a:lnTo>
                      <a:pt x="130" y="159"/>
                    </a:lnTo>
                    <a:lnTo>
                      <a:pt x="139" y="159"/>
                    </a:lnTo>
                    <a:lnTo>
                      <a:pt x="148" y="157"/>
                    </a:lnTo>
                    <a:lnTo>
                      <a:pt x="157" y="156"/>
                    </a:lnTo>
                    <a:lnTo>
                      <a:pt x="166" y="153"/>
                    </a:lnTo>
                    <a:lnTo>
                      <a:pt x="174" y="150"/>
                    </a:lnTo>
                    <a:lnTo>
                      <a:pt x="183" y="145"/>
                    </a:lnTo>
                    <a:lnTo>
                      <a:pt x="191" y="142"/>
                    </a:lnTo>
                    <a:lnTo>
                      <a:pt x="198" y="136"/>
                    </a:lnTo>
                    <a:lnTo>
                      <a:pt x="205" y="131"/>
                    </a:lnTo>
                    <a:lnTo>
                      <a:pt x="212" y="124"/>
                    </a:lnTo>
                    <a:lnTo>
                      <a:pt x="219" y="118"/>
                    </a:lnTo>
                    <a:lnTo>
                      <a:pt x="226" y="111"/>
                    </a:lnTo>
                    <a:lnTo>
                      <a:pt x="232" y="102"/>
                    </a:lnTo>
                    <a:lnTo>
                      <a:pt x="237" y="94"/>
                    </a:lnTo>
                    <a:lnTo>
                      <a:pt x="242" y="85"/>
                    </a:lnTo>
                    <a:lnTo>
                      <a:pt x="246" y="76"/>
                    </a:lnTo>
                    <a:lnTo>
                      <a:pt x="246" y="74"/>
                    </a:lnTo>
                    <a:lnTo>
                      <a:pt x="246" y="70"/>
                    </a:lnTo>
                    <a:lnTo>
                      <a:pt x="246" y="68"/>
                    </a:lnTo>
                    <a:lnTo>
                      <a:pt x="246" y="64"/>
                    </a:lnTo>
                    <a:lnTo>
                      <a:pt x="246" y="60"/>
                    </a:lnTo>
                    <a:lnTo>
                      <a:pt x="246" y="58"/>
                    </a:lnTo>
                    <a:lnTo>
                      <a:pt x="246" y="54"/>
                    </a:lnTo>
                    <a:lnTo>
                      <a:pt x="246" y="52"/>
                    </a:lnTo>
                    <a:lnTo>
                      <a:pt x="242" y="62"/>
                    </a:lnTo>
                    <a:lnTo>
                      <a:pt x="238" y="72"/>
                    </a:lnTo>
                    <a:lnTo>
                      <a:pt x="233" y="82"/>
                    </a:lnTo>
                    <a:lnTo>
                      <a:pt x="228" y="90"/>
                    </a:lnTo>
                    <a:lnTo>
                      <a:pt x="221" y="99"/>
                    </a:lnTo>
                    <a:lnTo>
                      <a:pt x="215" y="107"/>
                    </a:lnTo>
                    <a:lnTo>
                      <a:pt x="208" y="114"/>
                    </a:lnTo>
                    <a:lnTo>
                      <a:pt x="201" y="121"/>
                    </a:lnTo>
                    <a:lnTo>
                      <a:pt x="193" y="127"/>
                    </a:lnTo>
                    <a:lnTo>
                      <a:pt x="185" y="132"/>
                    </a:lnTo>
                    <a:lnTo>
                      <a:pt x="177" y="137"/>
                    </a:lnTo>
                    <a:lnTo>
                      <a:pt x="168" y="142"/>
                    </a:lnTo>
                    <a:lnTo>
                      <a:pt x="159" y="144"/>
                    </a:lnTo>
                    <a:lnTo>
                      <a:pt x="149" y="147"/>
                    </a:lnTo>
                    <a:lnTo>
                      <a:pt x="140" y="148"/>
                    </a:lnTo>
                    <a:lnTo>
                      <a:pt x="130" y="148"/>
                    </a:lnTo>
                    <a:lnTo>
                      <a:pt x="118" y="148"/>
                    </a:lnTo>
                    <a:lnTo>
                      <a:pt x="106" y="145"/>
                    </a:lnTo>
                    <a:lnTo>
                      <a:pt x="93" y="142"/>
                    </a:lnTo>
                    <a:lnTo>
                      <a:pt x="82" y="137"/>
                    </a:lnTo>
                    <a:lnTo>
                      <a:pt x="71" y="131"/>
                    </a:lnTo>
                    <a:lnTo>
                      <a:pt x="61" y="124"/>
                    </a:lnTo>
                    <a:lnTo>
                      <a:pt x="52" y="115"/>
                    </a:lnTo>
                    <a:lnTo>
                      <a:pt x="43" y="106"/>
                    </a:lnTo>
                    <a:lnTo>
                      <a:pt x="35" y="95"/>
                    </a:lnTo>
                    <a:lnTo>
                      <a:pt x="28" y="84"/>
                    </a:lnTo>
                    <a:lnTo>
                      <a:pt x="22" y="72"/>
                    </a:lnTo>
                    <a:lnTo>
                      <a:pt x="17" y="59"/>
                    </a:lnTo>
                    <a:lnTo>
                      <a:pt x="13" y="46"/>
                    </a:lnTo>
                    <a:lnTo>
                      <a:pt x="10" y="32"/>
                    </a:lnTo>
                    <a:lnTo>
                      <a:pt x="8" y="17"/>
                    </a:lnTo>
                    <a:lnTo>
                      <a:pt x="8" y="3"/>
                    </a:lnTo>
                    <a:lnTo>
                      <a:pt x="8" y="3"/>
                    </a:lnTo>
                    <a:lnTo>
                      <a:pt x="8" y="2"/>
                    </a:lnTo>
                    <a:lnTo>
                      <a:pt x="8" y="2"/>
                    </a:lnTo>
                    <a:lnTo>
                      <a:pt x="8" y="2"/>
                    </a:lnTo>
                    <a:lnTo>
                      <a:pt x="8" y="0"/>
                    </a:lnTo>
                    <a:lnTo>
                      <a:pt x="8" y="0"/>
                    </a:lnTo>
                    <a:lnTo>
                      <a:pt x="8" y="0"/>
                    </a:lnTo>
                    <a:lnTo>
                      <a:pt x="8" y="0"/>
                    </a:lnTo>
                    <a:lnTo>
                      <a:pt x="7" y="3"/>
                    </a:lnTo>
                    <a:lnTo>
                      <a:pt x="5" y="5"/>
                    </a:lnTo>
                    <a:lnTo>
                      <a:pt x="4" y="9"/>
                    </a:lnTo>
                    <a:lnTo>
                      <a:pt x="3" y="11"/>
                    </a:lnTo>
                    <a:lnTo>
                      <a:pt x="2" y="14"/>
                    </a:lnTo>
                    <a:lnTo>
                      <a:pt x="1" y="17"/>
                    </a:lnTo>
                    <a:lnTo>
                      <a:pt x="1" y="20"/>
                    </a:lnTo>
                    <a:lnTo>
                      <a:pt x="0" y="23"/>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09"/>
              <p:cNvSpPr>
                <a:spLocks/>
              </p:cNvSpPr>
              <p:nvPr/>
            </p:nvSpPr>
            <p:spPr bwMode="auto">
              <a:xfrm>
                <a:off x="1136" y="2657"/>
                <a:ext cx="49" cy="27"/>
              </a:xfrm>
              <a:custGeom>
                <a:avLst/>
                <a:gdLst>
                  <a:gd name="T0" fmla="*/ 2 w 243"/>
                  <a:gd name="T1" fmla="*/ 36 h 164"/>
                  <a:gd name="T2" fmla="*/ 8 w 243"/>
                  <a:gd name="T3" fmla="*/ 64 h 164"/>
                  <a:gd name="T4" fmla="*/ 18 w 243"/>
                  <a:gd name="T5" fmla="*/ 90 h 164"/>
                  <a:gd name="T6" fmla="*/ 31 w 243"/>
                  <a:gd name="T7" fmla="*/ 112 h 164"/>
                  <a:gd name="T8" fmla="*/ 48 w 243"/>
                  <a:gd name="T9" fmla="*/ 131 h 164"/>
                  <a:gd name="T10" fmla="*/ 68 w 243"/>
                  <a:gd name="T11" fmla="*/ 147 h 164"/>
                  <a:gd name="T12" fmla="*/ 90 w 243"/>
                  <a:gd name="T13" fmla="*/ 158 h 164"/>
                  <a:gd name="T14" fmla="*/ 115 w 243"/>
                  <a:gd name="T15" fmla="*/ 163 h 164"/>
                  <a:gd name="T16" fmla="*/ 137 w 243"/>
                  <a:gd name="T17" fmla="*/ 164 h 164"/>
                  <a:gd name="T18" fmla="*/ 155 w 243"/>
                  <a:gd name="T19" fmla="*/ 160 h 164"/>
                  <a:gd name="T20" fmla="*/ 173 w 243"/>
                  <a:gd name="T21" fmla="*/ 154 h 164"/>
                  <a:gd name="T22" fmla="*/ 189 w 243"/>
                  <a:gd name="T23" fmla="*/ 145 h 164"/>
                  <a:gd name="T24" fmla="*/ 204 w 243"/>
                  <a:gd name="T25" fmla="*/ 133 h 164"/>
                  <a:gd name="T26" fmla="*/ 217 w 243"/>
                  <a:gd name="T27" fmla="*/ 118 h 164"/>
                  <a:gd name="T28" fmla="*/ 230 w 243"/>
                  <a:gd name="T29" fmla="*/ 101 h 164"/>
                  <a:gd name="T30" fmla="*/ 239 w 243"/>
                  <a:gd name="T31" fmla="*/ 84 h 164"/>
                  <a:gd name="T32" fmla="*/ 243 w 243"/>
                  <a:gd name="T33" fmla="*/ 70 h 164"/>
                  <a:gd name="T34" fmla="*/ 243 w 243"/>
                  <a:gd name="T35" fmla="*/ 64 h 164"/>
                  <a:gd name="T36" fmla="*/ 242 w 243"/>
                  <a:gd name="T37" fmla="*/ 58 h 164"/>
                  <a:gd name="T38" fmla="*/ 241 w 243"/>
                  <a:gd name="T39" fmla="*/ 52 h 164"/>
                  <a:gd name="T40" fmla="*/ 238 w 243"/>
                  <a:gd name="T41" fmla="*/ 61 h 164"/>
                  <a:gd name="T42" fmla="*/ 230 w 243"/>
                  <a:gd name="T43" fmla="*/ 81 h 164"/>
                  <a:gd name="T44" fmla="*/ 219 w 243"/>
                  <a:gd name="T45" fmla="*/ 100 h 164"/>
                  <a:gd name="T46" fmla="*/ 206 w 243"/>
                  <a:gd name="T47" fmla="*/ 116 h 164"/>
                  <a:gd name="T48" fmla="*/ 191 w 243"/>
                  <a:gd name="T49" fmla="*/ 130 h 164"/>
                  <a:gd name="T50" fmla="*/ 174 w 243"/>
                  <a:gd name="T51" fmla="*/ 141 h 164"/>
                  <a:gd name="T52" fmla="*/ 156 w 243"/>
                  <a:gd name="T53" fmla="*/ 148 h 164"/>
                  <a:gd name="T54" fmla="*/ 137 w 243"/>
                  <a:gd name="T55" fmla="*/ 153 h 164"/>
                  <a:gd name="T56" fmla="*/ 115 w 243"/>
                  <a:gd name="T57" fmla="*/ 152 h 164"/>
                  <a:gd name="T58" fmla="*/ 91 w 243"/>
                  <a:gd name="T59" fmla="*/ 147 h 164"/>
                  <a:gd name="T60" fmla="*/ 70 w 243"/>
                  <a:gd name="T61" fmla="*/ 136 h 164"/>
                  <a:gd name="T62" fmla="*/ 52 w 243"/>
                  <a:gd name="T63" fmla="*/ 121 h 164"/>
                  <a:gd name="T64" fmla="*/ 36 w 243"/>
                  <a:gd name="T65" fmla="*/ 101 h 164"/>
                  <a:gd name="T66" fmla="*/ 23 w 243"/>
                  <a:gd name="T67" fmla="*/ 80 h 164"/>
                  <a:gd name="T68" fmla="*/ 14 w 243"/>
                  <a:gd name="T69" fmla="*/ 55 h 164"/>
                  <a:gd name="T70" fmla="*/ 10 w 243"/>
                  <a:gd name="T71" fmla="*/ 27 h 164"/>
                  <a:gd name="T72" fmla="*/ 9 w 243"/>
                  <a:gd name="T73" fmla="*/ 12 h 164"/>
                  <a:gd name="T74" fmla="*/ 9 w 243"/>
                  <a:gd name="T75" fmla="*/ 8 h 164"/>
                  <a:gd name="T76" fmla="*/ 9 w 243"/>
                  <a:gd name="T77" fmla="*/ 4 h 164"/>
                  <a:gd name="T78" fmla="*/ 10 w 243"/>
                  <a:gd name="T79" fmla="*/ 1 h 164"/>
                  <a:gd name="T80" fmla="*/ 9 w 243"/>
                  <a:gd name="T81" fmla="*/ 0 h 164"/>
                  <a:gd name="T82" fmla="*/ 9 w 243"/>
                  <a:gd name="T83" fmla="*/ 1 h 164"/>
                  <a:gd name="T84" fmla="*/ 8 w 243"/>
                  <a:gd name="T85" fmla="*/ 2 h 164"/>
                  <a:gd name="T86" fmla="*/ 8 w 243"/>
                  <a:gd name="T87" fmla="*/ 3 h 164"/>
                  <a:gd name="T88" fmla="*/ 7 w 243"/>
                  <a:gd name="T89" fmla="*/ 6 h 164"/>
                  <a:gd name="T90" fmla="*/ 5 w 243"/>
                  <a:gd name="T91" fmla="*/ 10 h 164"/>
                  <a:gd name="T92" fmla="*/ 3 w 243"/>
                  <a:gd name="T93" fmla="*/ 14 h 164"/>
                  <a:gd name="T94" fmla="*/ 1 w 243"/>
                  <a:gd name="T95" fmla="*/ 1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3" h="164">
                    <a:moveTo>
                      <a:pt x="0" y="21"/>
                    </a:moveTo>
                    <a:lnTo>
                      <a:pt x="2" y="36"/>
                    </a:lnTo>
                    <a:lnTo>
                      <a:pt x="4" y="50"/>
                    </a:lnTo>
                    <a:lnTo>
                      <a:pt x="8" y="64"/>
                    </a:lnTo>
                    <a:lnTo>
                      <a:pt x="12" y="78"/>
                    </a:lnTo>
                    <a:lnTo>
                      <a:pt x="18" y="90"/>
                    </a:lnTo>
                    <a:lnTo>
                      <a:pt x="24" y="101"/>
                    </a:lnTo>
                    <a:lnTo>
                      <a:pt x="31" y="112"/>
                    </a:lnTo>
                    <a:lnTo>
                      <a:pt x="39" y="122"/>
                    </a:lnTo>
                    <a:lnTo>
                      <a:pt x="48" y="131"/>
                    </a:lnTo>
                    <a:lnTo>
                      <a:pt x="58" y="140"/>
                    </a:lnTo>
                    <a:lnTo>
                      <a:pt x="68" y="147"/>
                    </a:lnTo>
                    <a:lnTo>
                      <a:pt x="79" y="153"/>
                    </a:lnTo>
                    <a:lnTo>
                      <a:pt x="90" y="158"/>
                    </a:lnTo>
                    <a:lnTo>
                      <a:pt x="103" y="161"/>
                    </a:lnTo>
                    <a:lnTo>
                      <a:pt x="115" y="163"/>
                    </a:lnTo>
                    <a:lnTo>
                      <a:pt x="127" y="164"/>
                    </a:lnTo>
                    <a:lnTo>
                      <a:pt x="137" y="164"/>
                    </a:lnTo>
                    <a:lnTo>
                      <a:pt x="146" y="163"/>
                    </a:lnTo>
                    <a:lnTo>
                      <a:pt x="155" y="160"/>
                    </a:lnTo>
                    <a:lnTo>
                      <a:pt x="164" y="157"/>
                    </a:lnTo>
                    <a:lnTo>
                      <a:pt x="173" y="154"/>
                    </a:lnTo>
                    <a:lnTo>
                      <a:pt x="181" y="149"/>
                    </a:lnTo>
                    <a:lnTo>
                      <a:pt x="189" y="145"/>
                    </a:lnTo>
                    <a:lnTo>
                      <a:pt x="197" y="139"/>
                    </a:lnTo>
                    <a:lnTo>
                      <a:pt x="204" y="133"/>
                    </a:lnTo>
                    <a:lnTo>
                      <a:pt x="211" y="125"/>
                    </a:lnTo>
                    <a:lnTo>
                      <a:pt x="217" y="118"/>
                    </a:lnTo>
                    <a:lnTo>
                      <a:pt x="224" y="110"/>
                    </a:lnTo>
                    <a:lnTo>
                      <a:pt x="230" y="101"/>
                    </a:lnTo>
                    <a:lnTo>
                      <a:pt x="235" y="93"/>
                    </a:lnTo>
                    <a:lnTo>
                      <a:pt x="239" y="84"/>
                    </a:lnTo>
                    <a:lnTo>
                      <a:pt x="243" y="74"/>
                    </a:lnTo>
                    <a:lnTo>
                      <a:pt x="243" y="70"/>
                    </a:lnTo>
                    <a:lnTo>
                      <a:pt x="243" y="68"/>
                    </a:lnTo>
                    <a:lnTo>
                      <a:pt x="243" y="64"/>
                    </a:lnTo>
                    <a:lnTo>
                      <a:pt x="243" y="62"/>
                    </a:lnTo>
                    <a:lnTo>
                      <a:pt x="242" y="58"/>
                    </a:lnTo>
                    <a:lnTo>
                      <a:pt x="242" y="56"/>
                    </a:lnTo>
                    <a:lnTo>
                      <a:pt x="241" y="52"/>
                    </a:lnTo>
                    <a:lnTo>
                      <a:pt x="241" y="50"/>
                    </a:lnTo>
                    <a:lnTo>
                      <a:pt x="238" y="61"/>
                    </a:lnTo>
                    <a:lnTo>
                      <a:pt x="234" y="72"/>
                    </a:lnTo>
                    <a:lnTo>
                      <a:pt x="230" y="81"/>
                    </a:lnTo>
                    <a:lnTo>
                      <a:pt x="225" y="91"/>
                    </a:lnTo>
                    <a:lnTo>
                      <a:pt x="219" y="100"/>
                    </a:lnTo>
                    <a:lnTo>
                      <a:pt x="213" y="109"/>
                    </a:lnTo>
                    <a:lnTo>
                      <a:pt x="206" y="116"/>
                    </a:lnTo>
                    <a:lnTo>
                      <a:pt x="199" y="123"/>
                    </a:lnTo>
                    <a:lnTo>
                      <a:pt x="191" y="130"/>
                    </a:lnTo>
                    <a:lnTo>
                      <a:pt x="183" y="136"/>
                    </a:lnTo>
                    <a:lnTo>
                      <a:pt x="174" y="141"/>
                    </a:lnTo>
                    <a:lnTo>
                      <a:pt x="166" y="146"/>
                    </a:lnTo>
                    <a:lnTo>
                      <a:pt x="156" y="148"/>
                    </a:lnTo>
                    <a:lnTo>
                      <a:pt x="147" y="151"/>
                    </a:lnTo>
                    <a:lnTo>
                      <a:pt x="137" y="153"/>
                    </a:lnTo>
                    <a:lnTo>
                      <a:pt x="127" y="153"/>
                    </a:lnTo>
                    <a:lnTo>
                      <a:pt x="115" y="152"/>
                    </a:lnTo>
                    <a:lnTo>
                      <a:pt x="104" y="151"/>
                    </a:lnTo>
                    <a:lnTo>
                      <a:pt x="91" y="147"/>
                    </a:lnTo>
                    <a:lnTo>
                      <a:pt x="81" y="142"/>
                    </a:lnTo>
                    <a:lnTo>
                      <a:pt x="70" y="136"/>
                    </a:lnTo>
                    <a:lnTo>
                      <a:pt x="61" y="129"/>
                    </a:lnTo>
                    <a:lnTo>
                      <a:pt x="52" y="121"/>
                    </a:lnTo>
                    <a:lnTo>
                      <a:pt x="43" y="112"/>
                    </a:lnTo>
                    <a:lnTo>
                      <a:pt x="36" y="101"/>
                    </a:lnTo>
                    <a:lnTo>
                      <a:pt x="29" y="91"/>
                    </a:lnTo>
                    <a:lnTo>
                      <a:pt x="23" y="80"/>
                    </a:lnTo>
                    <a:lnTo>
                      <a:pt x="18" y="68"/>
                    </a:lnTo>
                    <a:lnTo>
                      <a:pt x="14" y="55"/>
                    </a:lnTo>
                    <a:lnTo>
                      <a:pt x="12" y="42"/>
                    </a:lnTo>
                    <a:lnTo>
                      <a:pt x="10" y="27"/>
                    </a:lnTo>
                    <a:lnTo>
                      <a:pt x="9" y="13"/>
                    </a:lnTo>
                    <a:lnTo>
                      <a:pt x="9" y="12"/>
                    </a:lnTo>
                    <a:lnTo>
                      <a:pt x="9" y="9"/>
                    </a:lnTo>
                    <a:lnTo>
                      <a:pt x="9" y="8"/>
                    </a:lnTo>
                    <a:lnTo>
                      <a:pt x="9" y="6"/>
                    </a:lnTo>
                    <a:lnTo>
                      <a:pt x="9" y="4"/>
                    </a:lnTo>
                    <a:lnTo>
                      <a:pt x="9" y="3"/>
                    </a:lnTo>
                    <a:lnTo>
                      <a:pt x="10" y="1"/>
                    </a:lnTo>
                    <a:lnTo>
                      <a:pt x="10" y="0"/>
                    </a:lnTo>
                    <a:lnTo>
                      <a:pt x="9" y="0"/>
                    </a:lnTo>
                    <a:lnTo>
                      <a:pt x="9" y="1"/>
                    </a:lnTo>
                    <a:lnTo>
                      <a:pt x="9" y="1"/>
                    </a:lnTo>
                    <a:lnTo>
                      <a:pt x="9" y="1"/>
                    </a:lnTo>
                    <a:lnTo>
                      <a:pt x="8" y="2"/>
                    </a:lnTo>
                    <a:lnTo>
                      <a:pt x="8" y="2"/>
                    </a:lnTo>
                    <a:lnTo>
                      <a:pt x="8" y="3"/>
                    </a:lnTo>
                    <a:lnTo>
                      <a:pt x="8" y="3"/>
                    </a:lnTo>
                    <a:lnTo>
                      <a:pt x="7" y="6"/>
                    </a:lnTo>
                    <a:lnTo>
                      <a:pt x="6" y="8"/>
                    </a:lnTo>
                    <a:lnTo>
                      <a:pt x="5" y="10"/>
                    </a:lnTo>
                    <a:lnTo>
                      <a:pt x="4" y="13"/>
                    </a:lnTo>
                    <a:lnTo>
                      <a:pt x="3" y="14"/>
                    </a:lnTo>
                    <a:lnTo>
                      <a:pt x="2" y="16"/>
                    </a:lnTo>
                    <a:lnTo>
                      <a:pt x="1" y="19"/>
                    </a:lnTo>
                    <a:lnTo>
                      <a:pt x="0" y="21"/>
                    </a:lnTo>
                    <a:close/>
                  </a:path>
                </a:pathLst>
              </a:custGeom>
              <a:solidFill>
                <a:srgbClr val="F4B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10"/>
              <p:cNvSpPr>
                <a:spLocks/>
              </p:cNvSpPr>
              <p:nvPr/>
            </p:nvSpPr>
            <p:spPr bwMode="auto">
              <a:xfrm>
                <a:off x="1137" y="2655"/>
                <a:ext cx="48" cy="28"/>
              </a:xfrm>
              <a:custGeom>
                <a:avLst/>
                <a:gdLst>
                  <a:gd name="T0" fmla="*/ 0 w 238"/>
                  <a:gd name="T1" fmla="*/ 21 h 169"/>
                  <a:gd name="T2" fmla="*/ 0 w 238"/>
                  <a:gd name="T3" fmla="*/ 21 h 169"/>
                  <a:gd name="T4" fmla="*/ 0 w 238"/>
                  <a:gd name="T5" fmla="*/ 23 h 169"/>
                  <a:gd name="T6" fmla="*/ 0 w 238"/>
                  <a:gd name="T7" fmla="*/ 24 h 169"/>
                  <a:gd name="T8" fmla="*/ 0 w 238"/>
                  <a:gd name="T9" fmla="*/ 38 h 169"/>
                  <a:gd name="T10" fmla="*/ 5 w 238"/>
                  <a:gd name="T11" fmla="*/ 67 h 169"/>
                  <a:gd name="T12" fmla="*/ 14 w 238"/>
                  <a:gd name="T13" fmla="*/ 93 h 169"/>
                  <a:gd name="T14" fmla="*/ 27 w 238"/>
                  <a:gd name="T15" fmla="*/ 116 h 169"/>
                  <a:gd name="T16" fmla="*/ 44 w 238"/>
                  <a:gd name="T17" fmla="*/ 136 h 169"/>
                  <a:gd name="T18" fmla="*/ 63 w 238"/>
                  <a:gd name="T19" fmla="*/ 152 h 169"/>
                  <a:gd name="T20" fmla="*/ 85 w 238"/>
                  <a:gd name="T21" fmla="*/ 163 h 169"/>
                  <a:gd name="T22" fmla="*/ 110 w 238"/>
                  <a:gd name="T23" fmla="*/ 169 h 169"/>
                  <a:gd name="T24" fmla="*/ 132 w 238"/>
                  <a:gd name="T25" fmla="*/ 169 h 169"/>
                  <a:gd name="T26" fmla="*/ 151 w 238"/>
                  <a:gd name="T27" fmla="*/ 165 h 169"/>
                  <a:gd name="T28" fmla="*/ 169 w 238"/>
                  <a:gd name="T29" fmla="*/ 158 h 169"/>
                  <a:gd name="T30" fmla="*/ 185 w 238"/>
                  <a:gd name="T31" fmla="*/ 148 h 169"/>
                  <a:gd name="T32" fmla="*/ 200 w 238"/>
                  <a:gd name="T33" fmla="*/ 135 h 169"/>
                  <a:gd name="T34" fmla="*/ 213 w 238"/>
                  <a:gd name="T35" fmla="*/ 120 h 169"/>
                  <a:gd name="T36" fmla="*/ 225 w 238"/>
                  <a:gd name="T37" fmla="*/ 103 h 169"/>
                  <a:gd name="T38" fmla="*/ 234 w 238"/>
                  <a:gd name="T39" fmla="*/ 83 h 169"/>
                  <a:gd name="T40" fmla="*/ 237 w 238"/>
                  <a:gd name="T41" fmla="*/ 69 h 169"/>
                  <a:gd name="T42" fmla="*/ 236 w 238"/>
                  <a:gd name="T43" fmla="*/ 63 h 169"/>
                  <a:gd name="T44" fmla="*/ 235 w 238"/>
                  <a:gd name="T45" fmla="*/ 57 h 169"/>
                  <a:gd name="T46" fmla="*/ 234 w 238"/>
                  <a:gd name="T47" fmla="*/ 51 h 169"/>
                  <a:gd name="T48" fmla="*/ 231 w 238"/>
                  <a:gd name="T49" fmla="*/ 61 h 169"/>
                  <a:gd name="T50" fmla="*/ 224 w 238"/>
                  <a:gd name="T51" fmla="*/ 83 h 169"/>
                  <a:gd name="T52" fmla="*/ 214 w 238"/>
                  <a:gd name="T53" fmla="*/ 102 h 169"/>
                  <a:gd name="T54" fmla="*/ 201 w 238"/>
                  <a:gd name="T55" fmla="*/ 120 h 169"/>
                  <a:gd name="T56" fmla="*/ 187 w 238"/>
                  <a:gd name="T57" fmla="*/ 134 h 169"/>
                  <a:gd name="T58" fmla="*/ 170 w 238"/>
                  <a:gd name="T59" fmla="*/ 146 h 169"/>
                  <a:gd name="T60" fmla="*/ 152 w 238"/>
                  <a:gd name="T61" fmla="*/ 154 h 169"/>
                  <a:gd name="T62" fmla="*/ 132 w 238"/>
                  <a:gd name="T63" fmla="*/ 158 h 169"/>
                  <a:gd name="T64" fmla="*/ 111 w 238"/>
                  <a:gd name="T65" fmla="*/ 158 h 169"/>
                  <a:gd name="T66" fmla="*/ 88 w 238"/>
                  <a:gd name="T67" fmla="*/ 152 h 169"/>
                  <a:gd name="T68" fmla="*/ 67 w 238"/>
                  <a:gd name="T69" fmla="*/ 142 h 169"/>
                  <a:gd name="T70" fmla="*/ 50 w 238"/>
                  <a:gd name="T71" fmla="*/ 128 h 169"/>
                  <a:gd name="T72" fmla="*/ 34 w 238"/>
                  <a:gd name="T73" fmla="*/ 110 h 169"/>
                  <a:gd name="T74" fmla="*/ 22 w 238"/>
                  <a:gd name="T75" fmla="*/ 89 h 169"/>
                  <a:gd name="T76" fmla="*/ 14 w 238"/>
                  <a:gd name="T77" fmla="*/ 63 h 169"/>
                  <a:gd name="T78" fmla="*/ 9 w 238"/>
                  <a:gd name="T79" fmla="*/ 37 h 169"/>
                  <a:gd name="T80" fmla="*/ 9 w 238"/>
                  <a:gd name="T81" fmla="*/ 20 h 169"/>
                  <a:gd name="T82" fmla="*/ 9 w 238"/>
                  <a:gd name="T83" fmla="*/ 15 h 169"/>
                  <a:gd name="T84" fmla="*/ 9 w 238"/>
                  <a:gd name="T85" fmla="*/ 9 h 169"/>
                  <a:gd name="T86" fmla="*/ 10 w 238"/>
                  <a:gd name="T87" fmla="*/ 3 h 169"/>
                  <a:gd name="T88" fmla="*/ 9 w 238"/>
                  <a:gd name="T89" fmla="*/ 2 h 169"/>
                  <a:gd name="T90" fmla="*/ 7 w 238"/>
                  <a:gd name="T91" fmla="*/ 6 h 169"/>
                  <a:gd name="T92" fmla="*/ 5 w 238"/>
                  <a:gd name="T93" fmla="*/ 9 h 169"/>
                  <a:gd name="T94" fmla="*/ 3 w 238"/>
                  <a:gd name="T95" fmla="*/ 13 h 169"/>
                  <a:gd name="T96" fmla="*/ 2 w 238"/>
                  <a:gd name="T97" fmla="*/ 15 h 169"/>
                  <a:gd name="T98" fmla="*/ 1 w 238"/>
                  <a:gd name="T99" fmla="*/ 17 h 169"/>
                  <a:gd name="T100" fmla="*/ 1 w 238"/>
                  <a:gd name="T101" fmla="*/ 19 h 169"/>
                  <a:gd name="T102" fmla="*/ 0 w 238"/>
                  <a:gd name="T103" fmla="*/ 2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169">
                    <a:moveTo>
                      <a:pt x="0" y="21"/>
                    </a:moveTo>
                    <a:lnTo>
                      <a:pt x="0" y="21"/>
                    </a:lnTo>
                    <a:lnTo>
                      <a:pt x="0" y="21"/>
                    </a:lnTo>
                    <a:lnTo>
                      <a:pt x="0" y="21"/>
                    </a:lnTo>
                    <a:lnTo>
                      <a:pt x="0" y="23"/>
                    </a:lnTo>
                    <a:lnTo>
                      <a:pt x="0" y="23"/>
                    </a:lnTo>
                    <a:lnTo>
                      <a:pt x="0" y="23"/>
                    </a:lnTo>
                    <a:lnTo>
                      <a:pt x="0" y="24"/>
                    </a:lnTo>
                    <a:lnTo>
                      <a:pt x="0" y="24"/>
                    </a:lnTo>
                    <a:lnTo>
                      <a:pt x="0" y="38"/>
                    </a:lnTo>
                    <a:lnTo>
                      <a:pt x="2" y="53"/>
                    </a:lnTo>
                    <a:lnTo>
                      <a:pt x="5" y="67"/>
                    </a:lnTo>
                    <a:lnTo>
                      <a:pt x="9" y="80"/>
                    </a:lnTo>
                    <a:lnTo>
                      <a:pt x="14" y="93"/>
                    </a:lnTo>
                    <a:lnTo>
                      <a:pt x="20" y="105"/>
                    </a:lnTo>
                    <a:lnTo>
                      <a:pt x="27" y="116"/>
                    </a:lnTo>
                    <a:lnTo>
                      <a:pt x="35" y="127"/>
                    </a:lnTo>
                    <a:lnTo>
                      <a:pt x="44" y="136"/>
                    </a:lnTo>
                    <a:lnTo>
                      <a:pt x="53" y="145"/>
                    </a:lnTo>
                    <a:lnTo>
                      <a:pt x="63" y="152"/>
                    </a:lnTo>
                    <a:lnTo>
                      <a:pt x="74" y="158"/>
                    </a:lnTo>
                    <a:lnTo>
                      <a:pt x="85" y="163"/>
                    </a:lnTo>
                    <a:lnTo>
                      <a:pt x="98" y="166"/>
                    </a:lnTo>
                    <a:lnTo>
                      <a:pt x="110" y="169"/>
                    </a:lnTo>
                    <a:lnTo>
                      <a:pt x="122" y="169"/>
                    </a:lnTo>
                    <a:lnTo>
                      <a:pt x="132" y="169"/>
                    </a:lnTo>
                    <a:lnTo>
                      <a:pt x="141" y="168"/>
                    </a:lnTo>
                    <a:lnTo>
                      <a:pt x="151" y="165"/>
                    </a:lnTo>
                    <a:lnTo>
                      <a:pt x="160" y="162"/>
                    </a:lnTo>
                    <a:lnTo>
                      <a:pt x="169" y="158"/>
                    </a:lnTo>
                    <a:lnTo>
                      <a:pt x="177" y="153"/>
                    </a:lnTo>
                    <a:lnTo>
                      <a:pt x="185" y="148"/>
                    </a:lnTo>
                    <a:lnTo>
                      <a:pt x="193" y="142"/>
                    </a:lnTo>
                    <a:lnTo>
                      <a:pt x="200" y="135"/>
                    </a:lnTo>
                    <a:lnTo>
                      <a:pt x="207" y="128"/>
                    </a:lnTo>
                    <a:lnTo>
                      <a:pt x="213" y="120"/>
                    </a:lnTo>
                    <a:lnTo>
                      <a:pt x="220" y="111"/>
                    </a:lnTo>
                    <a:lnTo>
                      <a:pt x="225" y="103"/>
                    </a:lnTo>
                    <a:lnTo>
                      <a:pt x="230" y="93"/>
                    </a:lnTo>
                    <a:lnTo>
                      <a:pt x="234" y="83"/>
                    </a:lnTo>
                    <a:lnTo>
                      <a:pt x="238" y="73"/>
                    </a:lnTo>
                    <a:lnTo>
                      <a:pt x="237" y="69"/>
                    </a:lnTo>
                    <a:lnTo>
                      <a:pt x="237" y="67"/>
                    </a:lnTo>
                    <a:lnTo>
                      <a:pt x="236" y="63"/>
                    </a:lnTo>
                    <a:lnTo>
                      <a:pt x="236" y="61"/>
                    </a:lnTo>
                    <a:lnTo>
                      <a:pt x="235" y="57"/>
                    </a:lnTo>
                    <a:lnTo>
                      <a:pt x="235" y="55"/>
                    </a:lnTo>
                    <a:lnTo>
                      <a:pt x="234" y="51"/>
                    </a:lnTo>
                    <a:lnTo>
                      <a:pt x="234" y="49"/>
                    </a:lnTo>
                    <a:lnTo>
                      <a:pt x="231" y="61"/>
                    </a:lnTo>
                    <a:lnTo>
                      <a:pt x="228" y="72"/>
                    </a:lnTo>
                    <a:lnTo>
                      <a:pt x="224" y="83"/>
                    </a:lnTo>
                    <a:lnTo>
                      <a:pt x="220" y="92"/>
                    </a:lnTo>
                    <a:lnTo>
                      <a:pt x="214" y="102"/>
                    </a:lnTo>
                    <a:lnTo>
                      <a:pt x="208" y="111"/>
                    </a:lnTo>
                    <a:lnTo>
                      <a:pt x="201" y="120"/>
                    </a:lnTo>
                    <a:lnTo>
                      <a:pt x="194" y="127"/>
                    </a:lnTo>
                    <a:lnTo>
                      <a:pt x="187" y="134"/>
                    </a:lnTo>
                    <a:lnTo>
                      <a:pt x="179" y="140"/>
                    </a:lnTo>
                    <a:lnTo>
                      <a:pt x="170" y="146"/>
                    </a:lnTo>
                    <a:lnTo>
                      <a:pt x="161" y="151"/>
                    </a:lnTo>
                    <a:lnTo>
                      <a:pt x="152" y="154"/>
                    </a:lnTo>
                    <a:lnTo>
                      <a:pt x="142" y="157"/>
                    </a:lnTo>
                    <a:lnTo>
                      <a:pt x="132" y="158"/>
                    </a:lnTo>
                    <a:lnTo>
                      <a:pt x="122" y="158"/>
                    </a:lnTo>
                    <a:lnTo>
                      <a:pt x="111" y="158"/>
                    </a:lnTo>
                    <a:lnTo>
                      <a:pt x="99" y="156"/>
                    </a:lnTo>
                    <a:lnTo>
                      <a:pt x="88" y="152"/>
                    </a:lnTo>
                    <a:lnTo>
                      <a:pt x="77" y="148"/>
                    </a:lnTo>
                    <a:lnTo>
                      <a:pt x="67" y="142"/>
                    </a:lnTo>
                    <a:lnTo>
                      <a:pt x="58" y="135"/>
                    </a:lnTo>
                    <a:lnTo>
                      <a:pt x="50" y="128"/>
                    </a:lnTo>
                    <a:lnTo>
                      <a:pt x="42" y="120"/>
                    </a:lnTo>
                    <a:lnTo>
                      <a:pt x="34" y="110"/>
                    </a:lnTo>
                    <a:lnTo>
                      <a:pt x="28" y="99"/>
                    </a:lnTo>
                    <a:lnTo>
                      <a:pt x="22" y="89"/>
                    </a:lnTo>
                    <a:lnTo>
                      <a:pt x="18" y="77"/>
                    </a:lnTo>
                    <a:lnTo>
                      <a:pt x="14" y="63"/>
                    </a:lnTo>
                    <a:lnTo>
                      <a:pt x="11" y="51"/>
                    </a:lnTo>
                    <a:lnTo>
                      <a:pt x="9" y="37"/>
                    </a:lnTo>
                    <a:lnTo>
                      <a:pt x="9" y="24"/>
                    </a:lnTo>
                    <a:lnTo>
                      <a:pt x="9" y="20"/>
                    </a:lnTo>
                    <a:lnTo>
                      <a:pt x="9" y="18"/>
                    </a:lnTo>
                    <a:lnTo>
                      <a:pt x="9" y="15"/>
                    </a:lnTo>
                    <a:lnTo>
                      <a:pt x="9" y="12"/>
                    </a:lnTo>
                    <a:lnTo>
                      <a:pt x="9" y="9"/>
                    </a:lnTo>
                    <a:lnTo>
                      <a:pt x="10" y="6"/>
                    </a:lnTo>
                    <a:lnTo>
                      <a:pt x="10" y="3"/>
                    </a:lnTo>
                    <a:lnTo>
                      <a:pt x="10" y="0"/>
                    </a:lnTo>
                    <a:lnTo>
                      <a:pt x="9" y="2"/>
                    </a:lnTo>
                    <a:lnTo>
                      <a:pt x="8" y="3"/>
                    </a:lnTo>
                    <a:lnTo>
                      <a:pt x="7" y="6"/>
                    </a:lnTo>
                    <a:lnTo>
                      <a:pt x="6" y="7"/>
                    </a:lnTo>
                    <a:lnTo>
                      <a:pt x="5" y="9"/>
                    </a:lnTo>
                    <a:lnTo>
                      <a:pt x="4" y="11"/>
                    </a:lnTo>
                    <a:lnTo>
                      <a:pt x="3" y="13"/>
                    </a:lnTo>
                    <a:lnTo>
                      <a:pt x="3" y="14"/>
                    </a:lnTo>
                    <a:lnTo>
                      <a:pt x="2" y="15"/>
                    </a:lnTo>
                    <a:lnTo>
                      <a:pt x="2" y="17"/>
                    </a:lnTo>
                    <a:lnTo>
                      <a:pt x="1" y="17"/>
                    </a:lnTo>
                    <a:lnTo>
                      <a:pt x="1" y="18"/>
                    </a:lnTo>
                    <a:lnTo>
                      <a:pt x="1" y="19"/>
                    </a:lnTo>
                    <a:lnTo>
                      <a:pt x="0" y="19"/>
                    </a:lnTo>
                    <a:lnTo>
                      <a:pt x="0" y="20"/>
                    </a:lnTo>
                    <a:lnTo>
                      <a:pt x="0" y="21"/>
                    </a:lnTo>
                    <a:close/>
                  </a:path>
                </a:pathLst>
              </a:custGeom>
              <a:solidFill>
                <a:srgbClr val="F5C1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11"/>
              <p:cNvSpPr>
                <a:spLocks/>
              </p:cNvSpPr>
              <p:nvPr/>
            </p:nvSpPr>
            <p:spPr bwMode="auto">
              <a:xfrm>
                <a:off x="1138" y="2654"/>
                <a:ext cx="46" cy="29"/>
              </a:xfrm>
              <a:custGeom>
                <a:avLst/>
                <a:gdLst>
                  <a:gd name="T0" fmla="*/ 1 w 232"/>
                  <a:gd name="T1" fmla="*/ 22 h 174"/>
                  <a:gd name="T2" fmla="*/ 0 w 232"/>
                  <a:gd name="T3" fmla="*/ 25 h 174"/>
                  <a:gd name="T4" fmla="*/ 0 w 232"/>
                  <a:gd name="T5" fmla="*/ 29 h 174"/>
                  <a:gd name="T6" fmla="*/ 0 w 232"/>
                  <a:gd name="T7" fmla="*/ 33 h 174"/>
                  <a:gd name="T8" fmla="*/ 1 w 232"/>
                  <a:gd name="T9" fmla="*/ 48 h 174"/>
                  <a:gd name="T10" fmla="*/ 5 w 232"/>
                  <a:gd name="T11" fmla="*/ 76 h 174"/>
                  <a:gd name="T12" fmla="*/ 14 w 232"/>
                  <a:gd name="T13" fmla="*/ 101 h 174"/>
                  <a:gd name="T14" fmla="*/ 27 w 232"/>
                  <a:gd name="T15" fmla="*/ 122 h 174"/>
                  <a:gd name="T16" fmla="*/ 43 w 232"/>
                  <a:gd name="T17" fmla="*/ 142 h 174"/>
                  <a:gd name="T18" fmla="*/ 61 w 232"/>
                  <a:gd name="T19" fmla="*/ 157 h 174"/>
                  <a:gd name="T20" fmla="*/ 82 w 232"/>
                  <a:gd name="T21" fmla="*/ 168 h 174"/>
                  <a:gd name="T22" fmla="*/ 106 w 232"/>
                  <a:gd name="T23" fmla="*/ 173 h 174"/>
                  <a:gd name="T24" fmla="*/ 128 w 232"/>
                  <a:gd name="T25" fmla="*/ 174 h 174"/>
                  <a:gd name="T26" fmla="*/ 147 w 232"/>
                  <a:gd name="T27" fmla="*/ 169 h 174"/>
                  <a:gd name="T28" fmla="*/ 165 w 232"/>
                  <a:gd name="T29" fmla="*/ 162 h 174"/>
                  <a:gd name="T30" fmla="*/ 182 w 232"/>
                  <a:gd name="T31" fmla="*/ 151 h 174"/>
                  <a:gd name="T32" fmla="*/ 197 w 232"/>
                  <a:gd name="T33" fmla="*/ 137 h 174"/>
                  <a:gd name="T34" fmla="*/ 210 w 232"/>
                  <a:gd name="T35" fmla="*/ 121 h 174"/>
                  <a:gd name="T36" fmla="*/ 221 w 232"/>
                  <a:gd name="T37" fmla="*/ 102 h 174"/>
                  <a:gd name="T38" fmla="*/ 229 w 232"/>
                  <a:gd name="T39" fmla="*/ 82 h 174"/>
                  <a:gd name="T40" fmla="*/ 231 w 232"/>
                  <a:gd name="T41" fmla="*/ 67 h 174"/>
                  <a:gd name="T42" fmla="*/ 230 w 232"/>
                  <a:gd name="T43" fmla="*/ 61 h 174"/>
                  <a:gd name="T44" fmla="*/ 229 w 232"/>
                  <a:gd name="T45" fmla="*/ 55 h 174"/>
                  <a:gd name="T46" fmla="*/ 227 w 232"/>
                  <a:gd name="T47" fmla="*/ 51 h 174"/>
                  <a:gd name="T48" fmla="*/ 225 w 232"/>
                  <a:gd name="T49" fmla="*/ 59 h 174"/>
                  <a:gd name="T50" fmla="*/ 219 w 232"/>
                  <a:gd name="T51" fmla="*/ 82 h 174"/>
                  <a:gd name="T52" fmla="*/ 209 w 232"/>
                  <a:gd name="T53" fmla="*/ 103 h 174"/>
                  <a:gd name="T54" fmla="*/ 197 w 232"/>
                  <a:gd name="T55" fmla="*/ 121 h 174"/>
                  <a:gd name="T56" fmla="*/ 183 w 232"/>
                  <a:gd name="T57" fmla="*/ 137 h 174"/>
                  <a:gd name="T58" fmla="*/ 167 w 232"/>
                  <a:gd name="T59" fmla="*/ 149 h 174"/>
                  <a:gd name="T60" fmla="*/ 148 w 232"/>
                  <a:gd name="T61" fmla="*/ 158 h 174"/>
                  <a:gd name="T62" fmla="*/ 128 w 232"/>
                  <a:gd name="T63" fmla="*/ 162 h 174"/>
                  <a:gd name="T64" fmla="*/ 107 w 232"/>
                  <a:gd name="T65" fmla="*/ 162 h 174"/>
                  <a:gd name="T66" fmla="*/ 85 w 232"/>
                  <a:gd name="T67" fmla="*/ 157 h 174"/>
                  <a:gd name="T68" fmla="*/ 66 w 232"/>
                  <a:gd name="T69" fmla="*/ 148 h 174"/>
                  <a:gd name="T70" fmla="*/ 48 w 232"/>
                  <a:gd name="T71" fmla="*/ 133 h 174"/>
                  <a:gd name="T72" fmla="*/ 34 w 232"/>
                  <a:gd name="T73" fmla="*/ 116 h 174"/>
                  <a:gd name="T74" fmla="*/ 22 w 232"/>
                  <a:gd name="T75" fmla="*/ 95 h 174"/>
                  <a:gd name="T76" fmla="*/ 14 w 232"/>
                  <a:gd name="T77" fmla="*/ 72 h 174"/>
                  <a:gd name="T78" fmla="*/ 10 w 232"/>
                  <a:gd name="T79" fmla="*/ 47 h 174"/>
                  <a:gd name="T80" fmla="*/ 9 w 232"/>
                  <a:gd name="T81" fmla="*/ 29 h 174"/>
                  <a:gd name="T82" fmla="*/ 10 w 232"/>
                  <a:gd name="T83" fmla="*/ 21 h 174"/>
                  <a:gd name="T84" fmla="*/ 11 w 232"/>
                  <a:gd name="T85" fmla="*/ 13 h 174"/>
                  <a:gd name="T86" fmla="*/ 12 w 232"/>
                  <a:gd name="T87" fmla="*/ 5 h 174"/>
                  <a:gd name="T88" fmla="*/ 11 w 232"/>
                  <a:gd name="T89" fmla="*/ 3 h 174"/>
                  <a:gd name="T90" fmla="*/ 8 w 232"/>
                  <a:gd name="T91" fmla="*/ 7 h 174"/>
                  <a:gd name="T92" fmla="*/ 5 w 232"/>
                  <a:gd name="T93" fmla="*/ 12 h 174"/>
                  <a:gd name="T94" fmla="*/ 2 w 232"/>
                  <a:gd name="T95" fmla="*/ 1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2" h="174">
                    <a:moveTo>
                      <a:pt x="1" y="21"/>
                    </a:moveTo>
                    <a:lnTo>
                      <a:pt x="1" y="22"/>
                    </a:lnTo>
                    <a:lnTo>
                      <a:pt x="0" y="24"/>
                    </a:lnTo>
                    <a:lnTo>
                      <a:pt x="0" y="25"/>
                    </a:lnTo>
                    <a:lnTo>
                      <a:pt x="0" y="27"/>
                    </a:lnTo>
                    <a:lnTo>
                      <a:pt x="0" y="29"/>
                    </a:lnTo>
                    <a:lnTo>
                      <a:pt x="0" y="30"/>
                    </a:lnTo>
                    <a:lnTo>
                      <a:pt x="0" y="33"/>
                    </a:lnTo>
                    <a:lnTo>
                      <a:pt x="0" y="34"/>
                    </a:lnTo>
                    <a:lnTo>
                      <a:pt x="1" y="48"/>
                    </a:lnTo>
                    <a:lnTo>
                      <a:pt x="3" y="63"/>
                    </a:lnTo>
                    <a:lnTo>
                      <a:pt x="5" y="76"/>
                    </a:lnTo>
                    <a:lnTo>
                      <a:pt x="9" y="89"/>
                    </a:lnTo>
                    <a:lnTo>
                      <a:pt x="14" y="101"/>
                    </a:lnTo>
                    <a:lnTo>
                      <a:pt x="20" y="112"/>
                    </a:lnTo>
                    <a:lnTo>
                      <a:pt x="27" y="122"/>
                    </a:lnTo>
                    <a:lnTo>
                      <a:pt x="34" y="133"/>
                    </a:lnTo>
                    <a:lnTo>
                      <a:pt x="43" y="142"/>
                    </a:lnTo>
                    <a:lnTo>
                      <a:pt x="52" y="150"/>
                    </a:lnTo>
                    <a:lnTo>
                      <a:pt x="61" y="157"/>
                    </a:lnTo>
                    <a:lnTo>
                      <a:pt x="72" y="163"/>
                    </a:lnTo>
                    <a:lnTo>
                      <a:pt x="82" y="168"/>
                    </a:lnTo>
                    <a:lnTo>
                      <a:pt x="95" y="172"/>
                    </a:lnTo>
                    <a:lnTo>
                      <a:pt x="106" y="173"/>
                    </a:lnTo>
                    <a:lnTo>
                      <a:pt x="118" y="174"/>
                    </a:lnTo>
                    <a:lnTo>
                      <a:pt x="128" y="174"/>
                    </a:lnTo>
                    <a:lnTo>
                      <a:pt x="138" y="172"/>
                    </a:lnTo>
                    <a:lnTo>
                      <a:pt x="147" y="169"/>
                    </a:lnTo>
                    <a:lnTo>
                      <a:pt x="157" y="167"/>
                    </a:lnTo>
                    <a:lnTo>
                      <a:pt x="165" y="162"/>
                    </a:lnTo>
                    <a:lnTo>
                      <a:pt x="174" y="157"/>
                    </a:lnTo>
                    <a:lnTo>
                      <a:pt x="182" y="151"/>
                    </a:lnTo>
                    <a:lnTo>
                      <a:pt x="190" y="145"/>
                    </a:lnTo>
                    <a:lnTo>
                      <a:pt x="197" y="137"/>
                    </a:lnTo>
                    <a:lnTo>
                      <a:pt x="204" y="130"/>
                    </a:lnTo>
                    <a:lnTo>
                      <a:pt x="210" y="121"/>
                    </a:lnTo>
                    <a:lnTo>
                      <a:pt x="216" y="112"/>
                    </a:lnTo>
                    <a:lnTo>
                      <a:pt x="221" y="102"/>
                    </a:lnTo>
                    <a:lnTo>
                      <a:pt x="225" y="93"/>
                    </a:lnTo>
                    <a:lnTo>
                      <a:pt x="229" y="82"/>
                    </a:lnTo>
                    <a:lnTo>
                      <a:pt x="232" y="71"/>
                    </a:lnTo>
                    <a:lnTo>
                      <a:pt x="231" y="67"/>
                    </a:lnTo>
                    <a:lnTo>
                      <a:pt x="231" y="65"/>
                    </a:lnTo>
                    <a:lnTo>
                      <a:pt x="230" y="61"/>
                    </a:lnTo>
                    <a:lnTo>
                      <a:pt x="230" y="59"/>
                    </a:lnTo>
                    <a:lnTo>
                      <a:pt x="229" y="55"/>
                    </a:lnTo>
                    <a:lnTo>
                      <a:pt x="228" y="53"/>
                    </a:lnTo>
                    <a:lnTo>
                      <a:pt x="227" y="51"/>
                    </a:lnTo>
                    <a:lnTo>
                      <a:pt x="226" y="47"/>
                    </a:lnTo>
                    <a:lnTo>
                      <a:pt x="225" y="59"/>
                    </a:lnTo>
                    <a:lnTo>
                      <a:pt x="223" y="71"/>
                    </a:lnTo>
                    <a:lnTo>
                      <a:pt x="219" y="82"/>
                    </a:lnTo>
                    <a:lnTo>
                      <a:pt x="215" y="93"/>
                    </a:lnTo>
                    <a:lnTo>
                      <a:pt x="209" y="103"/>
                    </a:lnTo>
                    <a:lnTo>
                      <a:pt x="204" y="113"/>
                    </a:lnTo>
                    <a:lnTo>
                      <a:pt x="197" y="121"/>
                    </a:lnTo>
                    <a:lnTo>
                      <a:pt x="191" y="130"/>
                    </a:lnTo>
                    <a:lnTo>
                      <a:pt x="183" y="137"/>
                    </a:lnTo>
                    <a:lnTo>
                      <a:pt x="175" y="144"/>
                    </a:lnTo>
                    <a:lnTo>
                      <a:pt x="167" y="149"/>
                    </a:lnTo>
                    <a:lnTo>
                      <a:pt x="158" y="155"/>
                    </a:lnTo>
                    <a:lnTo>
                      <a:pt x="148" y="158"/>
                    </a:lnTo>
                    <a:lnTo>
                      <a:pt x="139" y="161"/>
                    </a:lnTo>
                    <a:lnTo>
                      <a:pt x="128" y="162"/>
                    </a:lnTo>
                    <a:lnTo>
                      <a:pt x="118" y="163"/>
                    </a:lnTo>
                    <a:lnTo>
                      <a:pt x="107" y="162"/>
                    </a:lnTo>
                    <a:lnTo>
                      <a:pt x="96" y="161"/>
                    </a:lnTo>
                    <a:lnTo>
                      <a:pt x="85" y="157"/>
                    </a:lnTo>
                    <a:lnTo>
                      <a:pt x="75" y="152"/>
                    </a:lnTo>
                    <a:lnTo>
                      <a:pt x="66" y="148"/>
                    </a:lnTo>
                    <a:lnTo>
                      <a:pt x="57" y="142"/>
                    </a:lnTo>
                    <a:lnTo>
                      <a:pt x="48" y="133"/>
                    </a:lnTo>
                    <a:lnTo>
                      <a:pt x="41" y="125"/>
                    </a:lnTo>
                    <a:lnTo>
                      <a:pt x="34" y="116"/>
                    </a:lnTo>
                    <a:lnTo>
                      <a:pt x="28" y="106"/>
                    </a:lnTo>
                    <a:lnTo>
                      <a:pt x="22" y="95"/>
                    </a:lnTo>
                    <a:lnTo>
                      <a:pt x="18" y="84"/>
                    </a:lnTo>
                    <a:lnTo>
                      <a:pt x="14" y="72"/>
                    </a:lnTo>
                    <a:lnTo>
                      <a:pt x="11" y="60"/>
                    </a:lnTo>
                    <a:lnTo>
                      <a:pt x="10" y="47"/>
                    </a:lnTo>
                    <a:lnTo>
                      <a:pt x="9" y="34"/>
                    </a:lnTo>
                    <a:lnTo>
                      <a:pt x="9" y="29"/>
                    </a:lnTo>
                    <a:lnTo>
                      <a:pt x="9" y="25"/>
                    </a:lnTo>
                    <a:lnTo>
                      <a:pt x="10" y="21"/>
                    </a:lnTo>
                    <a:lnTo>
                      <a:pt x="10" y="17"/>
                    </a:lnTo>
                    <a:lnTo>
                      <a:pt x="11" y="13"/>
                    </a:lnTo>
                    <a:lnTo>
                      <a:pt x="11" y="9"/>
                    </a:lnTo>
                    <a:lnTo>
                      <a:pt x="12" y="5"/>
                    </a:lnTo>
                    <a:lnTo>
                      <a:pt x="13" y="0"/>
                    </a:lnTo>
                    <a:lnTo>
                      <a:pt x="11" y="3"/>
                    </a:lnTo>
                    <a:lnTo>
                      <a:pt x="10" y="5"/>
                    </a:lnTo>
                    <a:lnTo>
                      <a:pt x="8" y="7"/>
                    </a:lnTo>
                    <a:lnTo>
                      <a:pt x="6" y="10"/>
                    </a:lnTo>
                    <a:lnTo>
                      <a:pt x="5" y="12"/>
                    </a:lnTo>
                    <a:lnTo>
                      <a:pt x="4" y="15"/>
                    </a:lnTo>
                    <a:lnTo>
                      <a:pt x="2" y="18"/>
                    </a:lnTo>
                    <a:lnTo>
                      <a:pt x="1" y="21"/>
                    </a:lnTo>
                    <a:close/>
                  </a:path>
                </a:pathLst>
              </a:custGeom>
              <a:solidFill>
                <a:srgbClr val="F5C3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12"/>
              <p:cNvSpPr>
                <a:spLocks/>
              </p:cNvSpPr>
              <p:nvPr/>
            </p:nvSpPr>
            <p:spPr bwMode="auto">
              <a:xfrm>
                <a:off x="1139" y="2652"/>
                <a:ext cx="45" cy="30"/>
              </a:xfrm>
              <a:custGeom>
                <a:avLst/>
                <a:gdLst>
                  <a:gd name="T0" fmla="*/ 1 w 225"/>
                  <a:gd name="T1" fmla="*/ 21 h 176"/>
                  <a:gd name="T2" fmla="*/ 0 w 225"/>
                  <a:gd name="T3" fmla="*/ 27 h 176"/>
                  <a:gd name="T4" fmla="*/ 0 w 225"/>
                  <a:gd name="T5" fmla="*/ 33 h 176"/>
                  <a:gd name="T6" fmla="*/ 0 w 225"/>
                  <a:gd name="T7" fmla="*/ 38 h 176"/>
                  <a:gd name="T8" fmla="*/ 0 w 225"/>
                  <a:gd name="T9" fmla="*/ 55 h 176"/>
                  <a:gd name="T10" fmla="*/ 5 w 225"/>
                  <a:gd name="T11" fmla="*/ 81 h 176"/>
                  <a:gd name="T12" fmla="*/ 13 w 225"/>
                  <a:gd name="T13" fmla="*/ 107 h 176"/>
                  <a:gd name="T14" fmla="*/ 25 w 225"/>
                  <a:gd name="T15" fmla="*/ 128 h 176"/>
                  <a:gd name="T16" fmla="*/ 41 w 225"/>
                  <a:gd name="T17" fmla="*/ 146 h 176"/>
                  <a:gd name="T18" fmla="*/ 59 w 225"/>
                  <a:gd name="T19" fmla="*/ 160 h 176"/>
                  <a:gd name="T20" fmla="*/ 79 w 225"/>
                  <a:gd name="T21" fmla="*/ 170 h 176"/>
                  <a:gd name="T22" fmla="*/ 102 w 225"/>
                  <a:gd name="T23" fmla="*/ 176 h 176"/>
                  <a:gd name="T24" fmla="*/ 123 w 225"/>
                  <a:gd name="T25" fmla="*/ 176 h 176"/>
                  <a:gd name="T26" fmla="*/ 143 w 225"/>
                  <a:gd name="T27" fmla="*/ 172 h 176"/>
                  <a:gd name="T28" fmla="*/ 161 w 225"/>
                  <a:gd name="T29" fmla="*/ 164 h 176"/>
                  <a:gd name="T30" fmla="*/ 178 w 225"/>
                  <a:gd name="T31" fmla="*/ 152 h 176"/>
                  <a:gd name="T32" fmla="*/ 192 w 225"/>
                  <a:gd name="T33" fmla="*/ 138 h 176"/>
                  <a:gd name="T34" fmla="*/ 205 w 225"/>
                  <a:gd name="T35" fmla="*/ 120 h 176"/>
                  <a:gd name="T36" fmla="*/ 215 w 225"/>
                  <a:gd name="T37" fmla="*/ 101 h 176"/>
                  <a:gd name="T38" fmla="*/ 222 w 225"/>
                  <a:gd name="T39" fmla="*/ 79 h 176"/>
                  <a:gd name="T40" fmla="*/ 224 w 225"/>
                  <a:gd name="T41" fmla="*/ 63 h 176"/>
                  <a:gd name="T42" fmla="*/ 222 w 225"/>
                  <a:gd name="T43" fmla="*/ 59 h 176"/>
                  <a:gd name="T44" fmla="*/ 221 w 225"/>
                  <a:gd name="T45" fmla="*/ 53 h 176"/>
                  <a:gd name="T46" fmla="*/ 219 w 225"/>
                  <a:gd name="T47" fmla="*/ 47 h 176"/>
                  <a:gd name="T48" fmla="*/ 217 w 225"/>
                  <a:gd name="T49" fmla="*/ 56 h 176"/>
                  <a:gd name="T50" fmla="*/ 212 w 225"/>
                  <a:gd name="T51" fmla="*/ 80 h 176"/>
                  <a:gd name="T52" fmla="*/ 203 w 225"/>
                  <a:gd name="T53" fmla="*/ 102 h 176"/>
                  <a:gd name="T54" fmla="*/ 192 w 225"/>
                  <a:gd name="T55" fmla="*/ 122 h 176"/>
                  <a:gd name="T56" fmla="*/ 178 w 225"/>
                  <a:gd name="T57" fmla="*/ 138 h 176"/>
                  <a:gd name="T58" fmla="*/ 162 w 225"/>
                  <a:gd name="T59" fmla="*/ 151 h 176"/>
                  <a:gd name="T60" fmla="*/ 144 w 225"/>
                  <a:gd name="T61" fmla="*/ 160 h 176"/>
                  <a:gd name="T62" fmla="*/ 124 w 225"/>
                  <a:gd name="T63" fmla="*/ 165 h 176"/>
                  <a:gd name="T64" fmla="*/ 103 w 225"/>
                  <a:gd name="T65" fmla="*/ 165 h 176"/>
                  <a:gd name="T66" fmla="*/ 81 w 225"/>
                  <a:gd name="T67" fmla="*/ 160 h 176"/>
                  <a:gd name="T68" fmla="*/ 63 w 225"/>
                  <a:gd name="T69" fmla="*/ 151 h 176"/>
                  <a:gd name="T70" fmla="*/ 46 w 225"/>
                  <a:gd name="T71" fmla="*/ 138 h 176"/>
                  <a:gd name="T72" fmla="*/ 32 w 225"/>
                  <a:gd name="T73" fmla="*/ 121 h 176"/>
                  <a:gd name="T74" fmla="*/ 21 w 225"/>
                  <a:gd name="T75" fmla="*/ 101 h 176"/>
                  <a:gd name="T76" fmla="*/ 13 w 225"/>
                  <a:gd name="T77" fmla="*/ 79 h 176"/>
                  <a:gd name="T78" fmla="*/ 9 w 225"/>
                  <a:gd name="T79" fmla="*/ 55 h 176"/>
                  <a:gd name="T80" fmla="*/ 9 w 225"/>
                  <a:gd name="T81" fmla="*/ 36 h 176"/>
                  <a:gd name="T82" fmla="*/ 10 w 225"/>
                  <a:gd name="T83" fmla="*/ 25 h 176"/>
                  <a:gd name="T84" fmla="*/ 11 w 225"/>
                  <a:gd name="T85" fmla="*/ 15 h 176"/>
                  <a:gd name="T86" fmla="*/ 13 w 225"/>
                  <a:gd name="T87" fmla="*/ 5 h 176"/>
                  <a:gd name="T88" fmla="*/ 13 w 225"/>
                  <a:gd name="T89" fmla="*/ 2 h 176"/>
                  <a:gd name="T90" fmla="*/ 9 w 225"/>
                  <a:gd name="T91" fmla="*/ 7 h 176"/>
                  <a:gd name="T92" fmla="*/ 6 w 225"/>
                  <a:gd name="T93" fmla="*/ 11 h 176"/>
                  <a:gd name="T94" fmla="*/ 3 w 225"/>
                  <a:gd name="T9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5" h="176">
                    <a:moveTo>
                      <a:pt x="1" y="18"/>
                    </a:moveTo>
                    <a:lnTo>
                      <a:pt x="1" y="21"/>
                    </a:lnTo>
                    <a:lnTo>
                      <a:pt x="1" y="24"/>
                    </a:lnTo>
                    <a:lnTo>
                      <a:pt x="0" y="27"/>
                    </a:lnTo>
                    <a:lnTo>
                      <a:pt x="0" y="30"/>
                    </a:lnTo>
                    <a:lnTo>
                      <a:pt x="0" y="33"/>
                    </a:lnTo>
                    <a:lnTo>
                      <a:pt x="0" y="36"/>
                    </a:lnTo>
                    <a:lnTo>
                      <a:pt x="0" y="38"/>
                    </a:lnTo>
                    <a:lnTo>
                      <a:pt x="0" y="42"/>
                    </a:lnTo>
                    <a:lnTo>
                      <a:pt x="0" y="55"/>
                    </a:lnTo>
                    <a:lnTo>
                      <a:pt x="2" y="69"/>
                    </a:lnTo>
                    <a:lnTo>
                      <a:pt x="5" y="81"/>
                    </a:lnTo>
                    <a:lnTo>
                      <a:pt x="9" y="95"/>
                    </a:lnTo>
                    <a:lnTo>
                      <a:pt x="13" y="107"/>
                    </a:lnTo>
                    <a:lnTo>
                      <a:pt x="19" y="117"/>
                    </a:lnTo>
                    <a:lnTo>
                      <a:pt x="25" y="128"/>
                    </a:lnTo>
                    <a:lnTo>
                      <a:pt x="33" y="138"/>
                    </a:lnTo>
                    <a:lnTo>
                      <a:pt x="41" y="146"/>
                    </a:lnTo>
                    <a:lnTo>
                      <a:pt x="49" y="153"/>
                    </a:lnTo>
                    <a:lnTo>
                      <a:pt x="59" y="160"/>
                    </a:lnTo>
                    <a:lnTo>
                      <a:pt x="68" y="166"/>
                    </a:lnTo>
                    <a:lnTo>
                      <a:pt x="79" y="170"/>
                    </a:lnTo>
                    <a:lnTo>
                      <a:pt x="90" y="174"/>
                    </a:lnTo>
                    <a:lnTo>
                      <a:pt x="102" y="176"/>
                    </a:lnTo>
                    <a:lnTo>
                      <a:pt x="113" y="176"/>
                    </a:lnTo>
                    <a:lnTo>
                      <a:pt x="123" y="176"/>
                    </a:lnTo>
                    <a:lnTo>
                      <a:pt x="133" y="175"/>
                    </a:lnTo>
                    <a:lnTo>
                      <a:pt x="143" y="172"/>
                    </a:lnTo>
                    <a:lnTo>
                      <a:pt x="152" y="169"/>
                    </a:lnTo>
                    <a:lnTo>
                      <a:pt x="161" y="164"/>
                    </a:lnTo>
                    <a:lnTo>
                      <a:pt x="170" y="158"/>
                    </a:lnTo>
                    <a:lnTo>
                      <a:pt x="178" y="152"/>
                    </a:lnTo>
                    <a:lnTo>
                      <a:pt x="185" y="145"/>
                    </a:lnTo>
                    <a:lnTo>
                      <a:pt x="192" y="138"/>
                    </a:lnTo>
                    <a:lnTo>
                      <a:pt x="199" y="129"/>
                    </a:lnTo>
                    <a:lnTo>
                      <a:pt x="205" y="120"/>
                    </a:lnTo>
                    <a:lnTo>
                      <a:pt x="211" y="110"/>
                    </a:lnTo>
                    <a:lnTo>
                      <a:pt x="215" y="101"/>
                    </a:lnTo>
                    <a:lnTo>
                      <a:pt x="219" y="90"/>
                    </a:lnTo>
                    <a:lnTo>
                      <a:pt x="222" y="79"/>
                    </a:lnTo>
                    <a:lnTo>
                      <a:pt x="225" y="67"/>
                    </a:lnTo>
                    <a:lnTo>
                      <a:pt x="224" y="63"/>
                    </a:lnTo>
                    <a:lnTo>
                      <a:pt x="223" y="61"/>
                    </a:lnTo>
                    <a:lnTo>
                      <a:pt x="222" y="59"/>
                    </a:lnTo>
                    <a:lnTo>
                      <a:pt x="221" y="55"/>
                    </a:lnTo>
                    <a:lnTo>
                      <a:pt x="221" y="53"/>
                    </a:lnTo>
                    <a:lnTo>
                      <a:pt x="220" y="49"/>
                    </a:lnTo>
                    <a:lnTo>
                      <a:pt x="219" y="47"/>
                    </a:lnTo>
                    <a:lnTo>
                      <a:pt x="218" y="44"/>
                    </a:lnTo>
                    <a:lnTo>
                      <a:pt x="217" y="56"/>
                    </a:lnTo>
                    <a:lnTo>
                      <a:pt x="215" y="68"/>
                    </a:lnTo>
                    <a:lnTo>
                      <a:pt x="212" y="80"/>
                    </a:lnTo>
                    <a:lnTo>
                      <a:pt x="209" y="91"/>
                    </a:lnTo>
                    <a:lnTo>
                      <a:pt x="203" y="102"/>
                    </a:lnTo>
                    <a:lnTo>
                      <a:pt x="198" y="113"/>
                    </a:lnTo>
                    <a:lnTo>
                      <a:pt x="192" y="122"/>
                    </a:lnTo>
                    <a:lnTo>
                      <a:pt x="186" y="130"/>
                    </a:lnTo>
                    <a:lnTo>
                      <a:pt x="178" y="138"/>
                    </a:lnTo>
                    <a:lnTo>
                      <a:pt x="170" y="145"/>
                    </a:lnTo>
                    <a:lnTo>
                      <a:pt x="162" y="151"/>
                    </a:lnTo>
                    <a:lnTo>
                      <a:pt x="153" y="157"/>
                    </a:lnTo>
                    <a:lnTo>
                      <a:pt x="144" y="160"/>
                    </a:lnTo>
                    <a:lnTo>
                      <a:pt x="134" y="163"/>
                    </a:lnTo>
                    <a:lnTo>
                      <a:pt x="124" y="165"/>
                    </a:lnTo>
                    <a:lnTo>
                      <a:pt x="113" y="165"/>
                    </a:lnTo>
                    <a:lnTo>
                      <a:pt x="103" y="165"/>
                    </a:lnTo>
                    <a:lnTo>
                      <a:pt x="92" y="163"/>
                    </a:lnTo>
                    <a:lnTo>
                      <a:pt x="81" y="160"/>
                    </a:lnTo>
                    <a:lnTo>
                      <a:pt x="72" y="156"/>
                    </a:lnTo>
                    <a:lnTo>
                      <a:pt x="63" y="151"/>
                    </a:lnTo>
                    <a:lnTo>
                      <a:pt x="54" y="145"/>
                    </a:lnTo>
                    <a:lnTo>
                      <a:pt x="46" y="138"/>
                    </a:lnTo>
                    <a:lnTo>
                      <a:pt x="39" y="129"/>
                    </a:lnTo>
                    <a:lnTo>
                      <a:pt x="32" y="121"/>
                    </a:lnTo>
                    <a:lnTo>
                      <a:pt x="26" y="111"/>
                    </a:lnTo>
                    <a:lnTo>
                      <a:pt x="21" y="101"/>
                    </a:lnTo>
                    <a:lnTo>
                      <a:pt x="17" y="90"/>
                    </a:lnTo>
                    <a:lnTo>
                      <a:pt x="13" y="79"/>
                    </a:lnTo>
                    <a:lnTo>
                      <a:pt x="11" y="67"/>
                    </a:lnTo>
                    <a:lnTo>
                      <a:pt x="9" y="55"/>
                    </a:lnTo>
                    <a:lnTo>
                      <a:pt x="9" y="42"/>
                    </a:lnTo>
                    <a:lnTo>
                      <a:pt x="9" y="36"/>
                    </a:lnTo>
                    <a:lnTo>
                      <a:pt x="9" y="31"/>
                    </a:lnTo>
                    <a:lnTo>
                      <a:pt x="10" y="25"/>
                    </a:lnTo>
                    <a:lnTo>
                      <a:pt x="10" y="20"/>
                    </a:lnTo>
                    <a:lnTo>
                      <a:pt x="11" y="15"/>
                    </a:lnTo>
                    <a:lnTo>
                      <a:pt x="12" y="9"/>
                    </a:lnTo>
                    <a:lnTo>
                      <a:pt x="13" y="5"/>
                    </a:lnTo>
                    <a:lnTo>
                      <a:pt x="15" y="0"/>
                    </a:lnTo>
                    <a:lnTo>
                      <a:pt x="13" y="2"/>
                    </a:lnTo>
                    <a:lnTo>
                      <a:pt x="11" y="5"/>
                    </a:lnTo>
                    <a:lnTo>
                      <a:pt x="9" y="7"/>
                    </a:lnTo>
                    <a:lnTo>
                      <a:pt x="8" y="8"/>
                    </a:lnTo>
                    <a:lnTo>
                      <a:pt x="6" y="11"/>
                    </a:lnTo>
                    <a:lnTo>
                      <a:pt x="5" y="13"/>
                    </a:lnTo>
                    <a:lnTo>
                      <a:pt x="3" y="15"/>
                    </a:lnTo>
                    <a:lnTo>
                      <a:pt x="1" y="18"/>
                    </a:lnTo>
                    <a:close/>
                  </a:path>
                </a:pathLst>
              </a:custGeom>
              <a:solidFill>
                <a:srgbClr val="F5C6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13"/>
              <p:cNvSpPr>
                <a:spLocks/>
              </p:cNvSpPr>
              <p:nvPr/>
            </p:nvSpPr>
            <p:spPr bwMode="auto">
              <a:xfrm>
                <a:off x="1140" y="2651"/>
                <a:ext cx="43" cy="30"/>
              </a:xfrm>
              <a:custGeom>
                <a:avLst/>
                <a:gdLst>
                  <a:gd name="T0" fmla="*/ 3 w 217"/>
                  <a:gd name="T1" fmla="*/ 22 h 180"/>
                  <a:gd name="T2" fmla="*/ 2 w 217"/>
                  <a:gd name="T3" fmla="*/ 30 h 180"/>
                  <a:gd name="T4" fmla="*/ 1 w 217"/>
                  <a:gd name="T5" fmla="*/ 38 h 180"/>
                  <a:gd name="T6" fmla="*/ 0 w 217"/>
                  <a:gd name="T7" fmla="*/ 46 h 180"/>
                  <a:gd name="T8" fmla="*/ 1 w 217"/>
                  <a:gd name="T9" fmla="*/ 64 h 180"/>
                  <a:gd name="T10" fmla="*/ 5 w 217"/>
                  <a:gd name="T11" fmla="*/ 89 h 180"/>
                  <a:gd name="T12" fmla="*/ 13 w 217"/>
                  <a:gd name="T13" fmla="*/ 112 h 180"/>
                  <a:gd name="T14" fmla="*/ 25 w 217"/>
                  <a:gd name="T15" fmla="*/ 133 h 180"/>
                  <a:gd name="T16" fmla="*/ 39 w 217"/>
                  <a:gd name="T17" fmla="*/ 150 h 180"/>
                  <a:gd name="T18" fmla="*/ 57 w 217"/>
                  <a:gd name="T19" fmla="*/ 165 h 180"/>
                  <a:gd name="T20" fmla="*/ 76 w 217"/>
                  <a:gd name="T21" fmla="*/ 174 h 180"/>
                  <a:gd name="T22" fmla="*/ 98 w 217"/>
                  <a:gd name="T23" fmla="*/ 179 h 180"/>
                  <a:gd name="T24" fmla="*/ 119 w 217"/>
                  <a:gd name="T25" fmla="*/ 179 h 180"/>
                  <a:gd name="T26" fmla="*/ 139 w 217"/>
                  <a:gd name="T27" fmla="*/ 175 h 180"/>
                  <a:gd name="T28" fmla="*/ 158 w 217"/>
                  <a:gd name="T29" fmla="*/ 167 h 180"/>
                  <a:gd name="T30" fmla="*/ 174 w 217"/>
                  <a:gd name="T31" fmla="*/ 154 h 180"/>
                  <a:gd name="T32" fmla="*/ 188 w 217"/>
                  <a:gd name="T33" fmla="*/ 138 h 180"/>
                  <a:gd name="T34" fmla="*/ 200 w 217"/>
                  <a:gd name="T35" fmla="*/ 120 h 180"/>
                  <a:gd name="T36" fmla="*/ 210 w 217"/>
                  <a:gd name="T37" fmla="*/ 99 h 180"/>
                  <a:gd name="T38" fmla="*/ 216 w 217"/>
                  <a:gd name="T39" fmla="*/ 76 h 180"/>
                  <a:gd name="T40" fmla="*/ 217 w 217"/>
                  <a:gd name="T41" fmla="*/ 62 h 180"/>
                  <a:gd name="T42" fmla="*/ 215 w 217"/>
                  <a:gd name="T43" fmla="*/ 56 h 180"/>
                  <a:gd name="T44" fmla="*/ 212 w 217"/>
                  <a:gd name="T45" fmla="*/ 50 h 180"/>
                  <a:gd name="T46" fmla="*/ 210 w 217"/>
                  <a:gd name="T47" fmla="*/ 45 h 180"/>
                  <a:gd name="T48" fmla="*/ 209 w 217"/>
                  <a:gd name="T49" fmla="*/ 44 h 180"/>
                  <a:gd name="T50" fmla="*/ 209 w 217"/>
                  <a:gd name="T51" fmla="*/ 45 h 180"/>
                  <a:gd name="T52" fmla="*/ 209 w 217"/>
                  <a:gd name="T53" fmla="*/ 47 h 180"/>
                  <a:gd name="T54" fmla="*/ 209 w 217"/>
                  <a:gd name="T55" fmla="*/ 50 h 180"/>
                  <a:gd name="T56" fmla="*/ 209 w 217"/>
                  <a:gd name="T57" fmla="*/ 63 h 180"/>
                  <a:gd name="T58" fmla="*/ 205 w 217"/>
                  <a:gd name="T59" fmla="*/ 86 h 180"/>
                  <a:gd name="T60" fmla="*/ 196 w 217"/>
                  <a:gd name="T61" fmla="*/ 107 h 180"/>
                  <a:gd name="T62" fmla="*/ 185 w 217"/>
                  <a:gd name="T63" fmla="*/ 126 h 180"/>
                  <a:gd name="T64" fmla="*/ 172 w 217"/>
                  <a:gd name="T65" fmla="*/ 142 h 180"/>
                  <a:gd name="T66" fmla="*/ 156 w 217"/>
                  <a:gd name="T67" fmla="*/ 155 h 180"/>
                  <a:gd name="T68" fmla="*/ 139 w 217"/>
                  <a:gd name="T69" fmla="*/ 165 h 180"/>
                  <a:gd name="T70" fmla="*/ 119 w 217"/>
                  <a:gd name="T71" fmla="*/ 168 h 180"/>
                  <a:gd name="T72" fmla="*/ 99 w 217"/>
                  <a:gd name="T73" fmla="*/ 168 h 180"/>
                  <a:gd name="T74" fmla="*/ 79 w 217"/>
                  <a:gd name="T75" fmla="*/ 165 h 180"/>
                  <a:gd name="T76" fmla="*/ 61 w 217"/>
                  <a:gd name="T77" fmla="*/ 155 h 180"/>
                  <a:gd name="T78" fmla="*/ 45 w 217"/>
                  <a:gd name="T79" fmla="*/ 142 h 180"/>
                  <a:gd name="T80" fmla="*/ 32 w 217"/>
                  <a:gd name="T81" fmla="*/ 126 h 180"/>
                  <a:gd name="T82" fmla="*/ 21 w 217"/>
                  <a:gd name="T83" fmla="*/ 107 h 180"/>
                  <a:gd name="T84" fmla="*/ 14 w 217"/>
                  <a:gd name="T85" fmla="*/ 86 h 180"/>
                  <a:gd name="T86" fmla="*/ 10 w 217"/>
                  <a:gd name="T87" fmla="*/ 63 h 180"/>
                  <a:gd name="T88" fmla="*/ 9 w 217"/>
                  <a:gd name="T89" fmla="*/ 44 h 180"/>
                  <a:gd name="T90" fmla="*/ 11 w 217"/>
                  <a:gd name="T91" fmla="*/ 32 h 180"/>
                  <a:gd name="T92" fmla="*/ 13 w 217"/>
                  <a:gd name="T93" fmla="*/ 18 h 180"/>
                  <a:gd name="T94" fmla="*/ 16 w 217"/>
                  <a:gd name="T95" fmla="*/ 6 h 180"/>
                  <a:gd name="T96" fmla="*/ 16 w 217"/>
                  <a:gd name="T97" fmla="*/ 3 h 180"/>
                  <a:gd name="T98" fmla="*/ 13 w 217"/>
                  <a:gd name="T99" fmla="*/ 6 h 180"/>
                  <a:gd name="T100" fmla="*/ 9 w 217"/>
                  <a:gd name="T101" fmla="*/ 11 h 180"/>
                  <a:gd name="T102" fmla="*/ 5 w 217"/>
                  <a:gd name="T103" fmla="*/ 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7" h="180">
                    <a:moveTo>
                      <a:pt x="4" y="18"/>
                    </a:moveTo>
                    <a:lnTo>
                      <a:pt x="3" y="22"/>
                    </a:lnTo>
                    <a:lnTo>
                      <a:pt x="2" y="26"/>
                    </a:lnTo>
                    <a:lnTo>
                      <a:pt x="2" y="30"/>
                    </a:lnTo>
                    <a:lnTo>
                      <a:pt x="1" y="34"/>
                    </a:lnTo>
                    <a:lnTo>
                      <a:pt x="1" y="38"/>
                    </a:lnTo>
                    <a:lnTo>
                      <a:pt x="0" y="42"/>
                    </a:lnTo>
                    <a:lnTo>
                      <a:pt x="0" y="46"/>
                    </a:lnTo>
                    <a:lnTo>
                      <a:pt x="0" y="51"/>
                    </a:lnTo>
                    <a:lnTo>
                      <a:pt x="1" y="64"/>
                    </a:lnTo>
                    <a:lnTo>
                      <a:pt x="2" y="77"/>
                    </a:lnTo>
                    <a:lnTo>
                      <a:pt x="5" y="89"/>
                    </a:lnTo>
                    <a:lnTo>
                      <a:pt x="9" y="101"/>
                    </a:lnTo>
                    <a:lnTo>
                      <a:pt x="13" y="112"/>
                    </a:lnTo>
                    <a:lnTo>
                      <a:pt x="19" y="123"/>
                    </a:lnTo>
                    <a:lnTo>
                      <a:pt x="25" y="133"/>
                    </a:lnTo>
                    <a:lnTo>
                      <a:pt x="32" y="142"/>
                    </a:lnTo>
                    <a:lnTo>
                      <a:pt x="39" y="150"/>
                    </a:lnTo>
                    <a:lnTo>
                      <a:pt x="48" y="159"/>
                    </a:lnTo>
                    <a:lnTo>
                      <a:pt x="57" y="165"/>
                    </a:lnTo>
                    <a:lnTo>
                      <a:pt x="66" y="171"/>
                    </a:lnTo>
                    <a:lnTo>
                      <a:pt x="76" y="174"/>
                    </a:lnTo>
                    <a:lnTo>
                      <a:pt x="87" y="178"/>
                    </a:lnTo>
                    <a:lnTo>
                      <a:pt x="98" y="179"/>
                    </a:lnTo>
                    <a:lnTo>
                      <a:pt x="109" y="180"/>
                    </a:lnTo>
                    <a:lnTo>
                      <a:pt x="119" y="179"/>
                    </a:lnTo>
                    <a:lnTo>
                      <a:pt x="130" y="178"/>
                    </a:lnTo>
                    <a:lnTo>
                      <a:pt x="139" y="175"/>
                    </a:lnTo>
                    <a:lnTo>
                      <a:pt x="149" y="172"/>
                    </a:lnTo>
                    <a:lnTo>
                      <a:pt x="158" y="167"/>
                    </a:lnTo>
                    <a:lnTo>
                      <a:pt x="166" y="161"/>
                    </a:lnTo>
                    <a:lnTo>
                      <a:pt x="174" y="154"/>
                    </a:lnTo>
                    <a:lnTo>
                      <a:pt x="182" y="147"/>
                    </a:lnTo>
                    <a:lnTo>
                      <a:pt x="188" y="138"/>
                    </a:lnTo>
                    <a:lnTo>
                      <a:pt x="195" y="130"/>
                    </a:lnTo>
                    <a:lnTo>
                      <a:pt x="200" y="120"/>
                    </a:lnTo>
                    <a:lnTo>
                      <a:pt x="206" y="110"/>
                    </a:lnTo>
                    <a:lnTo>
                      <a:pt x="210" y="99"/>
                    </a:lnTo>
                    <a:lnTo>
                      <a:pt x="214" y="88"/>
                    </a:lnTo>
                    <a:lnTo>
                      <a:pt x="216" y="76"/>
                    </a:lnTo>
                    <a:lnTo>
                      <a:pt x="217" y="64"/>
                    </a:lnTo>
                    <a:lnTo>
                      <a:pt x="217" y="62"/>
                    </a:lnTo>
                    <a:lnTo>
                      <a:pt x="216" y="58"/>
                    </a:lnTo>
                    <a:lnTo>
                      <a:pt x="215" y="56"/>
                    </a:lnTo>
                    <a:lnTo>
                      <a:pt x="214" y="53"/>
                    </a:lnTo>
                    <a:lnTo>
                      <a:pt x="212" y="50"/>
                    </a:lnTo>
                    <a:lnTo>
                      <a:pt x="211" y="47"/>
                    </a:lnTo>
                    <a:lnTo>
                      <a:pt x="210" y="45"/>
                    </a:lnTo>
                    <a:lnTo>
                      <a:pt x="209" y="42"/>
                    </a:lnTo>
                    <a:lnTo>
                      <a:pt x="209" y="44"/>
                    </a:lnTo>
                    <a:lnTo>
                      <a:pt x="209" y="44"/>
                    </a:lnTo>
                    <a:lnTo>
                      <a:pt x="209" y="45"/>
                    </a:lnTo>
                    <a:lnTo>
                      <a:pt x="209" y="46"/>
                    </a:lnTo>
                    <a:lnTo>
                      <a:pt x="209" y="47"/>
                    </a:lnTo>
                    <a:lnTo>
                      <a:pt x="209" y="48"/>
                    </a:lnTo>
                    <a:lnTo>
                      <a:pt x="209" y="50"/>
                    </a:lnTo>
                    <a:lnTo>
                      <a:pt x="209" y="51"/>
                    </a:lnTo>
                    <a:lnTo>
                      <a:pt x="209" y="63"/>
                    </a:lnTo>
                    <a:lnTo>
                      <a:pt x="207" y="75"/>
                    </a:lnTo>
                    <a:lnTo>
                      <a:pt x="205" y="86"/>
                    </a:lnTo>
                    <a:lnTo>
                      <a:pt x="200" y="98"/>
                    </a:lnTo>
                    <a:lnTo>
                      <a:pt x="196" y="107"/>
                    </a:lnTo>
                    <a:lnTo>
                      <a:pt x="191" y="117"/>
                    </a:lnTo>
                    <a:lnTo>
                      <a:pt x="185" y="126"/>
                    </a:lnTo>
                    <a:lnTo>
                      <a:pt x="179" y="135"/>
                    </a:lnTo>
                    <a:lnTo>
                      <a:pt x="172" y="142"/>
                    </a:lnTo>
                    <a:lnTo>
                      <a:pt x="164" y="149"/>
                    </a:lnTo>
                    <a:lnTo>
                      <a:pt x="156" y="155"/>
                    </a:lnTo>
                    <a:lnTo>
                      <a:pt x="148" y="160"/>
                    </a:lnTo>
                    <a:lnTo>
                      <a:pt x="139" y="165"/>
                    </a:lnTo>
                    <a:lnTo>
                      <a:pt x="129" y="167"/>
                    </a:lnTo>
                    <a:lnTo>
                      <a:pt x="119" y="168"/>
                    </a:lnTo>
                    <a:lnTo>
                      <a:pt x="109" y="169"/>
                    </a:lnTo>
                    <a:lnTo>
                      <a:pt x="99" y="168"/>
                    </a:lnTo>
                    <a:lnTo>
                      <a:pt x="89" y="167"/>
                    </a:lnTo>
                    <a:lnTo>
                      <a:pt x="79" y="165"/>
                    </a:lnTo>
                    <a:lnTo>
                      <a:pt x="70" y="160"/>
                    </a:lnTo>
                    <a:lnTo>
                      <a:pt x="61" y="155"/>
                    </a:lnTo>
                    <a:lnTo>
                      <a:pt x="53" y="149"/>
                    </a:lnTo>
                    <a:lnTo>
                      <a:pt x="45" y="142"/>
                    </a:lnTo>
                    <a:lnTo>
                      <a:pt x="38" y="135"/>
                    </a:lnTo>
                    <a:lnTo>
                      <a:pt x="32" y="126"/>
                    </a:lnTo>
                    <a:lnTo>
                      <a:pt x="26" y="117"/>
                    </a:lnTo>
                    <a:lnTo>
                      <a:pt x="21" y="107"/>
                    </a:lnTo>
                    <a:lnTo>
                      <a:pt x="17" y="98"/>
                    </a:lnTo>
                    <a:lnTo>
                      <a:pt x="14" y="86"/>
                    </a:lnTo>
                    <a:lnTo>
                      <a:pt x="11" y="75"/>
                    </a:lnTo>
                    <a:lnTo>
                      <a:pt x="10" y="63"/>
                    </a:lnTo>
                    <a:lnTo>
                      <a:pt x="9" y="51"/>
                    </a:lnTo>
                    <a:lnTo>
                      <a:pt x="9" y="44"/>
                    </a:lnTo>
                    <a:lnTo>
                      <a:pt x="10" y="38"/>
                    </a:lnTo>
                    <a:lnTo>
                      <a:pt x="11" y="32"/>
                    </a:lnTo>
                    <a:lnTo>
                      <a:pt x="12" y="24"/>
                    </a:lnTo>
                    <a:lnTo>
                      <a:pt x="13" y="18"/>
                    </a:lnTo>
                    <a:lnTo>
                      <a:pt x="14" y="12"/>
                    </a:lnTo>
                    <a:lnTo>
                      <a:pt x="16" y="6"/>
                    </a:lnTo>
                    <a:lnTo>
                      <a:pt x="18" y="0"/>
                    </a:lnTo>
                    <a:lnTo>
                      <a:pt x="16" y="3"/>
                    </a:lnTo>
                    <a:lnTo>
                      <a:pt x="15" y="5"/>
                    </a:lnTo>
                    <a:lnTo>
                      <a:pt x="13" y="6"/>
                    </a:lnTo>
                    <a:lnTo>
                      <a:pt x="11" y="9"/>
                    </a:lnTo>
                    <a:lnTo>
                      <a:pt x="9" y="11"/>
                    </a:lnTo>
                    <a:lnTo>
                      <a:pt x="7" y="14"/>
                    </a:lnTo>
                    <a:lnTo>
                      <a:pt x="5" y="16"/>
                    </a:lnTo>
                    <a:lnTo>
                      <a:pt x="4" y="18"/>
                    </a:lnTo>
                    <a:close/>
                  </a:path>
                </a:pathLst>
              </a:custGeom>
              <a:solidFill>
                <a:srgbClr val="F6C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14"/>
              <p:cNvSpPr>
                <a:spLocks/>
              </p:cNvSpPr>
              <p:nvPr/>
            </p:nvSpPr>
            <p:spPr bwMode="auto">
              <a:xfrm>
                <a:off x="1141" y="2650"/>
                <a:ext cx="42" cy="30"/>
              </a:xfrm>
              <a:custGeom>
                <a:avLst/>
                <a:gdLst>
                  <a:gd name="T0" fmla="*/ 4 w 209"/>
                  <a:gd name="T1" fmla="*/ 21 h 181"/>
                  <a:gd name="T2" fmla="*/ 2 w 209"/>
                  <a:gd name="T3" fmla="*/ 31 h 181"/>
                  <a:gd name="T4" fmla="*/ 1 w 209"/>
                  <a:gd name="T5" fmla="*/ 41 h 181"/>
                  <a:gd name="T6" fmla="*/ 0 w 209"/>
                  <a:gd name="T7" fmla="*/ 52 h 181"/>
                  <a:gd name="T8" fmla="*/ 0 w 209"/>
                  <a:gd name="T9" fmla="*/ 71 h 181"/>
                  <a:gd name="T10" fmla="*/ 4 w 209"/>
                  <a:gd name="T11" fmla="*/ 95 h 181"/>
                  <a:gd name="T12" fmla="*/ 12 w 209"/>
                  <a:gd name="T13" fmla="*/ 117 h 181"/>
                  <a:gd name="T14" fmla="*/ 23 w 209"/>
                  <a:gd name="T15" fmla="*/ 137 h 181"/>
                  <a:gd name="T16" fmla="*/ 37 w 209"/>
                  <a:gd name="T17" fmla="*/ 154 h 181"/>
                  <a:gd name="T18" fmla="*/ 54 w 209"/>
                  <a:gd name="T19" fmla="*/ 167 h 181"/>
                  <a:gd name="T20" fmla="*/ 72 w 209"/>
                  <a:gd name="T21" fmla="*/ 176 h 181"/>
                  <a:gd name="T22" fmla="*/ 94 w 209"/>
                  <a:gd name="T23" fmla="*/ 181 h 181"/>
                  <a:gd name="T24" fmla="*/ 115 w 209"/>
                  <a:gd name="T25" fmla="*/ 181 h 181"/>
                  <a:gd name="T26" fmla="*/ 135 w 209"/>
                  <a:gd name="T27" fmla="*/ 176 h 181"/>
                  <a:gd name="T28" fmla="*/ 153 w 209"/>
                  <a:gd name="T29" fmla="*/ 167 h 181"/>
                  <a:gd name="T30" fmla="*/ 169 w 209"/>
                  <a:gd name="T31" fmla="*/ 154 h 181"/>
                  <a:gd name="T32" fmla="*/ 183 w 209"/>
                  <a:gd name="T33" fmla="*/ 138 h 181"/>
                  <a:gd name="T34" fmla="*/ 194 w 209"/>
                  <a:gd name="T35" fmla="*/ 118 h 181"/>
                  <a:gd name="T36" fmla="*/ 203 w 209"/>
                  <a:gd name="T37" fmla="*/ 96 h 181"/>
                  <a:gd name="T38" fmla="*/ 208 w 209"/>
                  <a:gd name="T39" fmla="*/ 72 h 181"/>
                  <a:gd name="T40" fmla="*/ 207 w 209"/>
                  <a:gd name="T41" fmla="*/ 57 h 181"/>
                  <a:gd name="T42" fmla="*/ 205 w 209"/>
                  <a:gd name="T43" fmla="*/ 52 h 181"/>
                  <a:gd name="T44" fmla="*/ 202 w 209"/>
                  <a:gd name="T45" fmla="*/ 46 h 181"/>
                  <a:gd name="T46" fmla="*/ 200 w 209"/>
                  <a:gd name="T47" fmla="*/ 41 h 181"/>
                  <a:gd name="T48" fmla="*/ 197 w 209"/>
                  <a:gd name="T49" fmla="*/ 41 h 181"/>
                  <a:gd name="T50" fmla="*/ 198 w 209"/>
                  <a:gd name="T51" fmla="*/ 46 h 181"/>
                  <a:gd name="T52" fmla="*/ 198 w 209"/>
                  <a:gd name="T53" fmla="*/ 51 h 181"/>
                  <a:gd name="T54" fmla="*/ 200 w 209"/>
                  <a:gd name="T55" fmla="*/ 55 h 181"/>
                  <a:gd name="T56" fmla="*/ 198 w 209"/>
                  <a:gd name="T57" fmla="*/ 70 h 181"/>
                  <a:gd name="T58" fmla="*/ 194 w 209"/>
                  <a:gd name="T59" fmla="*/ 91 h 181"/>
                  <a:gd name="T60" fmla="*/ 187 w 209"/>
                  <a:gd name="T61" fmla="*/ 112 h 181"/>
                  <a:gd name="T62" fmla="*/ 177 w 209"/>
                  <a:gd name="T63" fmla="*/ 130 h 181"/>
                  <a:gd name="T64" fmla="*/ 164 w 209"/>
                  <a:gd name="T65" fmla="*/ 145 h 181"/>
                  <a:gd name="T66" fmla="*/ 149 w 209"/>
                  <a:gd name="T67" fmla="*/ 157 h 181"/>
                  <a:gd name="T68" fmla="*/ 132 w 209"/>
                  <a:gd name="T69" fmla="*/ 166 h 181"/>
                  <a:gd name="T70" fmla="*/ 114 w 209"/>
                  <a:gd name="T71" fmla="*/ 170 h 181"/>
                  <a:gd name="T72" fmla="*/ 94 w 209"/>
                  <a:gd name="T73" fmla="*/ 170 h 181"/>
                  <a:gd name="T74" fmla="*/ 76 w 209"/>
                  <a:gd name="T75" fmla="*/ 166 h 181"/>
                  <a:gd name="T76" fmla="*/ 58 w 209"/>
                  <a:gd name="T77" fmla="*/ 157 h 181"/>
                  <a:gd name="T78" fmla="*/ 43 w 209"/>
                  <a:gd name="T79" fmla="*/ 145 h 181"/>
                  <a:gd name="T80" fmla="*/ 30 w 209"/>
                  <a:gd name="T81" fmla="*/ 130 h 181"/>
                  <a:gd name="T82" fmla="*/ 20 w 209"/>
                  <a:gd name="T83" fmla="*/ 112 h 181"/>
                  <a:gd name="T84" fmla="*/ 13 w 209"/>
                  <a:gd name="T85" fmla="*/ 91 h 181"/>
                  <a:gd name="T86" fmla="*/ 9 w 209"/>
                  <a:gd name="T87" fmla="*/ 70 h 181"/>
                  <a:gd name="T88" fmla="*/ 9 w 209"/>
                  <a:gd name="T89" fmla="*/ 49 h 181"/>
                  <a:gd name="T90" fmla="*/ 11 w 209"/>
                  <a:gd name="T91" fmla="*/ 35 h 181"/>
                  <a:gd name="T92" fmla="*/ 14 w 209"/>
                  <a:gd name="T93" fmla="*/ 21 h 181"/>
                  <a:gd name="T94" fmla="*/ 19 w 209"/>
                  <a:gd name="T95" fmla="*/ 6 h 181"/>
                  <a:gd name="T96" fmla="*/ 20 w 209"/>
                  <a:gd name="T97" fmla="*/ 1 h 181"/>
                  <a:gd name="T98" fmla="*/ 16 w 209"/>
                  <a:gd name="T99" fmla="*/ 6 h 181"/>
                  <a:gd name="T100" fmla="*/ 12 w 209"/>
                  <a:gd name="T101" fmla="*/ 10 h 181"/>
                  <a:gd name="T102" fmla="*/ 8 w 209"/>
                  <a:gd name="T103" fmla="*/ 1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81">
                    <a:moveTo>
                      <a:pt x="6" y="16"/>
                    </a:moveTo>
                    <a:lnTo>
                      <a:pt x="4" y="21"/>
                    </a:lnTo>
                    <a:lnTo>
                      <a:pt x="3" y="25"/>
                    </a:lnTo>
                    <a:lnTo>
                      <a:pt x="2" y="31"/>
                    </a:lnTo>
                    <a:lnTo>
                      <a:pt x="1" y="36"/>
                    </a:lnTo>
                    <a:lnTo>
                      <a:pt x="1" y="41"/>
                    </a:lnTo>
                    <a:lnTo>
                      <a:pt x="0" y="47"/>
                    </a:lnTo>
                    <a:lnTo>
                      <a:pt x="0" y="52"/>
                    </a:lnTo>
                    <a:lnTo>
                      <a:pt x="0" y="58"/>
                    </a:lnTo>
                    <a:lnTo>
                      <a:pt x="0" y="71"/>
                    </a:lnTo>
                    <a:lnTo>
                      <a:pt x="2" y="83"/>
                    </a:lnTo>
                    <a:lnTo>
                      <a:pt x="4" y="95"/>
                    </a:lnTo>
                    <a:lnTo>
                      <a:pt x="8" y="106"/>
                    </a:lnTo>
                    <a:lnTo>
                      <a:pt x="12" y="117"/>
                    </a:lnTo>
                    <a:lnTo>
                      <a:pt x="17" y="127"/>
                    </a:lnTo>
                    <a:lnTo>
                      <a:pt x="23" y="137"/>
                    </a:lnTo>
                    <a:lnTo>
                      <a:pt x="30" y="145"/>
                    </a:lnTo>
                    <a:lnTo>
                      <a:pt x="37" y="154"/>
                    </a:lnTo>
                    <a:lnTo>
                      <a:pt x="45" y="161"/>
                    </a:lnTo>
                    <a:lnTo>
                      <a:pt x="54" y="167"/>
                    </a:lnTo>
                    <a:lnTo>
                      <a:pt x="63" y="172"/>
                    </a:lnTo>
                    <a:lnTo>
                      <a:pt x="72" y="176"/>
                    </a:lnTo>
                    <a:lnTo>
                      <a:pt x="83" y="179"/>
                    </a:lnTo>
                    <a:lnTo>
                      <a:pt x="94" y="181"/>
                    </a:lnTo>
                    <a:lnTo>
                      <a:pt x="104" y="181"/>
                    </a:lnTo>
                    <a:lnTo>
                      <a:pt x="115" y="181"/>
                    </a:lnTo>
                    <a:lnTo>
                      <a:pt x="125" y="179"/>
                    </a:lnTo>
                    <a:lnTo>
                      <a:pt x="135" y="176"/>
                    </a:lnTo>
                    <a:lnTo>
                      <a:pt x="144" y="173"/>
                    </a:lnTo>
                    <a:lnTo>
                      <a:pt x="153" y="167"/>
                    </a:lnTo>
                    <a:lnTo>
                      <a:pt x="161" y="161"/>
                    </a:lnTo>
                    <a:lnTo>
                      <a:pt x="169" y="154"/>
                    </a:lnTo>
                    <a:lnTo>
                      <a:pt x="177" y="146"/>
                    </a:lnTo>
                    <a:lnTo>
                      <a:pt x="183" y="138"/>
                    </a:lnTo>
                    <a:lnTo>
                      <a:pt x="189" y="129"/>
                    </a:lnTo>
                    <a:lnTo>
                      <a:pt x="194" y="118"/>
                    </a:lnTo>
                    <a:lnTo>
                      <a:pt x="200" y="107"/>
                    </a:lnTo>
                    <a:lnTo>
                      <a:pt x="203" y="96"/>
                    </a:lnTo>
                    <a:lnTo>
                      <a:pt x="206" y="84"/>
                    </a:lnTo>
                    <a:lnTo>
                      <a:pt x="208" y="72"/>
                    </a:lnTo>
                    <a:lnTo>
                      <a:pt x="209" y="60"/>
                    </a:lnTo>
                    <a:lnTo>
                      <a:pt x="207" y="57"/>
                    </a:lnTo>
                    <a:lnTo>
                      <a:pt x="206" y="54"/>
                    </a:lnTo>
                    <a:lnTo>
                      <a:pt x="205" y="52"/>
                    </a:lnTo>
                    <a:lnTo>
                      <a:pt x="204" y="49"/>
                    </a:lnTo>
                    <a:lnTo>
                      <a:pt x="202" y="46"/>
                    </a:lnTo>
                    <a:lnTo>
                      <a:pt x="201" y="43"/>
                    </a:lnTo>
                    <a:lnTo>
                      <a:pt x="200" y="41"/>
                    </a:lnTo>
                    <a:lnTo>
                      <a:pt x="197" y="39"/>
                    </a:lnTo>
                    <a:lnTo>
                      <a:pt x="197" y="41"/>
                    </a:lnTo>
                    <a:lnTo>
                      <a:pt x="198" y="43"/>
                    </a:lnTo>
                    <a:lnTo>
                      <a:pt x="198" y="46"/>
                    </a:lnTo>
                    <a:lnTo>
                      <a:pt x="198" y="48"/>
                    </a:lnTo>
                    <a:lnTo>
                      <a:pt x="198" y="51"/>
                    </a:lnTo>
                    <a:lnTo>
                      <a:pt x="198" y="53"/>
                    </a:lnTo>
                    <a:lnTo>
                      <a:pt x="200" y="55"/>
                    </a:lnTo>
                    <a:lnTo>
                      <a:pt x="200" y="58"/>
                    </a:lnTo>
                    <a:lnTo>
                      <a:pt x="198" y="70"/>
                    </a:lnTo>
                    <a:lnTo>
                      <a:pt x="197" y="81"/>
                    </a:lnTo>
                    <a:lnTo>
                      <a:pt x="194" y="91"/>
                    </a:lnTo>
                    <a:lnTo>
                      <a:pt x="191" y="102"/>
                    </a:lnTo>
                    <a:lnTo>
                      <a:pt x="187" y="112"/>
                    </a:lnTo>
                    <a:lnTo>
                      <a:pt x="182" y="121"/>
                    </a:lnTo>
                    <a:lnTo>
                      <a:pt x="177" y="130"/>
                    </a:lnTo>
                    <a:lnTo>
                      <a:pt x="171" y="138"/>
                    </a:lnTo>
                    <a:lnTo>
                      <a:pt x="164" y="145"/>
                    </a:lnTo>
                    <a:lnTo>
                      <a:pt x="157" y="151"/>
                    </a:lnTo>
                    <a:lnTo>
                      <a:pt x="149" y="157"/>
                    </a:lnTo>
                    <a:lnTo>
                      <a:pt x="141" y="162"/>
                    </a:lnTo>
                    <a:lnTo>
                      <a:pt x="132" y="166"/>
                    </a:lnTo>
                    <a:lnTo>
                      <a:pt x="123" y="169"/>
                    </a:lnTo>
                    <a:lnTo>
                      <a:pt x="114" y="170"/>
                    </a:lnTo>
                    <a:lnTo>
                      <a:pt x="104" y="170"/>
                    </a:lnTo>
                    <a:lnTo>
                      <a:pt x="94" y="170"/>
                    </a:lnTo>
                    <a:lnTo>
                      <a:pt x="85" y="169"/>
                    </a:lnTo>
                    <a:lnTo>
                      <a:pt x="76" y="166"/>
                    </a:lnTo>
                    <a:lnTo>
                      <a:pt x="66" y="162"/>
                    </a:lnTo>
                    <a:lnTo>
                      <a:pt x="58" y="157"/>
                    </a:lnTo>
                    <a:lnTo>
                      <a:pt x="50" y="151"/>
                    </a:lnTo>
                    <a:lnTo>
                      <a:pt x="43" y="145"/>
                    </a:lnTo>
                    <a:lnTo>
                      <a:pt x="36" y="138"/>
                    </a:lnTo>
                    <a:lnTo>
                      <a:pt x="30" y="130"/>
                    </a:lnTo>
                    <a:lnTo>
                      <a:pt x="25" y="121"/>
                    </a:lnTo>
                    <a:lnTo>
                      <a:pt x="20" y="112"/>
                    </a:lnTo>
                    <a:lnTo>
                      <a:pt x="16" y="102"/>
                    </a:lnTo>
                    <a:lnTo>
                      <a:pt x="13" y="91"/>
                    </a:lnTo>
                    <a:lnTo>
                      <a:pt x="11" y="81"/>
                    </a:lnTo>
                    <a:lnTo>
                      <a:pt x="9" y="70"/>
                    </a:lnTo>
                    <a:lnTo>
                      <a:pt x="9" y="58"/>
                    </a:lnTo>
                    <a:lnTo>
                      <a:pt x="9" y="49"/>
                    </a:lnTo>
                    <a:lnTo>
                      <a:pt x="10" y="42"/>
                    </a:lnTo>
                    <a:lnTo>
                      <a:pt x="11" y="35"/>
                    </a:lnTo>
                    <a:lnTo>
                      <a:pt x="12" y="28"/>
                    </a:lnTo>
                    <a:lnTo>
                      <a:pt x="14" y="21"/>
                    </a:lnTo>
                    <a:lnTo>
                      <a:pt x="16" y="13"/>
                    </a:lnTo>
                    <a:lnTo>
                      <a:pt x="19" y="6"/>
                    </a:lnTo>
                    <a:lnTo>
                      <a:pt x="22" y="0"/>
                    </a:lnTo>
                    <a:lnTo>
                      <a:pt x="20" y="1"/>
                    </a:lnTo>
                    <a:lnTo>
                      <a:pt x="18" y="4"/>
                    </a:lnTo>
                    <a:lnTo>
                      <a:pt x="16" y="6"/>
                    </a:lnTo>
                    <a:lnTo>
                      <a:pt x="14" y="7"/>
                    </a:lnTo>
                    <a:lnTo>
                      <a:pt x="12" y="10"/>
                    </a:lnTo>
                    <a:lnTo>
                      <a:pt x="10" y="12"/>
                    </a:lnTo>
                    <a:lnTo>
                      <a:pt x="8" y="13"/>
                    </a:lnTo>
                    <a:lnTo>
                      <a:pt x="6" y="16"/>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15"/>
              <p:cNvSpPr>
                <a:spLocks/>
              </p:cNvSpPr>
              <p:nvPr/>
            </p:nvSpPr>
            <p:spPr bwMode="auto">
              <a:xfrm>
                <a:off x="1142" y="2649"/>
                <a:ext cx="40" cy="30"/>
              </a:xfrm>
              <a:custGeom>
                <a:avLst/>
                <a:gdLst>
                  <a:gd name="T0" fmla="*/ 200 w 200"/>
                  <a:gd name="T1" fmla="*/ 64 h 183"/>
                  <a:gd name="T2" fmla="*/ 200 w 200"/>
                  <a:gd name="T3" fmla="*/ 61 h 183"/>
                  <a:gd name="T4" fmla="*/ 200 w 200"/>
                  <a:gd name="T5" fmla="*/ 59 h 183"/>
                  <a:gd name="T6" fmla="*/ 200 w 200"/>
                  <a:gd name="T7" fmla="*/ 58 h 183"/>
                  <a:gd name="T8" fmla="*/ 198 w 200"/>
                  <a:gd name="T9" fmla="*/ 53 h 183"/>
                  <a:gd name="T10" fmla="*/ 196 w 200"/>
                  <a:gd name="T11" fmla="*/ 48 h 183"/>
                  <a:gd name="T12" fmla="*/ 192 w 200"/>
                  <a:gd name="T13" fmla="*/ 42 h 183"/>
                  <a:gd name="T14" fmla="*/ 188 w 200"/>
                  <a:gd name="T15" fmla="*/ 37 h 183"/>
                  <a:gd name="T16" fmla="*/ 187 w 200"/>
                  <a:gd name="T17" fmla="*/ 38 h 183"/>
                  <a:gd name="T18" fmla="*/ 189 w 200"/>
                  <a:gd name="T19" fmla="*/ 46 h 183"/>
                  <a:gd name="T20" fmla="*/ 190 w 200"/>
                  <a:gd name="T21" fmla="*/ 53 h 183"/>
                  <a:gd name="T22" fmla="*/ 190 w 200"/>
                  <a:gd name="T23" fmla="*/ 61 h 183"/>
                  <a:gd name="T24" fmla="*/ 190 w 200"/>
                  <a:gd name="T25" fmla="*/ 76 h 183"/>
                  <a:gd name="T26" fmla="*/ 186 w 200"/>
                  <a:gd name="T27" fmla="*/ 97 h 183"/>
                  <a:gd name="T28" fmla="*/ 179 w 200"/>
                  <a:gd name="T29" fmla="*/ 116 h 183"/>
                  <a:gd name="T30" fmla="*/ 169 w 200"/>
                  <a:gd name="T31" fmla="*/ 133 h 183"/>
                  <a:gd name="T32" fmla="*/ 157 w 200"/>
                  <a:gd name="T33" fmla="*/ 147 h 183"/>
                  <a:gd name="T34" fmla="*/ 143 w 200"/>
                  <a:gd name="T35" fmla="*/ 159 h 183"/>
                  <a:gd name="T36" fmla="*/ 127 w 200"/>
                  <a:gd name="T37" fmla="*/ 168 h 183"/>
                  <a:gd name="T38" fmla="*/ 109 w 200"/>
                  <a:gd name="T39" fmla="*/ 173 h 183"/>
                  <a:gd name="T40" fmla="*/ 91 w 200"/>
                  <a:gd name="T41" fmla="*/ 173 h 183"/>
                  <a:gd name="T42" fmla="*/ 73 w 200"/>
                  <a:gd name="T43" fmla="*/ 168 h 183"/>
                  <a:gd name="T44" fmla="*/ 56 w 200"/>
                  <a:gd name="T45" fmla="*/ 159 h 183"/>
                  <a:gd name="T46" fmla="*/ 42 w 200"/>
                  <a:gd name="T47" fmla="*/ 147 h 183"/>
                  <a:gd name="T48" fmla="*/ 30 w 200"/>
                  <a:gd name="T49" fmla="*/ 133 h 183"/>
                  <a:gd name="T50" fmla="*/ 20 w 200"/>
                  <a:gd name="T51" fmla="*/ 116 h 183"/>
                  <a:gd name="T52" fmla="*/ 13 w 200"/>
                  <a:gd name="T53" fmla="*/ 97 h 183"/>
                  <a:gd name="T54" fmla="*/ 10 w 200"/>
                  <a:gd name="T55" fmla="*/ 76 h 183"/>
                  <a:gd name="T56" fmla="*/ 9 w 200"/>
                  <a:gd name="T57" fmla="*/ 55 h 183"/>
                  <a:gd name="T58" fmla="*/ 12 w 200"/>
                  <a:gd name="T59" fmla="*/ 38 h 183"/>
                  <a:gd name="T60" fmla="*/ 16 w 200"/>
                  <a:gd name="T61" fmla="*/ 22 h 183"/>
                  <a:gd name="T62" fmla="*/ 23 w 200"/>
                  <a:gd name="T63" fmla="*/ 7 h 183"/>
                  <a:gd name="T64" fmla="*/ 25 w 200"/>
                  <a:gd name="T65" fmla="*/ 1 h 183"/>
                  <a:gd name="T66" fmla="*/ 20 w 200"/>
                  <a:gd name="T67" fmla="*/ 5 h 183"/>
                  <a:gd name="T68" fmla="*/ 16 w 200"/>
                  <a:gd name="T69" fmla="*/ 8 h 183"/>
                  <a:gd name="T70" fmla="*/ 11 w 200"/>
                  <a:gd name="T71" fmla="*/ 13 h 183"/>
                  <a:gd name="T72" fmla="*/ 7 w 200"/>
                  <a:gd name="T73" fmla="*/ 20 h 183"/>
                  <a:gd name="T74" fmla="*/ 4 w 200"/>
                  <a:gd name="T75" fmla="*/ 32 h 183"/>
                  <a:gd name="T76" fmla="*/ 2 w 200"/>
                  <a:gd name="T77" fmla="*/ 46 h 183"/>
                  <a:gd name="T78" fmla="*/ 0 w 200"/>
                  <a:gd name="T79" fmla="*/ 58 h 183"/>
                  <a:gd name="T80" fmla="*/ 1 w 200"/>
                  <a:gd name="T81" fmla="*/ 77 h 183"/>
                  <a:gd name="T82" fmla="*/ 5 w 200"/>
                  <a:gd name="T83" fmla="*/ 100 h 183"/>
                  <a:gd name="T84" fmla="*/ 12 w 200"/>
                  <a:gd name="T85" fmla="*/ 121 h 183"/>
                  <a:gd name="T86" fmla="*/ 23 w 200"/>
                  <a:gd name="T87" fmla="*/ 140 h 183"/>
                  <a:gd name="T88" fmla="*/ 36 w 200"/>
                  <a:gd name="T89" fmla="*/ 156 h 183"/>
                  <a:gd name="T90" fmla="*/ 52 w 200"/>
                  <a:gd name="T91" fmla="*/ 169 h 183"/>
                  <a:gd name="T92" fmla="*/ 70 w 200"/>
                  <a:gd name="T93" fmla="*/ 179 h 183"/>
                  <a:gd name="T94" fmla="*/ 90 w 200"/>
                  <a:gd name="T95" fmla="*/ 182 h 183"/>
                  <a:gd name="T96" fmla="*/ 110 w 200"/>
                  <a:gd name="T97" fmla="*/ 182 h 183"/>
                  <a:gd name="T98" fmla="*/ 130 w 200"/>
                  <a:gd name="T99" fmla="*/ 179 h 183"/>
                  <a:gd name="T100" fmla="*/ 147 w 200"/>
                  <a:gd name="T101" fmla="*/ 169 h 183"/>
                  <a:gd name="T102" fmla="*/ 163 w 200"/>
                  <a:gd name="T103" fmla="*/ 156 h 183"/>
                  <a:gd name="T104" fmla="*/ 176 w 200"/>
                  <a:gd name="T105" fmla="*/ 140 h 183"/>
                  <a:gd name="T106" fmla="*/ 187 w 200"/>
                  <a:gd name="T107" fmla="*/ 121 h 183"/>
                  <a:gd name="T108" fmla="*/ 196 w 200"/>
                  <a:gd name="T109" fmla="*/ 100 h 183"/>
                  <a:gd name="T110" fmla="*/ 200 w 200"/>
                  <a:gd name="T111"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 h="183">
                    <a:moveTo>
                      <a:pt x="200" y="65"/>
                    </a:moveTo>
                    <a:lnTo>
                      <a:pt x="200" y="64"/>
                    </a:lnTo>
                    <a:lnTo>
                      <a:pt x="200" y="62"/>
                    </a:lnTo>
                    <a:lnTo>
                      <a:pt x="200" y="61"/>
                    </a:lnTo>
                    <a:lnTo>
                      <a:pt x="200" y="60"/>
                    </a:lnTo>
                    <a:lnTo>
                      <a:pt x="200" y="59"/>
                    </a:lnTo>
                    <a:lnTo>
                      <a:pt x="200" y="58"/>
                    </a:lnTo>
                    <a:lnTo>
                      <a:pt x="200" y="58"/>
                    </a:lnTo>
                    <a:lnTo>
                      <a:pt x="200" y="56"/>
                    </a:lnTo>
                    <a:lnTo>
                      <a:pt x="198" y="53"/>
                    </a:lnTo>
                    <a:lnTo>
                      <a:pt x="197" y="50"/>
                    </a:lnTo>
                    <a:lnTo>
                      <a:pt x="196" y="48"/>
                    </a:lnTo>
                    <a:lnTo>
                      <a:pt x="193" y="46"/>
                    </a:lnTo>
                    <a:lnTo>
                      <a:pt x="192" y="42"/>
                    </a:lnTo>
                    <a:lnTo>
                      <a:pt x="190" y="40"/>
                    </a:lnTo>
                    <a:lnTo>
                      <a:pt x="188" y="37"/>
                    </a:lnTo>
                    <a:lnTo>
                      <a:pt x="187" y="35"/>
                    </a:lnTo>
                    <a:lnTo>
                      <a:pt x="187" y="38"/>
                    </a:lnTo>
                    <a:lnTo>
                      <a:pt x="188" y="42"/>
                    </a:lnTo>
                    <a:lnTo>
                      <a:pt x="189" y="46"/>
                    </a:lnTo>
                    <a:lnTo>
                      <a:pt x="189" y="49"/>
                    </a:lnTo>
                    <a:lnTo>
                      <a:pt x="190" y="53"/>
                    </a:lnTo>
                    <a:lnTo>
                      <a:pt x="190" y="58"/>
                    </a:lnTo>
                    <a:lnTo>
                      <a:pt x="190" y="61"/>
                    </a:lnTo>
                    <a:lnTo>
                      <a:pt x="190" y="65"/>
                    </a:lnTo>
                    <a:lnTo>
                      <a:pt x="190" y="76"/>
                    </a:lnTo>
                    <a:lnTo>
                      <a:pt x="188" y="86"/>
                    </a:lnTo>
                    <a:lnTo>
                      <a:pt x="186" y="97"/>
                    </a:lnTo>
                    <a:lnTo>
                      <a:pt x="183" y="107"/>
                    </a:lnTo>
                    <a:lnTo>
                      <a:pt x="179" y="116"/>
                    </a:lnTo>
                    <a:lnTo>
                      <a:pt x="175" y="125"/>
                    </a:lnTo>
                    <a:lnTo>
                      <a:pt x="169" y="133"/>
                    </a:lnTo>
                    <a:lnTo>
                      <a:pt x="164" y="142"/>
                    </a:lnTo>
                    <a:lnTo>
                      <a:pt x="157" y="147"/>
                    </a:lnTo>
                    <a:lnTo>
                      <a:pt x="150" y="155"/>
                    </a:lnTo>
                    <a:lnTo>
                      <a:pt x="143" y="159"/>
                    </a:lnTo>
                    <a:lnTo>
                      <a:pt x="135" y="164"/>
                    </a:lnTo>
                    <a:lnTo>
                      <a:pt x="127" y="168"/>
                    </a:lnTo>
                    <a:lnTo>
                      <a:pt x="118" y="170"/>
                    </a:lnTo>
                    <a:lnTo>
                      <a:pt x="109" y="173"/>
                    </a:lnTo>
                    <a:lnTo>
                      <a:pt x="100" y="173"/>
                    </a:lnTo>
                    <a:lnTo>
                      <a:pt x="91" y="173"/>
                    </a:lnTo>
                    <a:lnTo>
                      <a:pt x="82" y="170"/>
                    </a:lnTo>
                    <a:lnTo>
                      <a:pt x="73" y="168"/>
                    </a:lnTo>
                    <a:lnTo>
                      <a:pt x="64" y="164"/>
                    </a:lnTo>
                    <a:lnTo>
                      <a:pt x="56" y="159"/>
                    </a:lnTo>
                    <a:lnTo>
                      <a:pt x="49" y="155"/>
                    </a:lnTo>
                    <a:lnTo>
                      <a:pt x="42" y="147"/>
                    </a:lnTo>
                    <a:lnTo>
                      <a:pt x="36" y="142"/>
                    </a:lnTo>
                    <a:lnTo>
                      <a:pt x="30" y="133"/>
                    </a:lnTo>
                    <a:lnTo>
                      <a:pt x="25" y="125"/>
                    </a:lnTo>
                    <a:lnTo>
                      <a:pt x="20" y="116"/>
                    </a:lnTo>
                    <a:lnTo>
                      <a:pt x="16" y="107"/>
                    </a:lnTo>
                    <a:lnTo>
                      <a:pt x="13" y="97"/>
                    </a:lnTo>
                    <a:lnTo>
                      <a:pt x="11" y="86"/>
                    </a:lnTo>
                    <a:lnTo>
                      <a:pt x="10" y="76"/>
                    </a:lnTo>
                    <a:lnTo>
                      <a:pt x="9" y="65"/>
                    </a:lnTo>
                    <a:lnTo>
                      <a:pt x="9" y="55"/>
                    </a:lnTo>
                    <a:lnTo>
                      <a:pt x="10" y="47"/>
                    </a:lnTo>
                    <a:lnTo>
                      <a:pt x="12" y="38"/>
                    </a:lnTo>
                    <a:lnTo>
                      <a:pt x="14" y="30"/>
                    </a:lnTo>
                    <a:lnTo>
                      <a:pt x="16" y="22"/>
                    </a:lnTo>
                    <a:lnTo>
                      <a:pt x="20" y="14"/>
                    </a:lnTo>
                    <a:lnTo>
                      <a:pt x="23" y="7"/>
                    </a:lnTo>
                    <a:lnTo>
                      <a:pt x="27" y="0"/>
                    </a:lnTo>
                    <a:lnTo>
                      <a:pt x="25" y="1"/>
                    </a:lnTo>
                    <a:lnTo>
                      <a:pt x="22" y="4"/>
                    </a:lnTo>
                    <a:lnTo>
                      <a:pt x="20" y="5"/>
                    </a:lnTo>
                    <a:lnTo>
                      <a:pt x="18" y="7"/>
                    </a:lnTo>
                    <a:lnTo>
                      <a:pt x="16" y="8"/>
                    </a:lnTo>
                    <a:lnTo>
                      <a:pt x="14" y="11"/>
                    </a:lnTo>
                    <a:lnTo>
                      <a:pt x="11" y="13"/>
                    </a:lnTo>
                    <a:lnTo>
                      <a:pt x="9" y="14"/>
                    </a:lnTo>
                    <a:lnTo>
                      <a:pt x="7" y="20"/>
                    </a:lnTo>
                    <a:lnTo>
                      <a:pt x="5" y="26"/>
                    </a:lnTo>
                    <a:lnTo>
                      <a:pt x="4" y="32"/>
                    </a:lnTo>
                    <a:lnTo>
                      <a:pt x="3" y="38"/>
                    </a:lnTo>
                    <a:lnTo>
                      <a:pt x="2" y="46"/>
                    </a:lnTo>
                    <a:lnTo>
                      <a:pt x="1" y="52"/>
                    </a:lnTo>
                    <a:lnTo>
                      <a:pt x="0" y="58"/>
                    </a:lnTo>
                    <a:lnTo>
                      <a:pt x="0" y="65"/>
                    </a:lnTo>
                    <a:lnTo>
                      <a:pt x="1" y="77"/>
                    </a:lnTo>
                    <a:lnTo>
                      <a:pt x="2" y="89"/>
                    </a:lnTo>
                    <a:lnTo>
                      <a:pt x="5" y="100"/>
                    </a:lnTo>
                    <a:lnTo>
                      <a:pt x="8" y="112"/>
                    </a:lnTo>
                    <a:lnTo>
                      <a:pt x="12" y="121"/>
                    </a:lnTo>
                    <a:lnTo>
                      <a:pt x="17" y="131"/>
                    </a:lnTo>
                    <a:lnTo>
                      <a:pt x="23" y="140"/>
                    </a:lnTo>
                    <a:lnTo>
                      <a:pt x="29" y="149"/>
                    </a:lnTo>
                    <a:lnTo>
                      <a:pt x="36" y="156"/>
                    </a:lnTo>
                    <a:lnTo>
                      <a:pt x="44" y="163"/>
                    </a:lnTo>
                    <a:lnTo>
                      <a:pt x="52" y="169"/>
                    </a:lnTo>
                    <a:lnTo>
                      <a:pt x="61" y="174"/>
                    </a:lnTo>
                    <a:lnTo>
                      <a:pt x="70" y="179"/>
                    </a:lnTo>
                    <a:lnTo>
                      <a:pt x="80" y="181"/>
                    </a:lnTo>
                    <a:lnTo>
                      <a:pt x="90" y="182"/>
                    </a:lnTo>
                    <a:lnTo>
                      <a:pt x="100" y="183"/>
                    </a:lnTo>
                    <a:lnTo>
                      <a:pt x="110" y="182"/>
                    </a:lnTo>
                    <a:lnTo>
                      <a:pt x="120" y="181"/>
                    </a:lnTo>
                    <a:lnTo>
                      <a:pt x="130" y="179"/>
                    </a:lnTo>
                    <a:lnTo>
                      <a:pt x="139" y="174"/>
                    </a:lnTo>
                    <a:lnTo>
                      <a:pt x="147" y="169"/>
                    </a:lnTo>
                    <a:lnTo>
                      <a:pt x="155" y="163"/>
                    </a:lnTo>
                    <a:lnTo>
                      <a:pt x="163" y="156"/>
                    </a:lnTo>
                    <a:lnTo>
                      <a:pt x="170" y="149"/>
                    </a:lnTo>
                    <a:lnTo>
                      <a:pt x="176" y="140"/>
                    </a:lnTo>
                    <a:lnTo>
                      <a:pt x="182" y="131"/>
                    </a:lnTo>
                    <a:lnTo>
                      <a:pt x="187" y="121"/>
                    </a:lnTo>
                    <a:lnTo>
                      <a:pt x="191" y="112"/>
                    </a:lnTo>
                    <a:lnTo>
                      <a:pt x="196" y="100"/>
                    </a:lnTo>
                    <a:lnTo>
                      <a:pt x="198" y="89"/>
                    </a:lnTo>
                    <a:lnTo>
                      <a:pt x="200" y="77"/>
                    </a:lnTo>
                    <a:lnTo>
                      <a:pt x="200" y="65"/>
                    </a:lnTo>
                    <a:close/>
                  </a:path>
                </a:pathLst>
              </a:custGeom>
              <a:solidFill>
                <a:srgbClr val="F6CB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16"/>
              <p:cNvSpPr>
                <a:spLocks/>
              </p:cNvSpPr>
              <p:nvPr/>
            </p:nvSpPr>
            <p:spPr bwMode="auto">
              <a:xfrm>
                <a:off x="1143" y="2648"/>
                <a:ext cx="38" cy="30"/>
              </a:xfrm>
              <a:custGeom>
                <a:avLst/>
                <a:gdLst>
                  <a:gd name="T0" fmla="*/ 191 w 191"/>
                  <a:gd name="T1" fmla="*/ 68 h 183"/>
                  <a:gd name="T2" fmla="*/ 189 w 191"/>
                  <a:gd name="T3" fmla="*/ 64 h 183"/>
                  <a:gd name="T4" fmla="*/ 189 w 191"/>
                  <a:gd name="T5" fmla="*/ 59 h 183"/>
                  <a:gd name="T6" fmla="*/ 188 w 191"/>
                  <a:gd name="T7" fmla="*/ 54 h 183"/>
                  <a:gd name="T8" fmla="*/ 187 w 191"/>
                  <a:gd name="T9" fmla="*/ 48 h 183"/>
                  <a:gd name="T10" fmla="*/ 183 w 191"/>
                  <a:gd name="T11" fmla="*/ 43 h 183"/>
                  <a:gd name="T12" fmla="*/ 179 w 191"/>
                  <a:gd name="T13" fmla="*/ 38 h 183"/>
                  <a:gd name="T14" fmla="*/ 176 w 191"/>
                  <a:gd name="T15" fmla="*/ 32 h 183"/>
                  <a:gd name="T16" fmla="*/ 175 w 191"/>
                  <a:gd name="T17" fmla="*/ 35 h 183"/>
                  <a:gd name="T18" fmla="*/ 178 w 191"/>
                  <a:gd name="T19" fmla="*/ 44 h 183"/>
                  <a:gd name="T20" fmla="*/ 180 w 191"/>
                  <a:gd name="T21" fmla="*/ 55 h 183"/>
                  <a:gd name="T22" fmla="*/ 180 w 191"/>
                  <a:gd name="T23" fmla="*/ 66 h 183"/>
                  <a:gd name="T24" fmla="*/ 180 w 191"/>
                  <a:gd name="T25" fmla="*/ 82 h 183"/>
                  <a:gd name="T26" fmla="*/ 177 w 191"/>
                  <a:gd name="T27" fmla="*/ 101 h 183"/>
                  <a:gd name="T28" fmla="*/ 170 w 191"/>
                  <a:gd name="T29" fmla="*/ 120 h 183"/>
                  <a:gd name="T30" fmla="*/ 161 w 191"/>
                  <a:gd name="T31" fmla="*/ 136 h 183"/>
                  <a:gd name="T32" fmla="*/ 149 w 191"/>
                  <a:gd name="T33" fmla="*/ 150 h 183"/>
                  <a:gd name="T34" fmla="*/ 136 w 191"/>
                  <a:gd name="T35" fmla="*/ 161 h 183"/>
                  <a:gd name="T36" fmla="*/ 121 w 191"/>
                  <a:gd name="T37" fmla="*/ 169 h 183"/>
                  <a:gd name="T38" fmla="*/ 104 w 191"/>
                  <a:gd name="T39" fmla="*/ 173 h 183"/>
                  <a:gd name="T40" fmla="*/ 86 w 191"/>
                  <a:gd name="T41" fmla="*/ 173 h 183"/>
                  <a:gd name="T42" fmla="*/ 70 w 191"/>
                  <a:gd name="T43" fmla="*/ 169 h 183"/>
                  <a:gd name="T44" fmla="*/ 53 w 191"/>
                  <a:gd name="T45" fmla="*/ 161 h 183"/>
                  <a:gd name="T46" fmla="*/ 40 w 191"/>
                  <a:gd name="T47" fmla="*/ 150 h 183"/>
                  <a:gd name="T48" fmla="*/ 28 w 191"/>
                  <a:gd name="T49" fmla="*/ 136 h 183"/>
                  <a:gd name="T50" fmla="*/ 19 w 191"/>
                  <a:gd name="T51" fmla="*/ 120 h 183"/>
                  <a:gd name="T52" fmla="*/ 12 w 191"/>
                  <a:gd name="T53" fmla="*/ 101 h 183"/>
                  <a:gd name="T54" fmla="*/ 9 w 191"/>
                  <a:gd name="T55" fmla="*/ 82 h 183"/>
                  <a:gd name="T56" fmla="*/ 9 w 191"/>
                  <a:gd name="T57" fmla="*/ 60 h 183"/>
                  <a:gd name="T58" fmla="*/ 12 w 191"/>
                  <a:gd name="T59" fmla="*/ 41 h 183"/>
                  <a:gd name="T60" fmla="*/ 18 w 191"/>
                  <a:gd name="T61" fmla="*/ 23 h 183"/>
                  <a:gd name="T62" fmla="*/ 27 w 191"/>
                  <a:gd name="T63" fmla="*/ 7 h 183"/>
                  <a:gd name="T64" fmla="*/ 30 w 191"/>
                  <a:gd name="T65" fmla="*/ 1 h 183"/>
                  <a:gd name="T66" fmla="*/ 25 w 191"/>
                  <a:gd name="T67" fmla="*/ 5 h 183"/>
                  <a:gd name="T68" fmla="*/ 20 w 191"/>
                  <a:gd name="T69" fmla="*/ 7 h 183"/>
                  <a:gd name="T70" fmla="*/ 15 w 191"/>
                  <a:gd name="T71" fmla="*/ 11 h 183"/>
                  <a:gd name="T72" fmla="*/ 10 w 191"/>
                  <a:gd name="T73" fmla="*/ 19 h 183"/>
                  <a:gd name="T74" fmla="*/ 5 w 191"/>
                  <a:gd name="T75" fmla="*/ 34 h 183"/>
                  <a:gd name="T76" fmla="*/ 2 w 191"/>
                  <a:gd name="T77" fmla="*/ 48 h 183"/>
                  <a:gd name="T78" fmla="*/ 0 w 191"/>
                  <a:gd name="T79" fmla="*/ 62 h 183"/>
                  <a:gd name="T80" fmla="*/ 0 w 191"/>
                  <a:gd name="T81" fmla="*/ 83 h 183"/>
                  <a:gd name="T82" fmla="*/ 4 w 191"/>
                  <a:gd name="T83" fmla="*/ 104 h 183"/>
                  <a:gd name="T84" fmla="*/ 11 w 191"/>
                  <a:gd name="T85" fmla="*/ 125 h 183"/>
                  <a:gd name="T86" fmla="*/ 21 w 191"/>
                  <a:gd name="T87" fmla="*/ 143 h 183"/>
                  <a:gd name="T88" fmla="*/ 34 w 191"/>
                  <a:gd name="T89" fmla="*/ 158 h 183"/>
                  <a:gd name="T90" fmla="*/ 49 w 191"/>
                  <a:gd name="T91" fmla="*/ 170 h 183"/>
                  <a:gd name="T92" fmla="*/ 67 w 191"/>
                  <a:gd name="T93" fmla="*/ 179 h 183"/>
                  <a:gd name="T94" fmla="*/ 85 w 191"/>
                  <a:gd name="T95" fmla="*/ 183 h 183"/>
                  <a:gd name="T96" fmla="*/ 105 w 191"/>
                  <a:gd name="T97" fmla="*/ 183 h 183"/>
                  <a:gd name="T98" fmla="*/ 123 w 191"/>
                  <a:gd name="T99" fmla="*/ 179 h 183"/>
                  <a:gd name="T100" fmla="*/ 140 w 191"/>
                  <a:gd name="T101" fmla="*/ 170 h 183"/>
                  <a:gd name="T102" fmla="*/ 155 w 191"/>
                  <a:gd name="T103" fmla="*/ 158 h 183"/>
                  <a:gd name="T104" fmla="*/ 168 w 191"/>
                  <a:gd name="T105" fmla="*/ 143 h 183"/>
                  <a:gd name="T106" fmla="*/ 178 w 191"/>
                  <a:gd name="T107" fmla="*/ 125 h 183"/>
                  <a:gd name="T108" fmla="*/ 185 w 191"/>
                  <a:gd name="T109" fmla="*/ 104 h 183"/>
                  <a:gd name="T110" fmla="*/ 189 w 191"/>
                  <a:gd name="T111" fmla="*/ 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 h="183">
                    <a:moveTo>
                      <a:pt x="191" y="71"/>
                    </a:moveTo>
                    <a:lnTo>
                      <a:pt x="191" y="68"/>
                    </a:lnTo>
                    <a:lnTo>
                      <a:pt x="189" y="66"/>
                    </a:lnTo>
                    <a:lnTo>
                      <a:pt x="189" y="64"/>
                    </a:lnTo>
                    <a:lnTo>
                      <a:pt x="189" y="61"/>
                    </a:lnTo>
                    <a:lnTo>
                      <a:pt x="189" y="59"/>
                    </a:lnTo>
                    <a:lnTo>
                      <a:pt x="189" y="56"/>
                    </a:lnTo>
                    <a:lnTo>
                      <a:pt x="188" y="54"/>
                    </a:lnTo>
                    <a:lnTo>
                      <a:pt x="188" y="52"/>
                    </a:lnTo>
                    <a:lnTo>
                      <a:pt x="187" y="48"/>
                    </a:lnTo>
                    <a:lnTo>
                      <a:pt x="185" y="46"/>
                    </a:lnTo>
                    <a:lnTo>
                      <a:pt x="183" y="43"/>
                    </a:lnTo>
                    <a:lnTo>
                      <a:pt x="181" y="41"/>
                    </a:lnTo>
                    <a:lnTo>
                      <a:pt x="179" y="38"/>
                    </a:lnTo>
                    <a:lnTo>
                      <a:pt x="178" y="35"/>
                    </a:lnTo>
                    <a:lnTo>
                      <a:pt x="176" y="32"/>
                    </a:lnTo>
                    <a:lnTo>
                      <a:pt x="174" y="30"/>
                    </a:lnTo>
                    <a:lnTo>
                      <a:pt x="175" y="35"/>
                    </a:lnTo>
                    <a:lnTo>
                      <a:pt x="177" y="40"/>
                    </a:lnTo>
                    <a:lnTo>
                      <a:pt x="178" y="44"/>
                    </a:lnTo>
                    <a:lnTo>
                      <a:pt x="179" y="49"/>
                    </a:lnTo>
                    <a:lnTo>
                      <a:pt x="180" y="55"/>
                    </a:lnTo>
                    <a:lnTo>
                      <a:pt x="180" y="60"/>
                    </a:lnTo>
                    <a:lnTo>
                      <a:pt x="180" y="66"/>
                    </a:lnTo>
                    <a:lnTo>
                      <a:pt x="181" y="71"/>
                    </a:lnTo>
                    <a:lnTo>
                      <a:pt x="180" y="82"/>
                    </a:lnTo>
                    <a:lnTo>
                      <a:pt x="179" y="91"/>
                    </a:lnTo>
                    <a:lnTo>
                      <a:pt x="177" y="101"/>
                    </a:lnTo>
                    <a:lnTo>
                      <a:pt x="174" y="110"/>
                    </a:lnTo>
                    <a:lnTo>
                      <a:pt x="170" y="120"/>
                    </a:lnTo>
                    <a:lnTo>
                      <a:pt x="166" y="128"/>
                    </a:lnTo>
                    <a:lnTo>
                      <a:pt x="161" y="136"/>
                    </a:lnTo>
                    <a:lnTo>
                      <a:pt x="156" y="143"/>
                    </a:lnTo>
                    <a:lnTo>
                      <a:pt x="149" y="150"/>
                    </a:lnTo>
                    <a:lnTo>
                      <a:pt x="143" y="156"/>
                    </a:lnTo>
                    <a:lnTo>
                      <a:pt x="136" y="161"/>
                    </a:lnTo>
                    <a:lnTo>
                      <a:pt x="128" y="165"/>
                    </a:lnTo>
                    <a:lnTo>
                      <a:pt x="121" y="169"/>
                    </a:lnTo>
                    <a:lnTo>
                      <a:pt x="112" y="171"/>
                    </a:lnTo>
                    <a:lnTo>
                      <a:pt x="104" y="173"/>
                    </a:lnTo>
                    <a:lnTo>
                      <a:pt x="95" y="173"/>
                    </a:lnTo>
                    <a:lnTo>
                      <a:pt x="86" y="173"/>
                    </a:lnTo>
                    <a:lnTo>
                      <a:pt x="78" y="171"/>
                    </a:lnTo>
                    <a:lnTo>
                      <a:pt x="70" y="169"/>
                    </a:lnTo>
                    <a:lnTo>
                      <a:pt x="61" y="165"/>
                    </a:lnTo>
                    <a:lnTo>
                      <a:pt x="53" y="161"/>
                    </a:lnTo>
                    <a:lnTo>
                      <a:pt x="46" y="156"/>
                    </a:lnTo>
                    <a:lnTo>
                      <a:pt x="40" y="150"/>
                    </a:lnTo>
                    <a:lnTo>
                      <a:pt x="34" y="143"/>
                    </a:lnTo>
                    <a:lnTo>
                      <a:pt x="28" y="136"/>
                    </a:lnTo>
                    <a:lnTo>
                      <a:pt x="23" y="128"/>
                    </a:lnTo>
                    <a:lnTo>
                      <a:pt x="19" y="120"/>
                    </a:lnTo>
                    <a:lnTo>
                      <a:pt x="15" y="110"/>
                    </a:lnTo>
                    <a:lnTo>
                      <a:pt x="12" y="101"/>
                    </a:lnTo>
                    <a:lnTo>
                      <a:pt x="10" y="91"/>
                    </a:lnTo>
                    <a:lnTo>
                      <a:pt x="9" y="82"/>
                    </a:lnTo>
                    <a:lnTo>
                      <a:pt x="9" y="71"/>
                    </a:lnTo>
                    <a:lnTo>
                      <a:pt x="9" y="60"/>
                    </a:lnTo>
                    <a:lnTo>
                      <a:pt x="10" y="50"/>
                    </a:lnTo>
                    <a:lnTo>
                      <a:pt x="12" y="41"/>
                    </a:lnTo>
                    <a:lnTo>
                      <a:pt x="15" y="32"/>
                    </a:lnTo>
                    <a:lnTo>
                      <a:pt x="18" y="23"/>
                    </a:lnTo>
                    <a:lnTo>
                      <a:pt x="22" y="14"/>
                    </a:lnTo>
                    <a:lnTo>
                      <a:pt x="27" y="7"/>
                    </a:lnTo>
                    <a:lnTo>
                      <a:pt x="32" y="0"/>
                    </a:lnTo>
                    <a:lnTo>
                      <a:pt x="30" y="1"/>
                    </a:lnTo>
                    <a:lnTo>
                      <a:pt x="27" y="2"/>
                    </a:lnTo>
                    <a:lnTo>
                      <a:pt x="25" y="5"/>
                    </a:lnTo>
                    <a:lnTo>
                      <a:pt x="22" y="6"/>
                    </a:lnTo>
                    <a:lnTo>
                      <a:pt x="20" y="7"/>
                    </a:lnTo>
                    <a:lnTo>
                      <a:pt x="18" y="10"/>
                    </a:lnTo>
                    <a:lnTo>
                      <a:pt x="15" y="11"/>
                    </a:lnTo>
                    <a:lnTo>
                      <a:pt x="13" y="13"/>
                    </a:lnTo>
                    <a:lnTo>
                      <a:pt x="10" y="19"/>
                    </a:lnTo>
                    <a:lnTo>
                      <a:pt x="7" y="26"/>
                    </a:lnTo>
                    <a:lnTo>
                      <a:pt x="5" y="34"/>
                    </a:lnTo>
                    <a:lnTo>
                      <a:pt x="3" y="41"/>
                    </a:lnTo>
                    <a:lnTo>
                      <a:pt x="2" y="48"/>
                    </a:lnTo>
                    <a:lnTo>
                      <a:pt x="1" y="55"/>
                    </a:lnTo>
                    <a:lnTo>
                      <a:pt x="0" y="62"/>
                    </a:lnTo>
                    <a:lnTo>
                      <a:pt x="0" y="71"/>
                    </a:lnTo>
                    <a:lnTo>
                      <a:pt x="0" y="83"/>
                    </a:lnTo>
                    <a:lnTo>
                      <a:pt x="2" y="94"/>
                    </a:lnTo>
                    <a:lnTo>
                      <a:pt x="4" y="104"/>
                    </a:lnTo>
                    <a:lnTo>
                      <a:pt x="7" y="115"/>
                    </a:lnTo>
                    <a:lnTo>
                      <a:pt x="11" y="125"/>
                    </a:lnTo>
                    <a:lnTo>
                      <a:pt x="16" y="134"/>
                    </a:lnTo>
                    <a:lnTo>
                      <a:pt x="21" y="143"/>
                    </a:lnTo>
                    <a:lnTo>
                      <a:pt x="27" y="151"/>
                    </a:lnTo>
                    <a:lnTo>
                      <a:pt x="34" y="158"/>
                    </a:lnTo>
                    <a:lnTo>
                      <a:pt x="41" y="164"/>
                    </a:lnTo>
                    <a:lnTo>
                      <a:pt x="49" y="170"/>
                    </a:lnTo>
                    <a:lnTo>
                      <a:pt x="57" y="175"/>
                    </a:lnTo>
                    <a:lnTo>
                      <a:pt x="67" y="179"/>
                    </a:lnTo>
                    <a:lnTo>
                      <a:pt x="76" y="182"/>
                    </a:lnTo>
                    <a:lnTo>
                      <a:pt x="85" y="183"/>
                    </a:lnTo>
                    <a:lnTo>
                      <a:pt x="95" y="183"/>
                    </a:lnTo>
                    <a:lnTo>
                      <a:pt x="105" y="183"/>
                    </a:lnTo>
                    <a:lnTo>
                      <a:pt x="114" y="182"/>
                    </a:lnTo>
                    <a:lnTo>
                      <a:pt x="123" y="179"/>
                    </a:lnTo>
                    <a:lnTo>
                      <a:pt x="132" y="175"/>
                    </a:lnTo>
                    <a:lnTo>
                      <a:pt x="140" y="170"/>
                    </a:lnTo>
                    <a:lnTo>
                      <a:pt x="148" y="164"/>
                    </a:lnTo>
                    <a:lnTo>
                      <a:pt x="155" y="158"/>
                    </a:lnTo>
                    <a:lnTo>
                      <a:pt x="162" y="151"/>
                    </a:lnTo>
                    <a:lnTo>
                      <a:pt x="168" y="143"/>
                    </a:lnTo>
                    <a:lnTo>
                      <a:pt x="173" y="134"/>
                    </a:lnTo>
                    <a:lnTo>
                      <a:pt x="178" y="125"/>
                    </a:lnTo>
                    <a:lnTo>
                      <a:pt x="182" y="115"/>
                    </a:lnTo>
                    <a:lnTo>
                      <a:pt x="185" y="104"/>
                    </a:lnTo>
                    <a:lnTo>
                      <a:pt x="188" y="94"/>
                    </a:lnTo>
                    <a:lnTo>
                      <a:pt x="189" y="83"/>
                    </a:lnTo>
                    <a:lnTo>
                      <a:pt x="191" y="71"/>
                    </a:lnTo>
                    <a:close/>
                  </a:path>
                </a:pathLst>
              </a:custGeom>
              <a:solidFill>
                <a:srgbClr val="F7CD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17"/>
              <p:cNvSpPr>
                <a:spLocks/>
              </p:cNvSpPr>
              <p:nvPr/>
            </p:nvSpPr>
            <p:spPr bwMode="auto">
              <a:xfrm>
                <a:off x="1143" y="2647"/>
                <a:ext cx="37" cy="30"/>
              </a:xfrm>
              <a:custGeom>
                <a:avLst/>
                <a:gdLst>
                  <a:gd name="T0" fmla="*/ 181 w 181"/>
                  <a:gd name="T1" fmla="*/ 73 h 185"/>
                  <a:gd name="T2" fmla="*/ 181 w 181"/>
                  <a:gd name="T3" fmla="*/ 65 h 185"/>
                  <a:gd name="T4" fmla="*/ 180 w 181"/>
                  <a:gd name="T5" fmla="*/ 58 h 185"/>
                  <a:gd name="T6" fmla="*/ 178 w 181"/>
                  <a:gd name="T7" fmla="*/ 50 h 185"/>
                  <a:gd name="T8" fmla="*/ 176 w 181"/>
                  <a:gd name="T9" fmla="*/ 44 h 185"/>
                  <a:gd name="T10" fmla="*/ 171 w 181"/>
                  <a:gd name="T11" fmla="*/ 38 h 185"/>
                  <a:gd name="T12" fmla="*/ 167 w 181"/>
                  <a:gd name="T13" fmla="*/ 34 h 185"/>
                  <a:gd name="T14" fmla="*/ 163 w 181"/>
                  <a:gd name="T15" fmla="*/ 29 h 185"/>
                  <a:gd name="T16" fmla="*/ 163 w 181"/>
                  <a:gd name="T17" fmla="*/ 31 h 185"/>
                  <a:gd name="T18" fmla="*/ 167 w 181"/>
                  <a:gd name="T19" fmla="*/ 43 h 185"/>
                  <a:gd name="T20" fmla="*/ 170 w 181"/>
                  <a:gd name="T21" fmla="*/ 56 h 185"/>
                  <a:gd name="T22" fmla="*/ 172 w 181"/>
                  <a:gd name="T23" fmla="*/ 70 h 185"/>
                  <a:gd name="T24" fmla="*/ 172 w 181"/>
                  <a:gd name="T25" fmla="*/ 86 h 185"/>
                  <a:gd name="T26" fmla="*/ 168 w 181"/>
                  <a:gd name="T27" fmla="*/ 106 h 185"/>
                  <a:gd name="T28" fmla="*/ 162 w 181"/>
                  <a:gd name="T29" fmla="*/ 124 h 185"/>
                  <a:gd name="T30" fmla="*/ 154 w 181"/>
                  <a:gd name="T31" fmla="*/ 139 h 185"/>
                  <a:gd name="T32" fmla="*/ 143 w 181"/>
                  <a:gd name="T33" fmla="*/ 151 h 185"/>
                  <a:gd name="T34" fmla="*/ 130 w 181"/>
                  <a:gd name="T35" fmla="*/ 162 h 185"/>
                  <a:gd name="T36" fmla="*/ 115 w 181"/>
                  <a:gd name="T37" fmla="*/ 169 h 185"/>
                  <a:gd name="T38" fmla="*/ 99 w 181"/>
                  <a:gd name="T39" fmla="*/ 174 h 185"/>
                  <a:gd name="T40" fmla="*/ 83 w 181"/>
                  <a:gd name="T41" fmla="*/ 174 h 185"/>
                  <a:gd name="T42" fmla="*/ 67 w 181"/>
                  <a:gd name="T43" fmla="*/ 169 h 185"/>
                  <a:gd name="T44" fmla="*/ 52 w 181"/>
                  <a:gd name="T45" fmla="*/ 162 h 185"/>
                  <a:gd name="T46" fmla="*/ 39 w 181"/>
                  <a:gd name="T47" fmla="*/ 151 h 185"/>
                  <a:gd name="T48" fmla="*/ 28 w 181"/>
                  <a:gd name="T49" fmla="*/ 139 h 185"/>
                  <a:gd name="T50" fmla="*/ 19 w 181"/>
                  <a:gd name="T51" fmla="*/ 124 h 185"/>
                  <a:gd name="T52" fmla="*/ 13 w 181"/>
                  <a:gd name="T53" fmla="*/ 106 h 185"/>
                  <a:gd name="T54" fmla="*/ 10 w 181"/>
                  <a:gd name="T55" fmla="*/ 86 h 185"/>
                  <a:gd name="T56" fmla="*/ 10 w 181"/>
                  <a:gd name="T57" fmla="*/ 65 h 185"/>
                  <a:gd name="T58" fmla="*/ 14 w 181"/>
                  <a:gd name="T59" fmla="*/ 43 h 185"/>
                  <a:gd name="T60" fmla="*/ 22 w 181"/>
                  <a:gd name="T61" fmla="*/ 24 h 185"/>
                  <a:gd name="T62" fmla="*/ 33 w 181"/>
                  <a:gd name="T63" fmla="*/ 7 h 185"/>
                  <a:gd name="T64" fmla="*/ 37 w 181"/>
                  <a:gd name="T65" fmla="*/ 1 h 185"/>
                  <a:gd name="T66" fmla="*/ 32 w 181"/>
                  <a:gd name="T67" fmla="*/ 4 h 185"/>
                  <a:gd name="T68" fmla="*/ 26 w 181"/>
                  <a:gd name="T69" fmla="*/ 7 h 185"/>
                  <a:gd name="T70" fmla="*/ 21 w 181"/>
                  <a:gd name="T71" fmla="*/ 11 h 185"/>
                  <a:gd name="T72" fmla="*/ 14 w 181"/>
                  <a:gd name="T73" fmla="*/ 19 h 185"/>
                  <a:gd name="T74" fmla="*/ 7 w 181"/>
                  <a:gd name="T75" fmla="*/ 34 h 185"/>
                  <a:gd name="T76" fmla="*/ 3 w 181"/>
                  <a:gd name="T77" fmla="*/ 50 h 185"/>
                  <a:gd name="T78" fmla="*/ 0 w 181"/>
                  <a:gd name="T79" fmla="*/ 67 h 185"/>
                  <a:gd name="T80" fmla="*/ 1 w 181"/>
                  <a:gd name="T81" fmla="*/ 88 h 185"/>
                  <a:gd name="T82" fmla="*/ 4 w 181"/>
                  <a:gd name="T83" fmla="*/ 109 h 185"/>
                  <a:gd name="T84" fmla="*/ 11 w 181"/>
                  <a:gd name="T85" fmla="*/ 128 h 185"/>
                  <a:gd name="T86" fmla="*/ 21 w 181"/>
                  <a:gd name="T87" fmla="*/ 145 h 185"/>
                  <a:gd name="T88" fmla="*/ 33 w 181"/>
                  <a:gd name="T89" fmla="*/ 159 h 185"/>
                  <a:gd name="T90" fmla="*/ 47 w 181"/>
                  <a:gd name="T91" fmla="*/ 171 h 185"/>
                  <a:gd name="T92" fmla="*/ 64 w 181"/>
                  <a:gd name="T93" fmla="*/ 180 h 185"/>
                  <a:gd name="T94" fmla="*/ 82 w 181"/>
                  <a:gd name="T95" fmla="*/ 185 h 185"/>
                  <a:gd name="T96" fmla="*/ 100 w 181"/>
                  <a:gd name="T97" fmla="*/ 185 h 185"/>
                  <a:gd name="T98" fmla="*/ 118 w 181"/>
                  <a:gd name="T99" fmla="*/ 180 h 185"/>
                  <a:gd name="T100" fmla="*/ 134 w 181"/>
                  <a:gd name="T101" fmla="*/ 171 h 185"/>
                  <a:gd name="T102" fmla="*/ 148 w 181"/>
                  <a:gd name="T103" fmla="*/ 159 h 185"/>
                  <a:gd name="T104" fmla="*/ 160 w 181"/>
                  <a:gd name="T105" fmla="*/ 145 h 185"/>
                  <a:gd name="T106" fmla="*/ 170 w 181"/>
                  <a:gd name="T107" fmla="*/ 128 h 185"/>
                  <a:gd name="T108" fmla="*/ 177 w 181"/>
                  <a:gd name="T109" fmla="*/ 109 h 185"/>
                  <a:gd name="T110" fmla="*/ 181 w 181"/>
                  <a:gd name="T111"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 h="185">
                    <a:moveTo>
                      <a:pt x="181" y="77"/>
                    </a:moveTo>
                    <a:lnTo>
                      <a:pt x="181" y="73"/>
                    </a:lnTo>
                    <a:lnTo>
                      <a:pt x="181" y="70"/>
                    </a:lnTo>
                    <a:lnTo>
                      <a:pt x="181" y="65"/>
                    </a:lnTo>
                    <a:lnTo>
                      <a:pt x="180" y="61"/>
                    </a:lnTo>
                    <a:lnTo>
                      <a:pt x="180" y="58"/>
                    </a:lnTo>
                    <a:lnTo>
                      <a:pt x="179" y="54"/>
                    </a:lnTo>
                    <a:lnTo>
                      <a:pt x="178" y="50"/>
                    </a:lnTo>
                    <a:lnTo>
                      <a:pt x="178" y="47"/>
                    </a:lnTo>
                    <a:lnTo>
                      <a:pt x="176" y="44"/>
                    </a:lnTo>
                    <a:lnTo>
                      <a:pt x="174" y="41"/>
                    </a:lnTo>
                    <a:lnTo>
                      <a:pt x="171" y="38"/>
                    </a:lnTo>
                    <a:lnTo>
                      <a:pt x="169" y="36"/>
                    </a:lnTo>
                    <a:lnTo>
                      <a:pt x="167" y="34"/>
                    </a:lnTo>
                    <a:lnTo>
                      <a:pt x="165" y="31"/>
                    </a:lnTo>
                    <a:lnTo>
                      <a:pt x="163" y="29"/>
                    </a:lnTo>
                    <a:lnTo>
                      <a:pt x="160" y="26"/>
                    </a:lnTo>
                    <a:lnTo>
                      <a:pt x="163" y="31"/>
                    </a:lnTo>
                    <a:lnTo>
                      <a:pt x="165" y="37"/>
                    </a:lnTo>
                    <a:lnTo>
                      <a:pt x="167" y="43"/>
                    </a:lnTo>
                    <a:lnTo>
                      <a:pt x="169" y="50"/>
                    </a:lnTo>
                    <a:lnTo>
                      <a:pt x="170" y="56"/>
                    </a:lnTo>
                    <a:lnTo>
                      <a:pt x="171" y="64"/>
                    </a:lnTo>
                    <a:lnTo>
                      <a:pt x="172" y="70"/>
                    </a:lnTo>
                    <a:lnTo>
                      <a:pt x="172" y="77"/>
                    </a:lnTo>
                    <a:lnTo>
                      <a:pt x="172" y="86"/>
                    </a:lnTo>
                    <a:lnTo>
                      <a:pt x="170" y="96"/>
                    </a:lnTo>
                    <a:lnTo>
                      <a:pt x="168" y="106"/>
                    </a:lnTo>
                    <a:lnTo>
                      <a:pt x="166" y="114"/>
                    </a:lnTo>
                    <a:lnTo>
                      <a:pt x="162" y="124"/>
                    </a:lnTo>
                    <a:lnTo>
                      <a:pt x="158" y="131"/>
                    </a:lnTo>
                    <a:lnTo>
                      <a:pt x="154" y="139"/>
                    </a:lnTo>
                    <a:lnTo>
                      <a:pt x="148" y="145"/>
                    </a:lnTo>
                    <a:lnTo>
                      <a:pt x="143" y="151"/>
                    </a:lnTo>
                    <a:lnTo>
                      <a:pt x="136" y="157"/>
                    </a:lnTo>
                    <a:lnTo>
                      <a:pt x="130" y="162"/>
                    </a:lnTo>
                    <a:lnTo>
                      <a:pt x="123" y="167"/>
                    </a:lnTo>
                    <a:lnTo>
                      <a:pt x="115" y="169"/>
                    </a:lnTo>
                    <a:lnTo>
                      <a:pt x="107" y="171"/>
                    </a:lnTo>
                    <a:lnTo>
                      <a:pt x="99" y="174"/>
                    </a:lnTo>
                    <a:lnTo>
                      <a:pt x="91" y="174"/>
                    </a:lnTo>
                    <a:lnTo>
                      <a:pt x="83" y="174"/>
                    </a:lnTo>
                    <a:lnTo>
                      <a:pt x="75" y="171"/>
                    </a:lnTo>
                    <a:lnTo>
                      <a:pt x="67" y="169"/>
                    </a:lnTo>
                    <a:lnTo>
                      <a:pt x="59" y="167"/>
                    </a:lnTo>
                    <a:lnTo>
                      <a:pt x="52" y="162"/>
                    </a:lnTo>
                    <a:lnTo>
                      <a:pt x="45" y="157"/>
                    </a:lnTo>
                    <a:lnTo>
                      <a:pt x="39" y="151"/>
                    </a:lnTo>
                    <a:lnTo>
                      <a:pt x="33" y="145"/>
                    </a:lnTo>
                    <a:lnTo>
                      <a:pt x="28" y="139"/>
                    </a:lnTo>
                    <a:lnTo>
                      <a:pt x="23" y="131"/>
                    </a:lnTo>
                    <a:lnTo>
                      <a:pt x="19" y="124"/>
                    </a:lnTo>
                    <a:lnTo>
                      <a:pt x="16" y="114"/>
                    </a:lnTo>
                    <a:lnTo>
                      <a:pt x="13" y="106"/>
                    </a:lnTo>
                    <a:lnTo>
                      <a:pt x="11" y="96"/>
                    </a:lnTo>
                    <a:lnTo>
                      <a:pt x="10" y="86"/>
                    </a:lnTo>
                    <a:lnTo>
                      <a:pt x="9" y="77"/>
                    </a:lnTo>
                    <a:lnTo>
                      <a:pt x="10" y="65"/>
                    </a:lnTo>
                    <a:lnTo>
                      <a:pt x="11" y="54"/>
                    </a:lnTo>
                    <a:lnTo>
                      <a:pt x="14" y="43"/>
                    </a:lnTo>
                    <a:lnTo>
                      <a:pt x="18" y="34"/>
                    </a:lnTo>
                    <a:lnTo>
                      <a:pt x="22" y="24"/>
                    </a:lnTo>
                    <a:lnTo>
                      <a:pt x="27" y="16"/>
                    </a:lnTo>
                    <a:lnTo>
                      <a:pt x="33" y="7"/>
                    </a:lnTo>
                    <a:lnTo>
                      <a:pt x="40" y="0"/>
                    </a:lnTo>
                    <a:lnTo>
                      <a:pt x="37" y="1"/>
                    </a:lnTo>
                    <a:lnTo>
                      <a:pt x="35" y="2"/>
                    </a:lnTo>
                    <a:lnTo>
                      <a:pt x="32" y="4"/>
                    </a:lnTo>
                    <a:lnTo>
                      <a:pt x="29" y="6"/>
                    </a:lnTo>
                    <a:lnTo>
                      <a:pt x="26" y="7"/>
                    </a:lnTo>
                    <a:lnTo>
                      <a:pt x="23" y="8"/>
                    </a:lnTo>
                    <a:lnTo>
                      <a:pt x="21" y="11"/>
                    </a:lnTo>
                    <a:lnTo>
                      <a:pt x="18" y="12"/>
                    </a:lnTo>
                    <a:lnTo>
                      <a:pt x="14" y="19"/>
                    </a:lnTo>
                    <a:lnTo>
                      <a:pt x="11" y="26"/>
                    </a:lnTo>
                    <a:lnTo>
                      <a:pt x="7" y="34"/>
                    </a:lnTo>
                    <a:lnTo>
                      <a:pt x="5" y="42"/>
                    </a:lnTo>
                    <a:lnTo>
                      <a:pt x="3" y="50"/>
                    </a:lnTo>
                    <a:lnTo>
                      <a:pt x="1" y="59"/>
                    </a:lnTo>
                    <a:lnTo>
                      <a:pt x="0" y="67"/>
                    </a:lnTo>
                    <a:lnTo>
                      <a:pt x="0" y="77"/>
                    </a:lnTo>
                    <a:lnTo>
                      <a:pt x="1" y="88"/>
                    </a:lnTo>
                    <a:lnTo>
                      <a:pt x="2" y="98"/>
                    </a:lnTo>
                    <a:lnTo>
                      <a:pt x="4" y="109"/>
                    </a:lnTo>
                    <a:lnTo>
                      <a:pt x="7" y="119"/>
                    </a:lnTo>
                    <a:lnTo>
                      <a:pt x="11" y="128"/>
                    </a:lnTo>
                    <a:lnTo>
                      <a:pt x="16" y="137"/>
                    </a:lnTo>
                    <a:lnTo>
                      <a:pt x="21" y="145"/>
                    </a:lnTo>
                    <a:lnTo>
                      <a:pt x="27" y="154"/>
                    </a:lnTo>
                    <a:lnTo>
                      <a:pt x="33" y="159"/>
                    </a:lnTo>
                    <a:lnTo>
                      <a:pt x="40" y="167"/>
                    </a:lnTo>
                    <a:lnTo>
                      <a:pt x="47" y="171"/>
                    </a:lnTo>
                    <a:lnTo>
                      <a:pt x="55" y="176"/>
                    </a:lnTo>
                    <a:lnTo>
                      <a:pt x="64" y="180"/>
                    </a:lnTo>
                    <a:lnTo>
                      <a:pt x="73" y="182"/>
                    </a:lnTo>
                    <a:lnTo>
                      <a:pt x="82" y="185"/>
                    </a:lnTo>
                    <a:lnTo>
                      <a:pt x="91" y="185"/>
                    </a:lnTo>
                    <a:lnTo>
                      <a:pt x="100" y="185"/>
                    </a:lnTo>
                    <a:lnTo>
                      <a:pt x="109" y="182"/>
                    </a:lnTo>
                    <a:lnTo>
                      <a:pt x="118" y="180"/>
                    </a:lnTo>
                    <a:lnTo>
                      <a:pt x="126" y="176"/>
                    </a:lnTo>
                    <a:lnTo>
                      <a:pt x="134" y="171"/>
                    </a:lnTo>
                    <a:lnTo>
                      <a:pt x="141" y="167"/>
                    </a:lnTo>
                    <a:lnTo>
                      <a:pt x="148" y="159"/>
                    </a:lnTo>
                    <a:lnTo>
                      <a:pt x="155" y="154"/>
                    </a:lnTo>
                    <a:lnTo>
                      <a:pt x="160" y="145"/>
                    </a:lnTo>
                    <a:lnTo>
                      <a:pt x="166" y="137"/>
                    </a:lnTo>
                    <a:lnTo>
                      <a:pt x="170" y="128"/>
                    </a:lnTo>
                    <a:lnTo>
                      <a:pt x="174" y="119"/>
                    </a:lnTo>
                    <a:lnTo>
                      <a:pt x="177" y="109"/>
                    </a:lnTo>
                    <a:lnTo>
                      <a:pt x="179" y="98"/>
                    </a:lnTo>
                    <a:lnTo>
                      <a:pt x="181" y="88"/>
                    </a:lnTo>
                    <a:lnTo>
                      <a:pt x="181" y="77"/>
                    </a:lnTo>
                    <a:close/>
                  </a:path>
                </a:pathLst>
              </a:custGeom>
              <a:solidFill>
                <a:srgbClr val="F7C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18"/>
              <p:cNvSpPr>
                <a:spLocks/>
              </p:cNvSpPr>
              <p:nvPr/>
            </p:nvSpPr>
            <p:spPr bwMode="auto">
              <a:xfrm>
                <a:off x="1144" y="2646"/>
                <a:ext cx="35" cy="30"/>
              </a:xfrm>
              <a:custGeom>
                <a:avLst/>
                <a:gdLst>
                  <a:gd name="T0" fmla="*/ 171 w 172"/>
                  <a:gd name="T1" fmla="*/ 77 h 184"/>
                  <a:gd name="T2" fmla="*/ 171 w 172"/>
                  <a:gd name="T3" fmla="*/ 66 h 184"/>
                  <a:gd name="T4" fmla="*/ 169 w 172"/>
                  <a:gd name="T5" fmla="*/ 55 h 184"/>
                  <a:gd name="T6" fmla="*/ 166 w 172"/>
                  <a:gd name="T7" fmla="*/ 46 h 184"/>
                  <a:gd name="T8" fmla="*/ 162 w 172"/>
                  <a:gd name="T9" fmla="*/ 39 h 184"/>
                  <a:gd name="T10" fmla="*/ 157 w 172"/>
                  <a:gd name="T11" fmla="*/ 33 h 184"/>
                  <a:gd name="T12" fmla="*/ 152 w 172"/>
                  <a:gd name="T13" fmla="*/ 28 h 184"/>
                  <a:gd name="T14" fmla="*/ 146 w 172"/>
                  <a:gd name="T15" fmla="*/ 23 h 184"/>
                  <a:gd name="T16" fmla="*/ 147 w 172"/>
                  <a:gd name="T17" fmla="*/ 27 h 184"/>
                  <a:gd name="T18" fmla="*/ 155 w 172"/>
                  <a:gd name="T19" fmla="*/ 41 h 184"/>
                  <a:gd name="T20" fmla="*/ 160 w 172"/>
                  <a:gd name="T21" fmla="*/ 57 h 184"/>
                  <a:gd name="T22" fmla="*/ 162 w 172"/>
                  <a:gd name="T23" fmla="*/ 73 h 184"/>
                  <a:gd name="T24" fmla="*/ 162 w 172"/>
                  <a:gd name="T25" fmla="*/ 91 h 184"/>
                  <a:gd name="T26" fmla="*/ 159 w 172"/>
                  <a:gd name="T27" fmla="*/ 109 h 184"/>
                  <a:gd name="T28" fmla="*/ 153 w 172"/>
                  <a:gd name="T29" fmla="*/ 125 h 184"/>
                  <a:gd name="T30" fmla="*/ 145 w 172"/>
                  <a:gd name="T31" fmla="*/ 141 h 184"/>
                  <a:gd name="T32" fmla="*/ 135 w 172"/>
                  <a:gd name="T33" fmla="*/ 153 h 184"/>
                  <a:gd name="T34" fmla="*/ 123 w 172"/>
                  <a:gd name="T35" fmla="*/ 162 h 184"/>
                  <a:gd name="T36" fmla="*/ 109 w 172"/>
                  <a:gd name="T37" fmla="*/ 169 h 184"/>
                  <a:gd name="T38" fmla="*/ 94 w 172"/>
                  <a:gd name="T39" fmla="*/ 173 h 184"/>
                  <a:gd name="T40" fmla="*/ 78 w 172"/>
                  <a:gd name="T41" fmla="*/ 173 h 184"/>
                  <a:gd name="T42" fmla="*/ 63 w 172"/>
                  <a:gd name="T43" fmla="*/ 169 h 184"/>
                  <a:gd name="T44" fmla="*/ 49 w 172"/>
                  <a:gd name="T45" fmla="*/ 162 h 184"/>
                  <a:gd name="T46" fmla="*/ 36 w 172"/>
                  <a:gd name="T47" fmla="*/ 153 h 184"/>
                  <a:gd name="T48" fmla="*/ 26 w 172"/>
                  <a:gd name="T49" fmla="*/ 141 h 184"/>
                  <a:gd name="T50" fmla="*/ 18 w 172"/>
                  <a:gd name="T51" fmla="*/ 125 h 184"/>
                  <a:gd name="T52" fmla="*/ 12 w 172"/>
                  <a:gd name="T53" fmla="*/ 109 h 184"/>
                  <a:gd name="T54" fmla="*/ 9 w 172"/>
                  <a:gd name="T55" fmla="*/ 91 h 184"/>
                  <a:gd name="T56" fmla="*/ 9 w 172"/>
                  <a:gd name="T57" fmla="*/ 69 h 184"/>
                  <a:gd name="T58" fmla="*/ 15 w 172"/>
                  <a:gd name="T59" fmla="*/ 45 h 184"/>
                  <a:gd name="T60" fmla="*/ 26 w 172"/>
                  <a:gd name="T61" fmla="*/ 24 h 184"/>
                  <a:gd name="T62" fmla="*/ 41 w 172"/>
                  <a:gd name="T63" fmla="*/ 7 h 184"/>
                  <a:gd name="T64" fmla="*/ 46 w 172"/>
                  <a:gd name="T65" fmla="*/ 2 h 184"/>
                  <a:gd name="T66" fmla="*/ 39 w 172"/>
                  <a:gd name="T67" fmla="*/ 4 h 184"/>
                  <a:gd name="T68" fmla="*/ 33 w 172"/>
                  <a:gd name="T69" fmla="*/ 6 h 184"/>
                  <a:gd name="T70" fmla="*/ 27 w 172"/>
                  <a:gd name="T71" fmla="*/ 10 h 184"/>
                  <a:gd name="T72" fmla="*/ 18 w 172"/>
                  <a:gd name="T73" fmla="*/ 18 h 184"/>
                  <a:gd name="T74" fmla="*/ 9 w 172"/>
                  <a:gd name="T75" fmla="*/ 34 h 184"/>
                  <a:gd name="T76" fmla="*/ 3 w 172"/>
                  <a:gd name="T77" fmla="*/ 52 h 184"/>
                  <a:gd name="T78" fmla="*/ 0 w 172"/>
                  <a:gd name="T79" fmla="*/ 71 h 184"/>
                  <a:gd name="T80" fmla="*/ 0 w 172"/>
                  <a:gd name="T81" fmla="*/ 93 h 184"/>
                  <a:gd name="T82" fmla="*/ 3 w 172"/>
                  <a:gd name="T83" fmla="*/ 112 h 184"/>
                  <a:gd name="T84" fmla="*/ 10 w 172"/>
                  <a:gd name="T85" fmla="*/ 131 h 184"/>
                  <a:gd name="T86" fmla="*/ 19 w 172"/>
                  <a:gd name="T87" fmla="*/ 147 h 184"/>
                  <a:gd name="T88" fmla="*/ 31 w 172"/>
                  <a:gd name="T89" fmla="*/ 161 h 184"/>
                  <a:gd name="T90" fmla="*/ 44 w 172"/>
                  <a:gd name="T91" fmla="*/ 172 h 184"/>
                  <a:gd name="T92" fmla="*/ 61 w 172"/>
                  <a:gd name="T93" fmla="*/ 180 h 184"/>
                  <a:gd name="T94" fmla="*/ 77 w 172"/>
                  <a:gd name="T95" fmla="*/ 184 h 184"/>
                  <a:gd name="T96" fmla="*/ 95 w 172"/>
                  <a:gd name="T97" fmla="*/ 184 h 184"/>
                  <a:gd name="T98" fmla="*/ 111 w 172"/>
                  <a:gd name="T99" fmla="*/ 180 h 184"/>
                  <a:gd name="T100" fmla="*/ 127 w 172"/>
                  <a:gd name="T101" fmla="*/ 172 h 184"/>
                  <a:gd name="T102" fmla="*/ 140 w 172"/>
                  <a:gd name="T103" fmla="*/ 161 h 184"/>
                  <a:gd name="T104" fmla="*/ 152 w 172"/>
                  <a:gd name="T105" fmla="*/ 147 h 184"/>
                  <a:gd name="T106" fmla="*/ 161 w 172"/>
                  <a:gd name="T107" fmla="*/ 131 h 184"/>
                  <a:gd name="T108" fmla="*/ 168 w 172"/>
                  <a:gd name="T109" fmla="*/ 112 h 184"/>
                  <a:gd name="T110" fmla="*/ 171 w 172"/>
                  <a:gd name="T111" fmla="*/ 9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2" h="184">
                    <a:moveTo>
                      <a:pt x="172" y="82"/>
                    </a:moveTo>
                    <a:lnTo>
                      <a:pt x="171" y="77"/>
                    </a:lnTo>
                    <a:lnTo>
                      <a:pt x="171" y="71"/>
                    </a:lnTo>
                    <a:lnTo>
                      <a:pt x="171" y="66"/>
                    </a:lnTo>
                    <a:lnTo>
                      <a:pt x="170" y="60"/>
                    </a:lnTo>
                    <a:lnTo>
                      <a:pt x="169" y="55"/>
                    </a:lnTo>
                    <a:lnTo>
                      <a:pt x="168" y="51"/>
                    </a:lnTo>
                    <a:lnTo>
                      <a:pt x="166" y="46"/>
                    </a:lnTo>
                    <a:lnTo>
                      <a:pt x="165" y="41"/>
                    </a:lnTo>
                    <a:lnTo>
                      <a:pt x="162" y="39"/>
                    </a:lnTo>
                    <a:lnTo>
                      <a:pt x="160" y="36"/>
                    </a:lnTo>
                    <a:lnTo>
                      <a:pt x="157" y="33"/>
                    </a:lnTo>
                    <a:lnTo>
                      <a:pt x="154" y="30"/>
                    </a:lnTo>
                    <a:lnTo>
                      <a:pt x="152" y="28"/>
                    </a:lnTo>
                    <a:lnTo>
                      <a:pt x="149" y="25"/>
                    </a:lnTo>
                    <a:lnTo>
                      <a:pt x="146" y="23"/>
                    </a:lnTo>
                    <a:lnTo>
                      <a:pt x="143" y="21"/>
                    </a:lnTo>
                    <a:lnTo>
                      <a:pt x="147" y="27"/>
                    </a:lnTo>
                    <a:lnTo>
                      <a:pt x="151" y="34"/>
                    </a:lnTo>
                    <a:lnTo>
                      <a:pt x="155" y="41"/>
                    </a:lnTo>
                    <a:lnTo>
                      <a:pt x="157" y="48"/>
                    </a:lnTo>
                    <a:lnTo>
                      <a:pt x="160" y="57"/>
                    </a:lnTo>
                    <a:lnTo>
                      <a:pt x="161" y="65"/>
                    </a:lnTo>
                    <a:lnTo>
                      <a:pt x="162" y="73"/>
                    </a:lnTo>
                    <a:lnTo>
                      <a:pt x="163" y="82"/>
                    </a:lnTo>
                    <a:lnTo>
                      <a:pt x="162" y="91"/>
                    </a:lnTo>
                    <a:lnTo>
                      <a:pt x="161" y="100"/>
                    </a:lnTo>
                    <a:lnTo>
                      <a:pt x="159" y="109"/>
                    </a:lnTo>
                    <a:lnTo>
                      <a:pt x="157" y="118"/>
                    </a:lnTo>
                    <a:lnTo>
                      <a:pt x="153" y="125"/>
                    </a:lnTo>
                    <a:lnTo>
                      <a:pt x="149" y="133"/>
                    </a:lnTo>
                    <a:lnTo>
                      <a:pt x="145" y="141"/>
                    </a:lnTo>
                    <a:lnTo>
                      <a:pt x="140" y="147"/>
                    </a:lnTo>
                    <a:lnTo>
                      <a:pt x="135" y="153"/>
                    </a:lnTo>
                    <a:lnTo>
                      <a:pt x="129" y="157"/>
                    </a:lnTo>
                    <a:lnTo>
                      <a:pt x="123" y="162"/>
                    </a:lnTo>
                    <a:lnTo>
                      <a:pt x="116" y="166"/>
                    </a:lnTo>
                    <a:lnTo>
                      <a:pt x="109" y="169"/>
                    </a:lnTo>
                    <a:lnTo>
                      <a:pt x="102" y="172"/>
                    </a:lnTo>
                    <a:lnTo>
                      <a:pt x="94" y="173"/>
                    </a:lnTo>
                    <a:lnTo>
                      <a:pt x="86" y="173"/>
                    </a:lnTo>
                    <a:lnTo>
                      <a:pt x="78" y="173"/>
                    </a:lnTo>
                    <a:lnTo>
                      <a:pt x="71" y="172"/>
                    </a:lnTo>
                    <a:lnTo>
                      <a:pt x="63" y="169"/>
                    </a:lnTo>
                    <a:lnTo>
                      <a:pt x="55" y="166"/>
                    </a:lnTo>
                    <a:lnTo>
                      <a:pt x="49" y="162"/>
                    </a:lnTo>
                    <a:lnTo>
                      <a:pt x="42" y="157"/>
                    </a:lnTo>
                    <a:lnTo>
                      <a:pt x="36" y="153"/>
                    </a:lnTo>
                    <a:lnTo>
                      <a:pt x="31" y="147"/>
                    </a:lnTo>
                    <a:lnTo>
                      <a:pt x="26" y="141"/>
                    </a:lnTo>
                    <a:lnTo>
                      <a:pt x="22" y="133"/>
                    </a:lnTo>
                    <a:lnTo>
                      <a:pt x="18" y="125"/>
                    </a:lnTo>
                    <a:lnTo>
                      <a:pt x="15" y="118"/>
                    </a:lnTo>
                    <a:lnTo>
                      <a:pt x="12" y="109"/>
                    </a:lnTo>
                    <a:lnTo>
                      <a:pt x="10" y="100"/>
                    </a:lnTo>
                    <a:lnTo>
                      <a:pt x="9" y="91"/>
                    </a:lnTo>
                    <a:lnTo>
                      <a:pt x="9" y="82"/>
                    </a:lnTo>
                    <a:lnTo>
                      <a:pt x="9" y="69"/>
                    </a:lnTo>
                    <a:lnTo>
                      <a:pt x="12" y="57"/>
                    </a:lnTo>
                    <a:lnTo>
                      <a:pt x="15" y="45"/>
                    </a:lnTo>
                    <a:lnTo>
                      <a:pt x="20" y="34"/>
                    </a:lnTo>
                    <a:lnTo>
                      <a:pt x="26" y="24"/>
                    </a:lnTo>
                    <a:lnTo>
                      <a:pt x="33" y="15"/>
                    </a:lnTo>
                    <a:lnTo>
                      <a:pt x="41" y="7"/>
                    </a:lnTo>
                    <a:lnTo>
                      <a:pt x="49" y="0"/>
                    </a:lnTo>
                    <a:lnTo>
                      <a:pt x="46" y="2"/>
                    </a:lnTo>
                    <a:lnTo>
                      <a:pt x="43" y="3"/>
                    </a:lnTo>
                    <a:lnTo>
                      <a:pt x="39" y="4"/>
                    </a:lnTo>
                    <a:lnTo>
                      <a:pt x="36" y="5"/>
                    </a:lnTo>
                    <a:lnTo>
                      <a:pt x="33" y="6"/>
                    </a:lnTo>
                    <a:lnTo>
                      <a:pt x="30" y="7"/>
                    </a:lnTo>
                    <a:lnTo>
                      <a:pt x="27" y="10"/>
                    </a:lnTo>
                    <a:lnTo>
                      <a:pt x="23" y="11"/>
                    </a:lnTo>
                    <a:lnTo>
                      <a:pt x="18" y="18"/>
                    </a:lnTo>
                    <a:lnTo>
                      <a:pt x="13" y="25"/>
                    </a:lnTo>
                    <a:lnTo>
                      <a:pt x="9" y="34"/>
                    </a:lnTo>
                    <a:lnTo>
                      <a:pt x="6" y="43"/>
                    </a:lnTo>
                    <a:lnTo>
                      <a:pt x="3" y="52"/>
                    </a:lnTo>
                    <a:lnTo>
                      <a:pt x="1" y="61"/>
                    </a:lnTo>
                    <a:lnTo>
                      <a:pt x="0" y="71"/>
                    </a:lnTo>
                    <a:lnTo>
                      <a:pt x="0" y="82"/>
                    </a:lnTo>
                    <a:lnTo>
                      <a:pt x="0" y="93"/>
                    </a:lnTo>
                    <a:lnTo>
                      <a:pt x="1" y="102"/>
                    </a:lnTo>
                    <a:lnTo>
                      <a:pt x="3" y="112"/>
                    </a:lnTo>
                    <a:lnTo>
                      <a:pt x="6" y="121"/>
                    </a:lnTo>
                    <a:lnTo>
                      <a:pt x="10" y="131"/>
                    </a:lnTo>
                    <a:lnTo>
                      <a:pt x="14" y="139"/>
                    </a:lnTo>
                    <a:lnTo>
                      <a:pt x="19" y="147"/>
                    </a:lnTo>
                    <a:lnTo>
                      <a:pt x="25" y="154"/>
                    </a:lnTo>
                    <a:lnTo>
                      <a:pt x="31" y="161"/>
                    </a:lnTo>
                    <a:lnTo>
                      <a:pt x="37" y="167"/>
                    </a:lnTo>
                    <a:lnTo>
                      <a:pt x="44" y="172"/>
                    </a:lnTo>
                    <a:lnTo>
                      <a:pt x="52" y="176"/>
                    </a:lnTo>
                    <a:lnTo>
                      <a:pt x="61" y="180"/>
                    </a:lnTo>
                    <a:lnTo>
                      <a:pt x="69" y="182"/>
                    </a:lnTo>
                    <a:lnTo>
                      <a:pt x="77" y="184"/>
                    </a:lnTo>
                    <a:lnTo>
                      <a:pt x="86" y="184"/>
                    </a:lnTo>
                    <a:lnTo>
                      <a:pt x="95" y="184"/>
                    </a:lnTo>
                    <a:lnTo>
                      <a:pt x="103" y="182"/>
                    </a:lnTo>
                    <a:lnTo>
                      <a:pt x="111" y="180"/>
                    </a:lnTo>
                    <a:lnTo>
                      <a:pt x="119" y="176"/>
                    </a:lnTo>
                    <a:lnTo>
                      <a:pt x="127" y="172"/>
                    </a:lnTo>
                    <a:lnTo>
                      <a:pt x="134" y="167"/>
                    </a:lnTo>
                    <a:lnTo>
                      <a:pt x="140" y="161"/>
                    </a:lnTo>
                    <a:lnTo>
                      <a:pt x="147" y="154"/>
                    </a:lnTo>
                    <a:lnTo>
                      <a:pt x="152" y="147"/>
                    </a:lnTo>
                    <a:lnTo>
                      <a:pt x="157" y="139"/>
                    </a:lnTo>
                    <a:lnTo>
                      <a:pt x="161" y="131"/>
                    </a:lnTo>
                    <a:lnTo>
                      <a:pt x="165" y="121"/>
                    </a:lnTo>
                    <a:lnTo>
                      <a:pt x="168" y="112"/>
                    </a:lnTo>
                    <a:lnTo>
                      <a:pt x="170" y="102"/>
                    </a:lnTo>
                    <a:lnTo>
                      <a:pt x="171" y="93"/>
                    </a:lnTo>
                    <a:lnTo>
                      <a:pt x="172" y="82"/>
                    </a:lnTo>
                    <a:close/>
                  </a:path>
                </a:pathLst>
              </a:custGeom>
              <a:solidFill>
                <a:srgbClr val="F7D2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19"/>
              <p:cNvSpPr>
                <a:spLocks/>
              </p:cNvSpPr>
              <p:nvPr/>
            </p:nvSpPr>
            <p:spPr bwMode="auto">
              <a:xfrm>
                <a:off x="1145" y="2645"/>
                <a:ext cx="33" cy="30"/>
              </a:xfrm>
              <a:custGeom>
                <a:avLst/>
                <a:gdLst>
                  <a:gd name="T0" fmla="*/ 163 w 163"/>
                  <a:gd name="T1" fmla="*/ 77 h 181"/>
                  <a:gd name="T2" fmla="*/ 161 w 163"/>
                  <a:gd name="T3" fmla="*/ 63 h 181"/>
                  <a:gd name="T4" fmla="*/ 158 w 163"/>
                  <a:gd name="T5" fmla="*/ 50 h 181"/>
                  <a:gd name="T6" fmla="*/ 154 w 163"/>
                  <a:gd name="T7" fmla="*/ 38 h 181"/>
                  <a:gd name="T8" fmla="*/ 149 w 163"/>
                  <a:gd name="T9" fmla="*/ 31 h 181"/>
                  <a:gd name="T10" fmla="*/ 145 w 163"/>
                  <a:gd name="T11" fmla="*/ 27 h 181"/>
                  <a:gd name="T12" fmla="*/ 141 w 163"/>
                  <a:gd name="T13" fmla="*/ 24 h 181"/>
                  <a:gd name="T14" fmla="*/ 137 w 163"/>
                  <a:gd name="T15" fmla="*/ 21 h 181"/>
                  <a:gd name="T16" fmla="*/ 133 w 163"/>
                  <a:gd name="T17" fmla="*/ 18 h 181"/>
                  <a:gd name="T18" fmla="*/ 130 w 163"/>
                  <a:gd name="T19" fmla="*/ 17 h 181"/>
                  <a:gd name="T20" fmla="*/ 127 w 163"/>
                  <a:gd name="T21" fmla="*/ 14 h 181"/>
                  <a:gd name="T22" fmla="*/ 123 w 163"/>
                  <a:gd name="T23" fmla="*/ 13 h 181"/>
                  <a:gd name="T24" fmla="*/ 129 w 163"/>
                  <a:gd name="T25" fmla="*/ 18 h 181"/>
                  <a:gd name="T26" fmla="*/ 140 w 163"/>
                  <a:gd name="T27" fmla="*/ 33 h 181"/>
                  <a:gd name="T28" fmla="*/ 149 w 163"/>
                  <a:gd name="T29" fmla="*/ 51 h 181"/>
                  <a:gd name="T30" fmla="*/ 153 w 163"/>
                  <a:gd name="T31" fmla="*/ 73 h 181"/>
                  <a:gd name="T32" fmla="*/ 154 w 163"/>
                  <a:gd name="T33" fmla="*/ 92 h 181"/>
                  <a:gd name="T34" fmla="*/ 151 w 163"/>
                  <a:gd name="T35" fmla="*/ 109 h 181"/>
                  <a:gd name="T36" fmla="*/ 145 w 163"/>
                  <a:gd name="T37" fmla="*/ 125 h 181"/>
                  <a:gd name="T38" fmla="*/ 138 w 163"/>
                  <a:gd name="T39" fmla="*/ 139 h 181"/>
                  <a:gd name="T40" fmla="*/ 128 w 163"/>
                  <a:gd name="T41" fmla="*/ 151 h 181"/>
                  <a:gd name="T42" fmla="*/ 116 w 163"/>
                  <a:gd name="T43" fmla="*/ 159 h 181"/>
                  <a:gd name="T44" fmla="*/ 103 w 163"/>
                  <a:gd name="T45" fmla="*/ 166 h 181"/>
                  <a:gd name="T46" fmla="*/ 89 w 163"/>
                  <a:gd name="T47" fmla="*/ 170 h 181"/>
                  <a:gd name="T48" fmla="*/ 75 w 163"/>
                  <a:gd name="T49" fmla="*/ 170 h 181"/>
                  <a:gd name="T50" fmla="*/ 61 w 163"/>
                  <a:gd name="T51" fmla="*/ 166 h 181"/>
                  <a:gd name="T52" fmla="*/ 47 w 163"/>
                  <a:gd name="T53" fmla="*/ 159 h 181"/>
                  <a:gd name="T54" fmla="*/ 35 w 163"/>
                  <a:gd name="T55" fmla="*/ 151 h 181"/>
                  <a:gd name="T56" fmla="*/ 26 w 163"/>
                  <a:gd name="T57" fmla="*/ 139 h 181"/>
                  <a:gd name="T58" fmla="*/ 18 w 163"/>
                  <a:gd name="T59" fmla="*/ 125 h 181"/>
                  <a:gd name="T60" fmla="*/ 12 w 163"/>
                  <a:gd name="T61" fmla="*/ 109 h 181"/>
                  <a:gd name="T62" fmla="*/ 10 w 163"/>
                  <a:gd name="T63" fmla="*/ 92 h 181"/>
                  <a:gd name="T64" fmla="*/ 9 w 163"/>
                  <a:gd name="T65" fmla="*/ 77 h 181"/>
                  <a:gd name="T66" fmla="*/ 12 w 163"/>
                  <a:gd name="T67" fmla="*/ 61 h 181"/>
                  <a:gd name="T68" fmla="*/ 18 w 163"/>
                  <a:gd name="T69" fmla="*/ 42 h 181"/>
                  <a:gd name="T70" fmla="*/ 33 w 163"/>
                  <a:gd name="T71" fmla="*/ 19 h 181"/>
                  <a:gd name="T72" fmla="*/ 48 w 163"/>
                  <a:gd name="T73" fmla="*/ 7 h 181"/>
                  <a:gd name="T74" fmla="*/ 60 w 163"/>
                  <a:gd name="T75" fmla="*/ 1 h 181"/>
                  <a:gd name="T76" fmla="*/ 62 w 163"/>
                  <a:gd name="T77" fmla="*/ 0 h 181"/>
                  <a:gd name="T78" fmla="*/ 52 w 163"/>
                  <a:gd name="T79" fmla="*/ 1 h 181"/>
                  <a:gd name="T80" fmla="*/ 44 w 163"/>
                  <a:gd name="T81" fmla="*/ 4 h 181"/>
                  <a:gd name="T82" fmla="*/ 35 w 163"/>
                  <a:gd name="T83" fmla="*/ 6 h 181"/>
                  <a:gd name="T84" fmla="*/ 24 w 163"/>
                  <a:gd name="T85" fmla="*/ 14 h 181"/>
                  <a:gd name="T86" fmla="*/ 13 w 163"/>
                  <a:gd name="T87" fmla="*/ 31 h 181"/>
                  <a:gd name="T88" fmla="*/ 5 w 163"/>
                  <a:gd name="T89" fmla="*/ 50 h 181"/>
                  <a:gd name="T90" fmla="*/ 1 w 163"/>
                  <a:gd name="T91" fmla="*/ 72 h 181"/>
                  <a:gd name="T92" fmla="*/ 1 w 163"/>
                  <a:gd name="T93" fmla="*/ 93 h 181"/>
                  <a:gd name="T94" fmla="*/ 4 w 163"/>
                  <a:gd name="T95" fmla="*/ 113 h 181"/>
                  <a:gd name="T96" fmla="*/ 10 w 163"/>
                  <a:gd name="T97" fmla="*/ 131 h 181"/>
                  <a:gd name="T98" fmla="*/ 19 w 163"/>
                  <a:gd name="T99" fmla="*/ 146 h 181"/>
                  <a:gd name="T100" fmla="*/ 30 w 163"/>
                  <a:gd name="T101" fmla="*/ 158 h 181"/>
                  <a:gd name="T102" fmla="*/ 43 w 163"/>
                  <a:gd name="T103" fmla="*/ 169 h 181"/>
                  <a:gd name="T104" fmla="*/ 58 w 163"/>
                  <a:gd name="T105" fmla="*/ 176 h 181"/>
                  <a:gd name="T106" fmla="*/ 74 w 163"/>
                  <a:gd name="T107" fmla="*/ 181 h 181"/>
                  <a:gd name="T108" fmla="*/ 90 w 163"/>
                  <a:gd name="T109" fmla="*/ 181 h 181"/>
                  <a:gd name="T110" fmla="*/ 106 w 163"/>
                  <a:gd name="T111" fmla="*/ 176 h 181"/>
                  <a:gd name="T112" fmla="*/ 121 w 163"/>
                  <a:gd name="T113" fmla="*/ 169 h 181"/>
                  <a:gd name="T114" fmla="*/ 134 w 163"/>
                  <a:gd name="T115" fmla="*/ 158 h 181"/>
                  <a:gd name="T116" fmla="*/ 145 w 163"/>
                  <a:gd name="T117" fmla="*/ 146 h 181"/>
                  <a:gd name="T118" fmla="*/ 153 w 163"/>
                  <a:gd name="T119" fmla="*/ 131 h 181"/>
                  <a:gd name="T120" fmla="*/ 159 w 163"/>
                  <a:gd name="T121" fmla="*/ 113 h 181"/>
                  <a:gd name="T122" fmla="*/ 163 w 163"/>
                  <a:gd name="T123" fmla="*/ 9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81">
                    <a:moveTo>
                      <a:pt x="163" y="84"/>
                    </a:moveTo>
                    <a:lnTo>
                      <a:pt x="163" y="77"/>
                    </a:lnTo>
                    <a:lnTo>
                      <a:pt x="162" y="71"/>
                    </a:lnTo>
                    <a:lnTo>
                      <a:pt x="161" y="63"/>
                    </a:lnTo>
                    <a:lnTo>
                      <a:pt x="160" y="57"/>
                    </a:lnTo>
                    <a:lnTo>
                      <a:pt x="158" y="50"/>
                    </a:lnTo>
                    <a:lnTo>
                      <a:pt x="156" y="44"/>
                    </a:lnTo>
                    <a:lnTo>
                      <a:pt x="154" y="38"/>
                    </a:lnTo>
                    <a:lnTo>
                      <a:pt x="151" y="33"/>
                    </a:lnTo>
                    <a:lnTo>
                      <a:pt x="149" y="31"/>
                    </a:lnTo>
                    <a:lnTo>
                      <a:pt x="147" y="30"/>
                    </a:lnTo>
                    <a:lnTo>
                      <a:pt x="145" y="27"/>
                    </a:lnTo>
                    <a:lnTo>
                      <a:pt x="143" y="26"/>
                    </a:lnTo>
                    <a:lnTo>
                      <a:pt x="141" y="24"/>
                    </a:lnTo>
                    <a:lnTo>
                      <a:pt x="139" y="23"/>
                    </a:lnTo>
                    <a:lnTo>
                      <a:pt x="137" y="21"/>
                    </a:lnTo>
                    <a:lnTo>
                      <a:pt x="135" y="19"/>
                    </a:lnTo>
                    <a:lnTo>
                      <a:pt x="133" y="18"/>
                    </a:lnTo>
                    <a:lnTo>
                      <a:pt x="132" y="18"/>
                    </a:lnTo>
                    <a:lnTo>
                      <a:pt x="130" y="17"/>
                    </a:lnTo>
                    <a:lnTo>
                      <a:pt x="128" y="15"/>
                    </a:lnTo>
                    <a:lnTo>
                      <a:pt x="127" y="14"/>
                    </a:lnTo>
                    <a:lnTo>
                      <a:pt x="125" y="13"/>
                    </a:lnTo>
                    <a:lnTo>
                      <a:pt x="123" y="13"/>
                    </a:lnTo>
                    <a:lnTo>
                      <a:pt x="122" y="12"/>
                    </a:lnTo>
                    <a:lnTo>
                      <a:pt x="129" y="18"/>
                    </a:lnTo>
                    <a:lnTo>
                      <a:pt x="135" y="25"/>
                    </a:lnTo>
                    <a:lnTo>
                      <a:pt x="140" y="33"/>
                    </a:lnTo>
                    <a:lnTo>
                      <a:pt x="145" y="42"/>
                    </a:lnTo>
                    <a:lnTo>
                      <a:pt x="149" y="51"/>
                    </a:lnTo>
                    <a:lnTo>
                      <a:pt x="152" y="62"/>
                    </a:lnTo>
                    <a:lnTo>
                      <a:pt x="153" y="73"/>
                    </a:lnTo>
                    <a:lnTo>
                      <a:pt x="154" y="84"/>
                    </a:lnTo>
                    <a:lnTo>
                      <a:pt x="154" y="92"/>
                    </a:lnTo>
                    <a:lnTo>
                      <a:pt x="153" y="101"/>
                    </a:lnTo>
                    <a:lnTo>
                      <a:pt x="151" y="109"/>
                    </a:lnTo>
                    <a:lnTo>
                      <a:pt x="148" y="117"/>
                    </a:lnTo>
                    <a:lnTo>
                      <a:pt x="145" y="125"/>
                    </a:lnTo>
                    <a:lnTo>
                      <a:pt x="142" y="132"/>
                    </a:lnTo>
                    <a:lnTo>
                      <a:pt x="138" y="139"/>
                    </a:lnTo>
                    <a:lnTo>
                      <a:pt x="133" y="145"/>
                    </a:lnTo>
                    <a:lnTo>
                      <a:pt x="128" y="151"/>
                    </a:lnTo>
                    <a:lnTo>
                      <a:pt x="122" y="156"/>
                    </a:lnTo>
                    <a:lnTo>
                      <a:pt x="116" y="159"/>
                    </a:lnTo>
                    <a:lnTo>
                      <a:pt x="110" y="163"/>
                    </a:lnTo>
                    <a:lnTo>
                      <a:pt x="103" y="166"/>
                    </a:lnTo>
                    <a:lnTo>
                      <a:pt x="97" y="169"/>
                    </a:lnTo>
                    <a:lnTo>
                      <a:pt x="89" y="170"/>
                    </a:lnTo>
                    <a:lnTo>
                      <a:pt x="82" y="170"/>
                    </a:lnTo>
                    <a:lnTo>
                      <a:pt x="75" y="170"/>
                    </a:lnTo>
                    <a:lnTo>
                      <a:pt x="68" y="169"/>
                    </a:lnTo>
                    <a:lnTo>
                      <a:pt x="61" y="166"/>
                    </a:lnTo>
                    <a:lnTo>
                      <a:pt x="54" y="163"/>
                    </a:lnTo>
                    <a:lnTo>
                      <a:pt x="47" y="159"/>
                    </a:lnTo>
                    <a:lnTo>
                      <a:pt x="41" y="156"/>
                    </a:lnTo>
                    <a:lnTo>
                      <a:pt x="35" y="151"/>
                    </a:lnTo>
                    <a:lnTo>
                      <a:pt x="30" y="145"/>
                    </a:lnTo>
                    <a:lnTo>
                      <a:pt x="26" y="139"/>
                    </a:lnTo>
                    <a:lnTo>
                      <a:pt x="21" y="132"/>
                    </a:lnTo>
                    <a:lnTo>
                      <a:pt x="18" y="125"/>
                    </a:lnTo>
                    <a:lnTo>
                      <a:pt x="15" y="117"/>
                    </a:lnTo>
                    <a:lnTo>
                      <a:pt x="12" y="109"/>
                    </a:lnTo>
                    <a:lnTo>
                      <a:pt x="11" y="101"/>
                    </a:lnTo>
                    <a:lnTo>
                      <a:pt x="10" y="92"/>
                    </a:lnTo>
                    <a:lnTo>
                      <a:pt x="9" y="84"/>
                    </a:lnTo>
                    <a:lnTo>
                      <a:pt x="9" y="77"/>
                    </a:lnTo>
                    <a:lnTo>
                      <a:pt x="10" y="68"/>
                    </a:lnTo>
                    <a:lnTo>
                      <a:pt x="12" y="61"/>
                    </a:lnTo>
                    <a:lnTo>
                      <a:pt x="13" y="55"/>
                    </a:lnTo>
                    <a:lnTo>
                      <a:pt x="18" y="42"/>
                    </a:lnTo>
                    <a:lnTo>
                      <a:pt x="25" y="30"/>
                    </a:lnTo>
                    <a:lnTo>
                      <a:pt x="33" y="19"/>
                    </a:lnTo>
                    <a:lnTo>
                      <a:pt x="43" y="11"/>
                    </a:lnTo>
                    <a:lnTo>
                      <a:pt x="48" y="7"/>
                    </a:lnTo>
                    <a:lnTo>
                      <a:pt x="54" y="5"/>
                    </a:lnTo>
                    <a:lnTo>
                      <a:pt x="60" y="1"/>
                    </a:lnTo>
                    <a:lnTo>
                      <a:pt x="66" y="0"/>
                    </a:lnTo>
                    <a:lnTo>
                      <a:pt x="62" y="0"/>
                    </a:lnTo>
                    <a:lnTo>
                      <a:pt x="57" y="1"/>
                    </a:lnTo>
                    <a:lnTo>
                      <a:pt x="52" y="1"/>
                    </a:lnTo>
                    <a:lnTo>
                      <a:pt x="48" y="2"/>
                    </a:lnTo>
                    <a:lnTo>
                      <a:pt x="44" y="4"/>
                    </a:lnTo>
                    <a:lnTo>
                      <a:pt x="39" y="5"/>
                    </a:lnTo>
                    <a:lnTo>
                      <a:pt x="35" y="6"/>
                    </a:lnTo>
                    <a:lnTo>
                      <a:pt x="31" y="7"/>
                    </a:lnTo>
                    <a:lnTo>
                      <a:pt x="24" y="14"/>
                    </a:lnTo>
                    <a:lnTo>
                      <a:pt x="18" y="23"/>
                    </a:lnTo>
                    <a:lnTo>
                      <a:pt x="13" y="31"/>
                    </a:lnTo>
                    <a:lnTo>
                      <a:pt x="9" y="41"/>
                    </a:lnTo>
                    <a:lnTo>
                      <a:pt x="5" y="50"/>
                    </a:lnTo>
                    <a:lnTo>
                      <a:pt x="2" y="61"/>
                    </a:lnTo>
                    <a:lnTo>
                      <a:pt x="1" y="72"/>
                    </a:lnTo>
                    <a:lnTo>
                      <a:pt x="0" y="84"/>
                    </a:lnTo>
                    <a:lnTo>
                      <a:pt x="1" y="93"/>
                    </a:lnTo>
                    <a:lnTo>
                      <a:pt x="2" y="103"/>
                    </a:lnTo>
                    <a:lnTo>
                      <a:pt x="4" y="113"/>
                    </a:lnTo>
                    <a:lnTo>
                      <a:pt x="7" y="121"/>
                    </a:lnTo>
                    <a:lnTo>
                      <a:pt x="10" y="131"/>
                    </a:lnTo>
                    <a:lnTo>
                      <a:pt x="14" y="138"/>
                    </a:lnTo>
                    <a:lnTo>
                      <a:pt x="19" y="146"/>
                    </a:lnTo>
                    <a:lnTo>
                      <a:pt x="24" y="152"/>
                    </a:lnTo>
                    <a:lnTo>
                      <a:pt x="30" y="158"/>
                    </a:lnTo>
                    <a:lnTo>
                      <a:pt x="36" y="164"/>
                    </a:lnTo>
                    <a:lnTo>
                      <a:pt x="43" y="169"/>
                    </a:lnTo>
                    <a:lnTo>
                      <a:pt x="50" y="174"/>
                    </a:lnTo>
                    <a:lnTo>
                      <a:pt x="58" y="176"/>
                    </a:lnTo>
                    <a:lnTo>
                      <a:pt x="66" y="178"/>
                    </a:lnTo>
                    <a:lnTo>
                      <a:pt x="74" y="181"/>
                    </a:lnTo>
                    <a:lnTo>
                      <a:pt x="82" y="181"/>
                    </a:lnTo>
                    <a:lnTo>
                      <a:pt x="90" y="181"/>
                    </a:lnTo>
                    <a:lnTo>
                      <a:pt x="98" y="178"/>
                    </a:lnTo>
                    <a:lnTo>
                      <a:pt x="106" y="176"/>
                    </a:lnTo>
                    <a:lnTo>
                      <a:pt x="114" y="174"/>
                    </a:lnTo>
                    <a:lnTo>
                      <a:pt x="121" y="169"/>
                    </a:lnTo>
                    <a:lnTo>
                      <a:pt x="127" y="164"/>
                    </a:lnTo>
                    <a:lnTo>
                      <a:pt x="134" y="158"/>
                    </a:lnTo>
                    <a:lnTo>
                      <a:pt x="139" y="152"/>
                    </a:lnTo>
                    <a:lnTo>
                      <a:pt x="145" y="146"/>
                    </a:lnTo>
                    <a:lnTo>
                      <a:pt x="149" y="138"/>
                    </a:lnTo>
                    <a:lnTo>
                      <a:pt x="153" y="131"/>
                    </a:lnTo>
                    <a:lnTo>
                      <a:pt x="157" y="121"/>
                    </a:lnTo>
                    <a:lnTo>
                      <a:pt x="159" y="113"/>
                    </a:lnTo>
                    <a:lnTo>
                      <a:pt x="161" y="103"/>
                    </a:lnTo>
                    <a:lnTo>
                      <a:pt x="163" y="93"/>
                    </a:lnTo>
                    <a:lnTo>
                      <a:pt x="163"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20"/>
              <p:cNvSpPr>
                <a:spLocks noEditPoints="1"/>
              </p:cNvSpPr>
              <p:nvPr/>
            </p:nvSpPr>
            <p:spPr bwMode="auto">
              <a:xfrm>
                <a:off x="1146" y="2645"/>
                <a:ext cx="31" cy="29"/>
              </a:xfrm>
              <a:custGeom>
                <a:avLst/>
                <a:gdLst>
                  <a:gd name="T0" fmla="*/ 152 w 154"/>
                  <a:gd name="T1" fmla="*/ 67 h 175"/>
                  <a:gd name="T2" fmla="*/ 146 w 154"/>
                  <a:gd name="T3" fmla="*/ 43 h 175"/>
                  <a:gd name="T4" fmla="*/ 134 w 154"/>
                  <a:gd name="T5" fmla="*/ 23 h 175"/>
                  <a:gd name="T6" fmla="*/ 133 w 154"/>
                  <a:gd name="T7" fmla="*/ 21 h 175"/>
                  <a:gd name="T8" fmla="*/ 131 w 154"/>
                  <a:gd name="T9" fmla="*/ 20 h 175"/>
                  <a:gd name="T10" fmla="*/ 119 w 154"/>
                  <a:gd name="T11" fmla="*/ 13 h 175"/>
                  <a:gd name="T12" fmla="*/ 86 w 154"/>
                  <a:gd name="T13" fmla="*/ 1 h 175"/>
                  <a:gd name="T14" fmla="*/ 52 w 154"/>
                  <a:gd name="T15" fmla="*/ 1 h 175"/>
                  <a:gd name="T16" fmla="*/ 24 w 154"/>
                  <a:gd name="T17" fmla="*/ 17 h 175"/>
                  <a:gd name="T18" fmla="*/ 6 w 154"/>
                  <a:gd name="T19" fmla="*/ 47 h 175"/>
                  <a:gd name="T20" fmla="*/ 0 w 154"/>
                  <a:gd name="T21" fmla="*/ 84 h 175"/>
                  <a:gd name="T22" fmla="*/ 3 w 154"/>
                  <a:gd name="T23" fmla="*/ 111 h 175"/>
                  <a:gd name="T24" fmla="*/ 13 w 154"/>
                  <a:gd name="T25" fmla="*/ 135 h 175"/>
                  <a:gd name="T26" fmla="*/ 27 w 154"/>
                  <a:gd name="T27" fmla="*/ 155 h 175"/>
                  <a:gd name="T28" fmla="*/ 46 w 154"/>
                  <a:gd name="T29" fmla="*/ 168 h 175"/>
                  <a:gd name="T30" fmla="*/ 69 w 154"/>
                  <a:gd name="T31" fmla="*/ 175 h 175"/>
                  <a:gd name="T32" fmla="*/ 93 w 154"/>
                  <a:gd name="T33" fmla="*/ 174 h 175"/>
                  <a:gd name="T34" fmla="*/ 114 w 154"/>
                  <a:gd name="T35" fmla="*/ 164 h 175"/>
                  <a:gd name="T36" fmla="*/ 131 w 154"/>
                  <a:gd name="T37" fmla="*/ 149 h 175"/>
                  <a:gd name="T38" fmla="*/ 144 w 154"/>
                  <a:gd name="T39" fmla="*/ 127 h 175"/>
                  <a:gd name="T40" fmla="*/ 152 w 154"/>
                  <a:gd name="T41" fmla="*/ 102 h 175"/>
                  <a:gd name="T42" fmla="*/ 145 w 154"/>
                  <a:gd name="T43" fmla="*/ 84 h 175"/>
                  <a:gd name="T44" fmla="*/ 142 w 154"/>
                  <a:gd name="T45" fmla="*/ 108 h 175"/>
                  <a:gd name="T46" fmla="*/ 133 w 154"/>
                  <a:gd name="T47" fmla="*/ 129 h 175"/>
                  <a:gd name="T48" fmla="*/ 120 w 154"/>
                  <a:gd name="T49" fmla="*/ 146 h 175"/>
                  <a:gd name="T50" fmla="*/ 103 w 154"/>
                  <a:gd name="T51" fmla="*/ 158 h 175"/>
                  <a:gd name="T52" fmla="*/ 84 w 154"/>
                  <a:gd name="T53" fmla="*/ 164 h 175"/>
                  <a:gd name="T54" fmla="*/ 64 w 154"/>
                  <a:gd name="T55" fmla="*/ 163 h 175"/>
                  <a:gd name="T56" fmla="*/ 44 w 154"/>
                  <a:gd name="T57" fmla="*/ 155 h 175"/>
                  <a:gd name="T58" fmla="*/ 28 w 154"/>
                  <a:gd name="T59" fmla="*/ 141 h 175"/>
                  <a:gd name="T60" fmla="*/ 17 w 154"/>
                  <a:gd name="T61" fmla="*/ 122 h 175"/>
                  <a:gd name="T62" fmla="*/ 10 w 154"/>
                  <a:gd name="T63" fmla="*/ 101 h 175"/>
                  <a:gd name="T64" fmla="*/ 9 w 154"/>
                  <a:gd name="T65" fmla="*/ 75 h 175"/>
                  <a:gd name="T66" fmla="*/ 14 w 154"/>
                  <a:gd name="T67" fmla="*/ 53 h 175"/>
                  <a:gd name="T68" fmla="*/ 24 w 154"/>
                  <a:gd name="T69" fmla="*/ 32 h 175"/>
                  <a:gd name="T70" fmla="*/ 38 w 154"/>
                  <a:gd name="T71" fmla="*/ 17 h 175"/>
                  <a:gd name="T72" fmla="*/ 57 w 154"/>
                  <a:gd name="T73" fmla="*/ 7 h 175"/>
                  <a:gd name="T74" fmla="*/ 77 w 154"/>
                  <a:gd name="T75" fmla="*/ 2 h 175"/>
                  <a:gd name="T76" fmla="*/ 97 w 154"/>
                  <a:gd name="T77" fmla="*/ 7 h 175"/>
                  <a:gd name="T78" fmla="*/ 115 w 154"/>
                  <a:gd name="T79" fmla="*/ 17 h 175"/>
                  <a:gd name="T80" fmla="*/ 129 w 154"/>
                  <a:gd name="T81" fmla="*/ 32 h 175"/>
                  <a:gd name="T82" fmla="*/ 139 w 154"/>
                  <a:gd name="T83" fmla="*/ 53 h 175"/>
                  <a:gd name="T84" fmla="*/ 144 w 154"/>
                  <a:gd name="T85" fmla="*/ 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175">
                    <a:moveTo>
                      <a:pt x="154" y="84"/>
                    </a:moveTo>
                    <a:lnTo>
                      <a:pt x="153" y="75"/>
                    </a:lnTo>
                    <a:lnTo>
                      <a:pt x="152" y="67"/>
                    </a:lnTo>
                    <a:lnTo>
                      <a:pt x="151" y="59"/>
                    </a:lnTo>
                    <a:lnTo>
                      <a:pt x="148" y="50"/>
                    </a:lnTo>
                    <a:lnTo>
                      <a:pt x="146" y="43"/>
                    </a:lnTo>
                    <a:lnTo>
                      <a:pt x="142" y="36"/>
                    </a:lnTo>
                    <a:lnTo>
                      <a:pt x="138" y="29"/>
                    </a:lnTo>
                    <a:lnTo>
                      <a:pt x="134" y="23"/>
                    </a:lnTo>
                    <a:lnTo>
                      <a:pt x="134" y="23"/>
                    </a:lnTo>
                    <a:lnTo>
                      <a:pt x="133" y="21"/>
                    </a:lnTo>
                    <a:lnTo>
                      <a:pt x="133" y="21"/>
                    </a:lnTo>
                    <a:lnTo>
                      <a:pt x="132" y="21"/>
                    </a:lnTo>
                    <a:lnTo>
                      <a:pt x="131" y="20"/>
                    </a:lnTo>
                    <a:lnTo>
                      <a:pt x="131" y="20"/>
                    </a:lnTo>
                    <a:lnTo>
                      <a:pt x="130" y="20"/>
                    </a:lnTo>
                    <a:lnTo>
                      <a:pt x="130" y="19"/>
                    </a:lnTo>
                    <a:lnTo>
                      <a:pt x="119" y="13"/>
                    </a:lnTo>
                    <a:lnTo>
                      <a:pt x="108" y="8"/>
                    </a:lnTo>
                    <a:lnTo>
                      <a:pt x="97" y="4"/>
                    </a:lnTo>
                    <a:lnTo>
                      <a:pt x="86" y="1"/>
                    </a:lnTo>
                    <a:lnTo>
                      <a:pt x="75" y="0"/>
                    </a:lnTo>
                    <a:lnTo>
                      <a:pt x="64" y="0"/>
                    </a:lnTo>
                    <a:lnTo>
                      <a:pt x="52" y="1"/>
                    </a:lnTo>
                    <a:lnTo>
                      <a:pt x="40" y="2"/>
                    </a:lnTo>
                    <a:lnTo>
                      <a:pt x="32" y="9"/>
                    </a:lnTo>
                    <a:lnTo>
                      <a:pt x="24" y="17"/>
                    </a:lnTo>
                    <a:lnTo>
                      <a:pt x="17" y="26"/>
                    </a:lnTo>
                    <a:lnTo>
                      <a:pt x="11" y="36"/>
                    </a:lnTo>
                    <a:lnTo>
                      <a:pt x="6" y="47"/>
                    </a:lnTo>
                    <a:lnTo>
                      <a:pt x="3" y="59"/>
                    </a:lnTo>
                    <a:lnTo>
                      <a:pt x="0" y="71"/>
                    </a:lnTo>
                    <a:lnTo>
                      <a:pt x="0" y="84"/>
                    </a:lnTo>
                    <a:lnTo>
                      <a:pt x="0" y="93"/>
                    </a:lnTo>
                    <a:lnTo>
                      <a:pt x="1" y="102"/>
                    </a:lnTo>
                    <a:lnTo>
                      <a:pt x="3" y="111"/>
                    </a:lnTo>
                    <a:lnTo>
                      <a:pt x="6" y="120"/>
                    </a:lnTo>
                    <a:lnTo>
                      <a:pt x="9" y="127"/>
                    </a:lnTo>
                    <a:lnTo>
                      <a:pt x="13" y="135"/>
                    </a:lnTo>
                    <a:lnTo>
                      <a:pt x="17" y="143"/>
                    </a:lnTo>
                    <a:lnTo>
                      <a:pt x="22" y="149"/>
                    </a:lnTo>
                    <a:lnTo>
                      <a:pt x="27" y="155"/>
                    </a:lnTo>
                    <a:lnTo>
                      <a:pt x="33" y="159"/>
                    </a:lnTo>
                    <a:lnTo>
                      <a:pt x="40" y="164"/>
                    </a:lnTo>
                    <a:lnTo>
                      <a:pt x="46" y="168"/>
                    </a:lnTo>
                    <a:lnTo>
                      <a:pt x="54" y="171"/>
                    </a:lnTo>
                    <a:lnTo>
                      <a:pt x="62" y="174"/>
                    </a:lnTo>
                    <a:lnTo>
                      <a:pt x="69" y="175"/>
                    </a:lnTo>
                    <a:lnTo>
                      <a:pt x="77" y="175"/>
                    </a:lnTo>
                    <a:lnTo>
                      <a:pt x="85" y="175"/>
                    </a:lnTo>
                    <a:lnTo>
                      <a:pt x="93" y="174"/>
                    </a:lnTo>
                    <a:lnTo>
                      <a:pt x="100" y="171"/>
                    </a:lnTo>
                    <a:lnTo>
                      <a:pt x="107" y="168"/>
                    </a:lnTo>
                    <a:lnTo>
                      <a:pt x="114" y="164"/>
                    </a:lnTo>
                    <a:lnTo>
                      <a:pt x="120" y="159"/>
                    </a:lnTo>
                    <a:lnTo>
                      <a:pt x="126" y="155"/>
                    </a:lnTo>
                    <a:lnTo>
                      <a:pt x="131" y="149"/>
                    </a:lnTo>
                    <a:lnTo>
                      <a:pt x="136" y="143"/>
                    </a:lnTo>
                    <a:lnTo>
                      <a:pt x="140" y="135"/>
                    </a:lnTo>
                    <a:lnTo>
                      <a:pt x="144" y="127"/>
                    </a:lnTo>
                    <a:lnTo>
                      <a:pt x="148" y="120"/>
                    </a:lnTo>
                    <a:lnTo>
                      <a:pt x="150" y="111"/>
                    </a:lnTo>
                    <a:lnTo>
                      <a:pt x="152" y="102"/>
                    </a:lnTo>
                    <a:lnTo>
                      <a:pt x="153" y="93"/>
                    </a:lnTo>
                    <a:lnTo>
                      <a:pt x="154" y="84"/>
                    </a:lnTo>
                    <a:close/>
                    <a:moveTo>
                      <a:pt x="145" y="84"/>
                    </a:moveTo>
                    <a:lnTo>
                      <a:pt x="144" y="92"/>
                    </a:lnTo>
                    <a:lnTo>
                      <a:pt x="143" y="101"/>
                    </a:lnTo>
                    <a:lnTo>
                      <a:pt x="142" y="108"/>
                    </a:lnTo>
                    <a:lnTo>
                      <a:pt x="139" y="115"/>
                    </a:lnTo>
                    <a:lnTo>
                      <a:pt x="136" y="122"/>
                    </a:lnTo>
                    <a:lnTo>
                      <a:pt x="133" y="129"/>
                    </a:lnTo>
                    <a:lnTo>
                      <a:pt x="129" y="135"/>
                    </a:lnTo>
                    <a:lnTo>
                      <a:pt x="125" y="141"/>
                    </a:lnTo>
                    <a:lnTo>
                      <a:pt x="120" y="146"/>
                    </a:lnTo>
                    <a:lnTo>
                      <a:pt x="115" y="151"/>
                    </a:lnTo>
                    <a:lnTo>
                      <a:pt x="109" y="155"/>
                    </a:lnTo>
                    <a:lnTo>
                      <a:pt x="103" y="158"/>
                    </a:lnTo>
                    <a:lnTo>
                      <a:pt x="97" y="161"/>
                    </a:lnTo>
                    <a:lnTo>
                      <a:pt x="91" y="163"/>
                    </a:lnTo>
                    <a:lnTo>
                      <a:pt x="84" y="164"/>
                    </a:lnTo>
                    <a:lnTo>
                      <a:pt x="77" y="164"/>
                    </a:lnTo>
                    <a:lnTo>
                      <a:pt x="70" y="164"/>
                    </a:lnTo>
                    <a:lnTo>
                      <a:pt x="64" y="163"/>
                    </a:lnTo>
                    <a:lnTo>
                      <a:pt x="57" y="161"/>
                    </a:lnTo>
                    <a:lnTo>
                      <a:pt x="51" y="158"/>
                    </a:lnTo>
                    <a:lnTo>
                      <a:pt x="44" y="155"/>
                    </a:lnTo>
                    <a:lnTo>
                      <a:pt x="38" y="151"/>
                    </a:lnTo>
                    <a:lnTo>
                      <a:pt x="33" y="146"/>
                    </a:lnTo>
                    <a:lnTo>
                      <a:pt x="28" y="141"/>
                    </a:lnTo>
                    <a:lnTo>
                      <a:pt x="24" y="135"/>
                    </a:lnTo>
                    <a:lnTo>
                      <a:pt x="20" y="129"/>
                    </a:lnTo>
                    <a:lnTo>
                      <a:pt x="17" y="122"/>
                    </a:lnTo>
                    <a:lnTo>
                      <a:pt x="14" y="115"/>
                    </a:lnTo>
                    <a:lnTo>
                      <a:pt x="12" y="108"/>
                    </a:lnTo>
                    <a:lnTo>
                      <a:pt x="10" y="101"/>
                    </a:lnTo>
                    <a:lnTo>
                      <a:pt x="9" y="92"/>
                    </a:lnTo>
                    <a:lnTo>
                      <a:pt x="9" y="84"/>
                    </a:lnTo>
                    <a:lnTo>
                      <a:pt x="9" y="75"/>
                    </a:lnTo>
                    <a:lnTo>
                      <a:pt x="10" y="67"/>
                    </a:lnTo>
                    <a:lnTo>
                      <a:pt x="12" y="60"/>
                    </a:lnTo>
                    <a:lnTo>
                      <a:pt x="14" y="53"/>
                    </a:lnTo>
                    <a:lnTo>
                      <a:pt x="17" y="45"/>
                    </a:lnTo>
                    <a:lnTo>
                      <a:pt x="20" y="38"/>
                    </a:lnTo>
                    <a:lnTo>
                      <a:pt x="24" y="32"/>
                    </a:lnTo>
                    <a:lnTo>
                      <a:pt x="28" y="26"/>
                    </a:lnTo>
                    <a:lnTo>
                      <a:pt x="33" y="21"/>
                    </a:lnTo>
                    <a:lnTo>
                      <a:pt x="38" y="17"/>
                    </a:lnTo>
                    <a:lnTo>
                      <a:pt x="44" y="13"/>
                    </a:lnTo>
                    <a:lnTo>
                      <a:pt x="51" y="9"/>
                    </a:lnTo>
                    <a:lnTo>
                      <a:pt x="57" y="7"/>
                    </a:lnTo>
                    <a:lnTo>
                      <a:pt x="64" y="5"/>
                    </a:lnTo>
                    <a:lnTo>
                      <a:pt x="70" y="4"/>
                    </a:lnTo>
                    <a:lnTo>
                      <a:pt x="77" y="2"/>
                    </a:lnTo>
                    <a:lnTo>
                      <a:pt x="84" y="4"/>
                    </a:lnTo>
                    <a:lnTo>
                      <a:pt x="91" y="5"/>
                    </a:lnTo>
                    <a:lnTo>
                      <a:pt x="97" y="7"/>
                    </a:lnTo>
                    <a:lnTo>
                      <a:pt x="103" y="9"/>
                    </a:lnTo>
                    <a:lnTo>
                      <a:pt x="109" y="13"/>
                    </a:lnTo>
                    <a:lnTo>
                      <a:pt x="115" y="17"/>
                    </a:lnTo>
                    <a:lnTo>
                      <a:pt x="120" y="21"/>
                    </a:lnTo>
                    <a:lnTo>
                      <a:pt x="125" y="26"/>
                    </a:lnTo>
                    <a:lnTo>
                      <a:pt x="129" y="32"/>
                    </a:lnTo>
                    <a:lnTo>
                      <a:pt x="133" y="38"/>
                    </a:lnTo>
                    <a:lnTo>
                      <a:pt x="136" y="45"/>
                    </a:lnTo>
                    <a:lnTo>
                      <a:pt x="139" y="53"/>
                    </a:lnTo>
                    <a:lnTo>
                      <a:pt x="142" y="60"/>
                    </a:lnTo>
                    <a:lnTo>
                      <a:pt x="143" y="67"/>
                    </a:lnTo>
                    <a:lnTo>
                      <a:pt x="144" y="75"/>
                    </a:lnTo>
                    <a:lnTo>
                      <a:pt x="145" y="84"/>
                    </a:lnTo>
                    <a:close/>
                  </a:path>
                </a:pathLst>
              </a:custGeom>
              <a:solidFill>
                <a:srgbClr val="F8D4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21"/>
              <p:cNvSpPr>
                <a:spLocks noEditPoints="1"/>
              </p:cNvSpPr>
              <p:nvPr/>
            </p:nvSpPr>
            <p:spPr bwMode="auto">
              <a:xfrm>
                <a:off x="1147" y="2645"/>
                <a:ext cx="29" cy="29"/>
              </a:xfrm>
              <a:custGeom>
                <a:avLst/>
                <a:gdLst>
                  <a:gd name="T0" fmla="*/ 143 w 145"/>
                  <a:gd name="T1" fmla="*/ 62 h 170"/>
                  <a:gd name="T2" fmla="*/ 131 w 145"/>
                  <a:gd name="T3" fmla="*/ 33 h 170"/>
                  <a:gd name="T4" fmla="*/ 113 w 145"/>
                  <a:gd name="T5" fmla="*/ 12 h 170"/>
                  <a:gd name="T6" fmla="*/ 92 w 145"/>
                  <a:gd name="T7" fmla="*/ 4 h 170"/>
                  <a:gd name="T8" fmla="*/ 71 w 145"/>
                  <a:gd name="T9" fmla="*/ 0 h 170"/>
                  <a:gd name="T10" fmla="*/ 51 w 145"/>
                  <a:gd name="T11" fmla="*/ 1 h 170"/>
                  <a:gd name="T12" fmla="*/ 34 w 145"/>
                  <a:gd name="T13" fmla="*/ 11 h 170"/>
                  <a:gd name="T14" fmla="*/ 12 w 145"/>
                  <a:gd name="T15" fmla="*/ 36 h 170"/>
                  <a:gd name="T16" fmla="*/ 4 w 145"/>
                  <a:gd name="T17" fmla="*/ 55 h 170"/>
                  <a:gd name="T18" fmla="*/ 0 w 145"/>
                  <a:gd name="T19" fmla="*/ 77 h 170"/>
                  <a:gd name="T20" fmla="*/ 2 w 145"/>
                  <a:gd name="T21" fmla="*/ 101 h 170"/>
                  <a:gd name="T22" fmla="*/ 9 w 145"/>
                  <a:gd name="T23" fmla="*/ 125 h 170"/>
                  <a:gd name="T24" fmla="*/ 21 w 145"/>
                  <a:gd name="T25" fmla="*/ 145 h 170"/>
                  <a:gd name="T26" fmla="*/ 38 w 145"/>
                  <a:gd name="T27" fmla="*/ 159 h 170"/>
                  <a:gd name="T28" fmla="*/ 59 w 145"/>
                  <a:gd name="T29" fmla="*/ 169 h 170"/>
                  <a:gd name="T30" fmla="*/ 80 w 145"/>
                  <a:gd name="T31" fmla="*/ 170 h 170"/>
                  <a:gd name="T32" fmla="*/ 101 w 145"/>
                  <a:gd name="T33" fmla="*/ 163 h 170"/>
                  <a:gd name="T34" fmla="*/ 119 w 145"/>
                  <a:gd name="T35" fmla="*/ 151 h 170"/>
                  <a:gd name="T36" fmla="*/ 133 w 145"/>
                  <a:gd name="T37" fmla="*/ 132 h 170"/>
                  <a:gd name="T38" fmla="*/ 142 w 145"/>
                  <a:gd name="T39" fmla="*/ 109 h 170"/>
                  <a:gd name="T40" fmla="*/ 145 w 145"/>
                  <a:gd name="T41" fmla="*/ 84 h 170"/>
                  <a:gd name="T42" fmla="*/ 135 w 145"/>
                  <a:gd name="T43" fmla="*/ 99 h 170"/>
                  <a:gd name="T44" fmla="*/ 128 w 145"/>
                  <a:gd name="T45" fmla="*/ 120 h 170"/>
                  <a:gd name="T46" fmla="*/ 118 w 145"/>
                  <a:gd name="T47" fmla="*/ 138 h 170"/>
                  <a:gd name="T48" fmla="*/ 103 w 145"/>
                  <a:gd name="T49" fmla="*/ 150 h 170"/>
                  <a:gd name="T50" fmla="*/ 86 w 145"/>
                  <a:gd name="T51" fmla="*/ 158 h 170"/>
                  <a:gd name="T52" fmla="*/ 67 w 145"/>
                  <a:gd name="T53" fmla="*/ 159 h 170"/>
                  <a:gd name="T54" fmla="*/ 49 w 145"/>
                  <a:gd name="T55" fmla="*/ 153 h 170"/>
                  <a:gd name="T56" fmla="*/ 32 w 145"/>
                  <a:gd name="T57" fmla="*/ 143 h 170"/>
                  <a:gd name="T58" fmla="*/ 20 w 145"/>
                  <a:gd name="T59" fmla="*/ 126 h 170"/>
                  <a:gd name="T60" fmla="*/ 12 w 145"/>
                  <a:gd name="T61" fmla="*/ 107 h 170"/>
                  <a:gd name="T62" fmla="*/ 9 w 145"/>
                  <a:gd name="T63" fmla="*/ 84 h 170"/>
                  <a:gd name="T64" fmla="*/ 12 w 145"/>
                  <a:gd name="T65" fmla="*/ 61 h 170"/>
                  <a:gd name="T66" fmla="*/ 20 w 145"/>
                  <a:gd name="T67" fmla="*/ 42 h 170"/>
                  <a:gd name="T68" fmla="*/ 32 w 145"/>
                  <a:gd name="T69" fmla="*/ 25 h 170"/>
                  <a:gd name="T70" fmla="*/ 49 w 145"/>
                  <a:gd name="T71" fmla="*/ 14 h 170"/>
                  <a:gd name="T72" fmla="*/ 67 w 145"/>
                  <a:gd name="T73" fmla="*/ 8 h 170"/>
                  <a:gd name="T74" fmla="*/ 86 w 145"/>
                  <a:gd name="T75" fmla="*/ 9 h 170"/>
                  <a:gd name="T76" fmla="*/ 103 w 145"/>
                  <a:gd name="T77" fmla="*/ 18 h 170"/>
                  <a:gd name="T78" fmla="*/ 118 w 145"/>
                  <a:gd name="T79" fmla="*/ 30 h 170"/>
                  <a:gd name="T80" fmla="*/ 128 w 145"/>
                  <a:gd name="T81" fmla="*/ 48 h 170"/>
                  <a:gd name="T82" fmla="*/ 135 w 145"/>
                  <a:gd name="T83" fmla="*/ 6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5" h="170">
                    <a:moveTo>
                      <a:pt x="145" y="84"/>
                    </a:moveTo>
                    <a:lnTo>
                      <a:pt x="144" y="73"/>
                    </a:lnTo>
                    <a:lnTo>
                      <a:pt x="143" y="62"/>
                    </a:lnTo>
                    <a:lnTo>
                      <a:pt x="140" y="51"/>
                    </a:lnTo>
                    <a:lnTo>
                      <a:pt x="136" y="42"/>
                    </a:lnTo>
                    <a:lnTo>
                      <a:pt x="131" y="33"/>
                    </a:lnTo>
                    <a:lnTo>
                      <a:pt x="126" y="25"/>
                    </a:lnTo>
                    <a:lnTo>
                      <a:pt x="120" y="18"/>
                    </a:lnTo>
                    <a:lnTo>
                      <a:pt x="113" y="12"/>
                    </a:lnTo>
                    <a:lnTo>
                      <a:pt x="106" y="8"/>
                    </a:lnTo>
                    <a:lnTo>
                      <a:pt x="99" y="6"/>
                    </a:lnTo>
                    <a:lnTo>
                      <a:pt x="92" y="4"/>
                    </a:lnTo>
                    <a:lnTo>
                      <a:pt x="85" y="2"/>
                    </a:lnTo>
                    <a:lnTo>
                      <a:pt x="78" y="1"/>
                    </a:lnTo>
                    <a:lnTo>
                      <a:pt x="71" y="0"/>
                    </a:lnTo>
                    <a:lnTo>
                      <a:pt x="64" y="0"/>
                    </a:lnTo>
                    <a:lnTo>
                      <a:pt x="57" y="0"/>
                    </a:lnTo>
                    <a:lnTo>
                      <a:pt x="51" y="1"/>
                    </a:lnTo>
                    <a:lnTo>
                      <a:pt x="45" y="5"/>
                    </a:lnTo>
                    <a:lnTo>
                      <a:pt x="39" y="7"/>
                    </a:lnTo>
                    <a:lnTo>
                      <a:pt x="34" y="11"/>
                    </a:lnTo>
                    <a:lnTo>
                      <a:pt x="24" y="19"/>
                    </a:lnTo>
                    <a:lnTo>
                      <a:pt x="16" y="30"/>
                    </a:lnTo>
                    <a:lnTo>
                      <a:pt x="12" y="36"/>
                    </a:lnTo>
                    <a:lnTo>
                      <a:pt x="9" y="42"/>
                    </a:lnTo>
                    <a:lnTo>
                      <a:pt x="7" y="48"/>
                    </a:lnTo>
                    <a:lnTo>
                      <a:pt x="4" y="55"/>
                    </a:lnTo>
                    <a:lnTo>
                      <a:pt x="3" y="61"/>
                    </a:lnTo>
                    <a:lnTo>
                      <a:pt x="1" y="68"/>
                    </a:lnTo>
                    <a:lnTo>
                      <a:pt x="0" y="77"/>
                    </a:lnTo>
                    <a:lnTo>
                      <a:pt x="0" y="84"/>
                    </a:lnTo>
                    <a:lnTo>
                      <a:pt x="1" y="92"/>
                    </a:lnTo>
                    <a:lnTo>
                      <a:pt x="2" y="101"/>
                    </a:lnTo>
                    <a:lnTo>
                      <a:pt x="3" y="109"/>
                    </a:lnTo>
                    <a:lnTo>
                      <a:pt x="6" y="117"/>
                    </a:lnTo>
                    <a:lnTo>
                      <a:pt x="9" y="125"/>
                    </a:lnTo>
                    <a:lnTo>
                      <a:pt x="12" y="132"/>
                    </a:lnTo>
                    <a:lnTo>
                      <a:pt x="17" y="139"/>
                    </a:lnTo>
                    <a:lnTo>
                      <a:pt x="21" y="145"/>
                    </a:lnTo>
                    <a:lnTo>
                      <a:pt x="26" y="151"/>
                    </a:lnTo>
                    <a:lnTo>
                      <a:pt x="32" y="156"/>
                    </a:lnTo>
                    <a:lnTo>
                      <a:pt x="38" y="159"/>
                    </a:lnTo>
                    <a:lnTo>
                      <a:pt x="45" y="163"/>
                    </a:lnTo>
                    <a:lnTo>
                      <a:pt x="52" y="166"/>
                    </a:lnTo>
                    <a:lnTo>
                      <a:pt x="59" y="169"/>
                    </a:lnTo>
                    <a:lnTo>
                      <a:pt x="66" y="170"/>
                    </a:lnTo>
                    <a:lnTo>
                      <a:pt x="73" y="170"/>
                    </a:lnTo>
                    <a:lnTo>
                      <a:pt x="80" y="170"/>
                    </a:lnTo>
                    <a:lnTo>
                      <a:pt x="88" y="169"/>
                    </a:lnTo>
                    <a:lnTo>
                      <a:pt x="94" y="166"/>
                    </a:lnTo>
                    <a:lnTo>
                      <a:pt x="101" y="163"/>
                    </a:lnTo>
                    <a:lnTo>
                      <a:pt x="107" y="159"/>
                    </a:lnTo>
                    <a:lnTo>
                      <a:pt x="113" y="156"/>
                    </a:lnTo>
                    <a:lnTo>
                      <a:pt x="119" y="151"/>
                    </a:lnTo>
                    <a:lnTo>
                      <a:pt x="124" y="145"/>
                    </a:lnTo>
                    <a:lnTo>
                      <a:pt x="129" y="139"/>
                    </a:lnTo>
                    <a:lnTo>
                      <a:pt x="133" y="132"/>
                    </a:lnTo>
                    <a:lnTo>
                      <a:pt x="136" y="125"/>
                    </a:lnTo>
                    <a:lnTo>
                      <a:pt x="139" y="117"/>
                    </a:lnTo>
                    <a:lnTo>
                      <a:pt x="142" y="109"/>
                    </a:lnTo>
                    <a:lnTo>
                      <a:pt x="144" y="101"/>
                    </a:lnTo>
                    <a:lnTo>
                      <a:pt x="145" y="92"/>
                    </a:lnTo>
                    <a:lnTo>
                      <a:pt x="145" y="84"/>
                    </a:lnTo>
                    <a:close/>
                    <a:moveTo>
                      <a:pt x="136" y="84"/>
                    </a:moveTo>
                    <a:lnTo>
                      <a:pt x="136" y="91"/>
                    </a:lnTo>
                    <a:lnTo>
                      <a:pt x="135" y="99"/>
                    </a:lnTo>
                    <a:lnTo>
                      <a:pt x="133" y="107"/>
                    </a:lnTo>
                    <a:lnTo>
                      <a:pt x="131" y="113"/>
                    </a:lnTo>
                    <a:lnTo>
                      <a:pt x="128" y="120"/>
                    </a:lnTo>
                    <a:lnTo>
                      <a:pt x="125" y="126"/>
                    </a:lnTo>
                    <a:lnTo>
                      <a:pt x="122" y="132"/>
                    </a:lnTo>
                    <a:lnTo>
                      <a:pt x="118" y="138"/>
                    </a:lnTo>
                    <a:lnTo>
                      <a:pt x="113" y="143"/>
                    </a:lnTo>
                    <a:lnTo>
                      <a:pt x="108" y="146"/>
                    </a:lnTo>
                    <a:lnTo>
                      <a:pt x="103" y="150"/>
                    </a:lnTo>
                    <a:lnTo>
                      <a:pt x="98" y="153"/>
                    </a:lnTo>
                    <a:lnTo>
                      <a:pt x="92" y="156"/>
                    </a:lnTo>
                    <a:lnTo>
                      <a:pt x="86" y="158"/>
                    </a:lnTo>
                    <a:lnTo>
                      <a:pt x="80" y="159"/>
                    </a:lnTo>
                    <a:lnTo>
                      <a:pt x="73" y="159"/>
                    </a:lnTo>
                    <a:lnTo>
                      <a:pt x="67" y="159"/>
                    </a:lnTo>
                    <a:lnTo>
                      <a:pt x="60" y="158"/>
                    </a:lnTo>
                    <a:lnTo>
                      <a:pt x="54" y="156"/>
                    </a:lnTo>
                    <a:lnTo>
                      <a:pt x="49" y="153"/>
                    </a:lnTo>
                    <a:lnTo>
                      <a:pt x="42" y="150"/>
                    </a:lnTo>
                    <a:lnTo>
                      <a:pt x="37" y="146"/>
                    </a:lnTo>
                    <a:lnTo>
                      <a:pt x="32" y="143"/>
                    </a:lnTo>
                    <a:lnTo>
                      <a:pt x="28" y="138"/>
                    </a:lnTo>
                    <a:lnTo>
                      <a:pt x="24" y="132"/>
                    </a:lnTo>
                    <a:lnTo>
                      <a:pt x="20" y="126"/>
                    </a:lnTo>
                    <a:lnTo>
                      <a:pt x="17" y="120"/>
                    </a:lnTo>
                    <a:lnTo>
                      <a:pt x="14" y="113"/>
                    </a:lnTo>
                    <a:lnTo>
                      <a:pt x="12" y="107"/>
                    </a:lnTo>
                    <a:lnTo>
                      <a:pt x="10" y="99"/>
                    </a:lnTo>
                    <a:lnTo>
                      <a:pt x="9" y="91"/>
                    </a:lnTo>
                    <a:lnTo>
                      <a:pt x="9" y="84"/>
                    </a:lnTo>
                    <a:lnTo>
                      <a:pt x="9" y="77"/>
                    </a:lnTo>
                    <a:lnTo>
                      <a:pt x="10" y="68"/>
                    </a:lnTo>
                    <a:lnTo>
                      <a:pt x="12" y="61"/>
                    </a:lnTo>
                    <a:lnTo>
                      <a:pt x="14" y="54"/>
                    </a:lnTo>
                    <a:lnTo>
                      <a:pt x="17" y="48"/>
                    </a:lnTo>
                    <a:lnTo>
                      <a:pt x="20" y="42"/>
                    </a:lnTo>
                    <a:lnTo>
                      <a:pt x="24" y="36"/>
                    </a:lnTo>
                    <a:lnTo>
                      <a:pt x="28" y="30"/>
                    </a:lnTo>
                    <a:lnTo>
                      <a:pt x="32" y="25"/>
                    </a:lnTo>
                    <a:lnTo>
                      <a:pt x="37" y="21"/>
                    </a:lnTo>
                    <a:lnTo>
                      <a:pt x="42" y="18"/>
                    </a:lnTo>
                    <a:lnTo>
                      <a:pt x="49" y="14"/>
                    </a:lnTo>
                    <a:lnTo>
                      <a:pt x="54" y="12"/>
                    </a:lnTo>
                    <a:lnTo>
                      <a:pt x="60" y="9"/>
                    </a:lnTo>
                    <a:lnTo>
                      <a:pt x="67" y="8"/>
                    </a:lnTo>
                    <a:lnTo>
                      <a:pt x="73" y="8"/>
                    </a:lnTo>
                    <a:lnTo>
                      <a:pt x="80" y="8"/>
                    </a:lnTo>
                    <a:lnTo>
                      <a:pt x="86" y="9"/>
                    </a:lnTo>
                    <a:lnTo>
                      <a:pt x="92" y="12"/>
                    </a:lnTo>
                    <a:lnTo>
                      <a:pt x="98" y="14"/>
                    </a:lnTo>
                    <a:lnTo>
                      <a:pt x="103" y="18"/>
                    </a:lnTo>
                    <a:lnTo>
                      <a:pt x="108" y="21"/>
                    </a:lnTo>
                    <a:lnTo>
                      <a:pt x="113" y="25"/>
                    </a:lnTo>
                    <a:lnTo>
                      <a:pt x="118" y="30"/>
                    </a:lnTo>
                    <a:lnTo>
                      <a:pt x="122" y="36"/>
                    </a:lnTo>
                    <a:lnTo>
                      <a:pt x="125" y="42"/>
                    </a:lnTo>
                    <a:lnTo>
                      <a:pt x="128" y="48"/>
                    </a:lnTo>
                    <a:lnTo>
                      <a:pt x="131" y="54"/>
                    </a:lnTo>
                    <a:lnTo>
                      <a:pt x="133" y="61"/>
                    </a:lnTo>
                    <a:lnTo>
                      <a:pt x="135" y="68"/>
                    </a:lnTo>
                    <a:lnTo>
                      <a:pt x="136" y="77"/>
                    </a:lnTo>
                    <a:lnTo>
                      <a:pt x="136" y="84"/>
                    </a:lnTo>
                    <a:close/>
                  </a:path>
                </a:pathLst>
              </a:custGeom>
              <a:solidFill>
                <a:srgbClr val="F8D7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22"/>
              <p:cNvSpPr>
                <a:spLocks noEditPoints="1"/>
              </p:cNvSpPr>
              <p:nvPr/>
            </p:nvSpPr>
            <p:spPr bwMode="auto">
              <a:xfrm>
                <a:off x="1148" y="2646"/>
                <a:ext cx="27" cy="27"/>
              </a:xfrm>
              <a:custGeom>
                <a:avLst/>
                <a:gdLst>
                  <a:gd name="T0" fmla="*/ 134 w 136"/>
                  <a:gd name="T1" fmla="*/ 65 h 162"/>
                  <a:gd name="T2" fmla="*/ 127 w 136"/>
                  <a:gd name="T3" fmla="*/ 43 h 162"/>
                  <a:gd name="T4" fmla="*/ 116 w 136"/>
                  <a:gd name="T5" fmla="*/ 24 h 162"/>
                  <a:gd name="T6" fmla="*/ 100 w 136"/>
                  <a:gd name="T7" fmla="*/ 11 h 162"/>
                  <a:gd name="T8" fmla="*/ 82 w 136"/>
                  <a:gd name="T9" fmla="*/ 3 h 162"/>
                  <a:gd name="T10" fmla="*/ 61 w 136"/>
                  <a:gd name="T11" fmla="*/ 2 h 162"/>
                  <a:gd name="T12" fmla="*/ 42 w 136"/>
                  <a:gd name="T13" fmla="*/ 7 h 162"/>
                  <a:gd name="T14" fmla="*/ 24 w 136"/>
                  <a:gd name="T15" fmla="*/ 19 h 162"/>
                  <a:gd name="T16" fmla="*/ 11 w 136"/>
                  <a:gd name="T17" fmla="*/ 36 h 162"/>
                  <a:gd name="T18" fmla="*/ 3 w 136"/>
                  <a:gd name="T19" fmla="*/ 58 h 162"/>
                  <a:gd name="T20" fmla="*/ 0 w 136"/>
                  <a:gd name="T21" fmla="*/ 82 h 162"/>
                  <a:gd name="T22" fmla="*/ 3 w 136"/>
                  <a:gd name="T23" fmla="*/ 106 h 162"/>
                  <a:gd name="T24" fmla="*/ 11 w 136"/>
                  <a:gd name="T25" fmla="*/ 127 h 162"/>
                  <a:gd name="T26" fmla="*/ 24 w 136"/>
                  <a:gd name="T27" fmla="*/ 144 h 162"/>
                  <a:gd name="T28" fmla="*/ 42 w 136"/>
                  <a:gd name="T29" fmla="*/ 156 h 162"/>
                  <a:gd name="T30" fmla="*/ 61 w 136"/>
                  <a:gd name="T31" fmla="*/ 162 h 162"/>
                  <a:gd name="T32" fmla="*/ 82 w 136"/>
                  <a:gd name="T33" fmla="*/ 161 h 162"/>
                  <a:gd name="T34" fmla="*/ 100 w 136"/>
                  <a:gd name="T35" fmla="*/ 153 h 162"/>
                  <a:gd name="T36" fmla="*/ 116 w 136"/>
                  <a:gd name="T37" fmla="*/ 139 h 162"/>
                  <a:gd name="T38" fmla="*/ 127 w 136"/>
                  <a:gd name="T39" fmla="*/ 120 h 162"/>
                  <a:gd name="T40" fmla="*/ 134 w 136"/>
                  <a:gd name="T41" fmla="*/ 99 h 162"/>
                  <a:gd name="T42" fmla="*/ 127 w 136"/>
                  <a:gd name="T43" fmla="*/ 82 h 162"/>
                  <a:gd name="T44" fmla="*/ 124 w 136"/>
                  <a:gd name="T45" fmla="*/ 102 h 162"/>
                  <a:gd name="T46" fmla="*/ 117 w 136"/>
                  <a:gd name="T47" fmla="*/ 121 h 162"/>
                  <a:gd name="T48" fmla="*/ 105 w 136"/>
                  <a:gd name="T49" fmla="*/ 136 h 162"/>
                  <a:gd name="T50" fmla="*/ 91 w 136"/>
                  <a:gd name="T51" fmla="*/ 147 h 162"/>
                  <a:gd name="T52" fmla="*/ 74 w 136"/>
                  <a:gd name="T53" fmla="*/ 151 h 162"/>
                  <a:gd name="T54" fmla="*/ 56 w 136"/>
                  <a:gd name="T55" fmla="*/ 150 h 162"/>
                  <a:gd name="T56" fmla="*/ 40 w 136"/>
                  <a:gd name="T57" fmla="*/ 143 h 162"/>
                  <a:gd name="T58" fmla="*/ 26 w 136"/>
                  <a:gd name="T59" fmla="*/ 131 h 162"/>
                  <a:gd name="T60" fmla="*/ 16 w 136"/>
                  <a:gd name="T61" fmla="*/ 115 h 162"/>
                  <a:gd name="T62" fmla="*/ 10 w 136"/>
                  <a:gd name="T63" fmla="*/ 96 h 162"/>
                  <a:gd name="T64" fmla="*/ 9 w 136"/>
                  <a:gd name="T65" fmla="*/ 75 h 162"/>
                  <a:gd name="T66" fmla="*/ 13 w 136"/>
                  <a:gd name="T67" fmla="*/ 54 h 162"/>
                  <a:gd name="T68" fmla="*/ 22 w 136"/>
                  <a:gd name="T69" fmla="*/ 37 h 162"/>
                  <a:gd name="T70" fmla="*/ 34 w 136"/>
                  <a:gd name="T71" fmla="*/ 23 h 162"/>
                  <a:gd name="T72" fmla="*/ 51 w 136"/>
                  <a:gd name="T73" fmla="*/ 15 h 162"/>
                  <a:gd name="T74" fmla="*/ 68 w 136"/>
                  <a:gd name="T75" fmla="*/ 11 h 162"/>
                  <a:gd name="T76" fmla="*/ 85 w 136"/>
                  <a:gd name="T77" fmla="*/ 15 h 162"/>
                  <a:gd name="T78" fmla="*/ 101 w 136"/>
                  <a:gd name="T79" fmla="*/ 23 h 162"/>
                  <a:gd name="T80" fmla="*/ 113 w 136"/>
                  <a:gd name="T81" fmla="*/ 37 h 162"/>
                  <a:gd name="T82" fmla="*/ 122 w 136"/>
                  <a:gd name="T83" fmla="*/ 54 h 162"/>
                  <a:gd name="T84" fmla="*/ 126 w 136"/>
                  <a:gd name="T85" fmla="*/ 7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62">
                    <a:moveTo>
                      <a:pt x="136" y="82"/>
                    </a:moveTo>
                    <a:lnTo>
                      <a:pt x="135" y="73"/>
                    </a:lnTo>
                    <a:lnTo>
                      <a:pt x="134" y="65"/>
                    </a:lnTo>
                    <a:lnTo>
                      <a:pt x="133" y="58"/>
                    </a:lnTo>
                    <a:lnTo>
                      <a:pt x="130" y="51"/>
                    </a:lnTo>
                    <a:lnTo>
                      <a:pt x="127" y="43"/>
                    </a:lnTo>
                    <a:lnTo>
                      <a:pt x="124" y="36"/>
                    </a:lnTo>
                    <a:lnTo>
                      <a:pt x="120" y="30"/>
                    </a:lnTo>
                    <a:lnTo>
                      <a:pt x="116" y="24"/>
                    </a:lnTo>
                    <a:lnTo>
                      <a:pt x="111" y="19"/>
                    </a:lnTo>
                    <a:lnTo>
                      <a:pt x="106" y="15"/>
                    </a:lnTo>
                    <a:lnTo>
                      <a:pt x="100" y="11"/>
                    </a:lnTo>
                    <a:lnTo>
                      <a:pt x="94" y="7"/>
                    </a:lnTo>
                    <a:lnTo>
                      <a:pt x="88" y="5"/>
                    </a:lnTo>
                    <a:lnTo>
                      <a:pt x="82" y="3"/>
                    </a:lnTo>
                    <a:lnTo>
                      <a:pt x="75" y="2"/>
                    </a:lnTo>
                    <a:lnTo>
                      <a:pt x="68" y="0"/>
                    </a:lnTo>
                    <a:lnTo>
                      <a:pt x="61" y="2"/>
                    </a:lnTo>
                    <a:lnTo>
                      <a:pt x="55" y="3"/>
                    </a:lnTo>
                    <a:lnTo>
                      <a:pt x="48" y="5"/>
                    </a:lnTo>
                    <a:lnTo>
                      <a:pt x="42" y="7"/>
                    </a:lnTo>
                    <a:lnTo>
                      <a:pt x="35" y="11"/>
                    </a:lnTo>
                    <a:lnTo>
                      <a:pt x="29" y="15"/>
                    </a:lnTo>
                    <a:lnTo>
                      <a:pt x="24" y="19"/>
                    </a:lnTo>
                    <a:lnTo>
                      <a:pt x="19" y="24"/>
                    </a:lnTo>
                    <a:lnTo>
                      <a:pt x="15" y="30"/>
                    </a:lnTo>
                    <a:lnTo>
                      <a:pt x="11" y="36"/>
                    </a:lnTo>
                    <a:lnTo>
                      <a:pt x="8" y="43"/>
                    </a:lnTo>
                    <a:lnTo>
                      <a:pt x="5" y="51"/>
                    </a:lnTo>
                    <a:lnTo>
                      <a:pt x="3" y="58"/>
                    </a:lnTo>
                    <a:lnTo>
                      <a:pt x="1" y="65"/>
                    </a:lnTo>
                    <a:lnTo>
                      <a:pt x="0" y="73"/>
                    </a:lnTo>
                    <a:lnTo>
                      <a:pt x="0" y="82"/>
                    </a:lnTo>
                    <a:lnTo>
                      <a:pt x="0" y="90"/>
                    </a:lnTo>
                    <a:lnTo>
                      <a:pt x="1" y="99"/>
                    </a:lnTo>
                    <a:lnTo>
                      <a:pt x="3" y="106"/>
                    </a:lnTo>
                    <a:lnTo>
                      <a:pt x="5" y="113"/>
                    </a:lnTo>
                    <a:lnTo>
                      <a:pt x="8" y="120"/>
                    </a:lnTo>
                    <a:lnTo>
                      <a:pt x="11" y="127"/>
                    </a:lnTo>
                    <a:lnTo>
                      <a:pt x="15" y="133"/>
                    </a:lnTo>
                    <a:lnTo>
                      <a:pt x="19" y="139"/>
                    </a:lnTo>
                    <a:lnTo>
                      <a:pt x="24" y="144"/>
                    </a:lnTo>
                    <a:lnTo>
                      <a:pt x="29" y="149"/>
                    </a:lnTo>
                    <a:lnTo>
                      <a:pt x="35" y="153"/>
                    </a:lnTo>
                    <a:lnTo>
                      <a:pt x="42" y="156"/>
                    </a:lnTo>
                    <a:lnTo>
                      <a:pt x="48" y="159"/>
                    </a:lnTo>
                    <a:lnTo>
                      <a:pt x="55" y="161"/>
                    </a:lnTo>
                    <a:lnTo>
                      <a:pt x="61" y="162"/>
                    </a:lnTo>
                    <a:lnTo>
                      <a:pt x="68" y="162"/>
                    </a:lnTo>
                    <a:lnTo>
                      <a:pt x="75" y="162"/>
                    </a:lnTo>
                    <a:lnTo>
                      <a:pt x="82" y="161"/>
                    </a:lnTo>
                    <a:lnTo>
                      <a:pt x="88" y="159"/>
                    </a:lnTo>
                    <a:lnTo>
                      <a:pt x="94" y="156"/>
                    </a:lnTo>
                    <a:lnTo>
                      <a:pt x="100" y="153"/>
                    </a:lnTo>
                    <a:lnTo>
                      <a:pt x="106" y="149"/>
                    </a:lnTo>
                    <a:lnTo>
                      <a:pt x="111" y="144"/>
                    </a:lnTo>
                    <a:lnTo>
                      <a:pt x="116" y="139"/>
                    </a:lnTo>
                    <a:lnTo>
                      <a:pt x="120" y="133"/>
                    </a:lnTo>
                    <a:lnTo>
                      <a:pt x="124" y="127"/>
                    </a:lnTo>
                    <a:lnTo>
                      <a:pt x="127" y="120"/>
                    </a:lnTo>
                    <a:lnTo>
                      <a:pt x="130" y="113"/>
                    </a:lnTo>
                    <a:lnTo>
                      <a:pt x="133" y="106"/>
                    </a:lnTo>
                    <a:lnTo>
                      <a:pt x="134" y="99"/>
                    </a:lnTo>
                    <a:lnTo>
                      <a:pt x="135" y="90"/>
                    </a:lnTo>
                    <a:lnTo>
                      <a:pt x="136" y="82"/>
                    </a:lnTo>
                    <a:close/>
                    <a:moveTo>
                      <a:pt x="127" y="82"/>
                    </a:moveTo>
                    <a:lnTo>
                      <a:pt x="126" y="89"/>
                    </a:lnTo>
                    <a:lnTo>
                      <a:pt x="125" y="96"/>
                    </a:lnTo>
                    <a:lnTo>
                      <a:pt x="124" y="102"/>
                    </a:lnTo>
                    <a:lnTo>
                      <a:pt x="122" y="109"/>
                    </a:lnTo>
                    <a:lnTo>
                      <a:pt x="120" y="115"/>
                    </a:lnTo>
                    <a:lnTo>
                      <a:pt x="117" y="121"/>
                    </a:lnTo>
                    <a:lnTo>
                      <a:pt x="113" y="126"/>
                    </a:lnTo>
                    <a:lnTo>
                      <a:pt x="109" y="131"/>
                    </a:lnTo>
                    <a:lnTo>
                      <a:pt x="105" y="136"/>
                    </a:lnTo>
                    <a:lnTo>
                      <a:pt x="101" y="141"/>
                    </a:lnTo>
                    <a:lnTo>
                      <a:pt x="96" y="143"/>
                    </a:lnTo>
                    <a:lnTo>
                      <a:pt x="91" y="147"/>
                    </a:lnTo>
                    <a:lnTo>
                      <a:pt x="85" y="149"/>
                    </a:lnTo>
                    <a:lnTo>
                      <a:pt x="80" y="150"/>
                    </a:lnTo>
                    <a:lnTo>
                      <a:pt x="74" y="151"/>
                    </a:lnTo>
                    <a:lnTo>
                      <a:pt x="68" y="151"/>
                    </a:lnTo>
                    <a:lnTo>
                      <a:pt x="62" y="151"/>
                    </a:lnTo>
                    <a:lnTo>
                      <a:pt x="56" y="150"/>
                    </a:lnTo>
                    <a:lnTo>
                      <a:pt x="51" y="149"/>
                    </a:lnTo>
                    <a:lnTo>
                      <a:pt x="45" y="147"/>
                    </a:lnTo>
                    <a:lnTo>
                      <a:pt x="40" y="143"/>
                    </a:lnTo>
                    <a:lnTo>
                      <a:pt x="34" y="141"/>
                    </a:lnTo>
                    <a:lnTo>
                      <a:pt x="30" y="136"/>
                    </a:lnTo>
                    <a:lnTo>
                      <a:pt x="26" y="131"/>
                    </a:lnTo>
                    <a:lnTo>
                      <a:pt x="22" y="126"/>
                    </a:lnTo>
                    <a:lnTo>
                      <a:pt x="19" y="121"/>
                    </a:lnTo>
                    <a:lnTo>
                      <a:pt x="16" y="115"/>
                    </a:lnTo>
                    <a:lnTo>
                      <a:pt x="13" y="109"/>
                    </a:lnTo>
                    <a:lnTo>
                      <a:pt x="11" y="102"/>
                    </a:lnTo>
                    <a:lnTo>
                      <a:pt x="10" y="96"/>
                    </a:lnTo>
                    <a:lnTo>
                      <a:pt x="9" y="89"/>
                    </a:lnTo>
                    <a:lnTo>
                      <a:pt x="9" y="82"/>
                    </a:lnTo>
                    <a:lnTo>
                      <a:pt x="9" y="75"/>
                    </a:lnTo>
                    <a:lnTo>
                      <a:pt x="10" y="67"/>
                    </a:lnTo>
                    <a:lnTo>
                      <a:pt x="11" y="61"/>
                    </a:lnTo>
                    <a:lnTo>
                      <a:pt x="13" y="54"/>
                    </a:lnTo>
                    <a:lnTo>
                      <a:pt x="16" y="48"/>
                    </a:lnTo>
                    <a:lnTo>
                      <a:pt x="19" y="42"/>
                    </a:lnTo>
                    <a:lnTo>
                      <a:pt x="22" y="37"/>
                    </a:lnTo>
                    <a:lnTo>
                      <a:pt x="26" y="33"/>
                    </a:lnTo>
                    <a:lnTo>
                      <a:pt x="30" y="28"/>
                    </a:lnTo>
                    <a:lnTo>
                      <a:pt x="34" y="23"/>
                    </a:lnTo>
                    <a:lnTo>
                      <a:pt x="40" y="21"/>
                    </a:lnTo>
                    <a:lnTo>
                      <a:pt x="45" y="17"/>
                    </a:lnTo>
                    <a:lnTo>
                      <a:pt x="51" y="15"/>
                    </a:lnTo>
                    <a:lnTo>
                      <a:pt x="56" y="13"/>
                    </a:lnTo>
                    <a:lnTo>
                      <a:pt x="62" y="12"/>
                    </a:lnTo>
                    <a:lnTo>
                      <a:pt x="68" y="11"/>
                    </a:lnTo>
                    <a:lnTo>
                      <a:pt x="74" y="12"/>
                    </a:lnTo>
                    <a:lnTo>
                      <a:pt x="80" y="13"/>
                    </a:lnTo>
                    <a:lnTo>
                      <a:pt x="85" y="15"/>
                    </a:lnTo>
                    <a:lnTo>
                      <a:pt x="91" y="17"/>
                    </a:lnTo>
                    <a:lnTo>
                      <a:pt x="96" y="21"/>
                    </a:lnTo>
                    <a:lnTo>
                      <a:pt x="101" y="23"/>
                    </a:lnTo>
                    <a:lnTo>
                      <a:pt x="105" y="28"/>
                    </a:lnTo>
                    <a:lnTo>
                      <a:pt x="109" y="33"/>
                    </a:lnTo>
                    <a:lnTo>
                      <a:pt x="113" y="37"/>
                    </a:lnTo>
                    <a:lnTo>
                      <a:pt x="117" y="42"/>
                    </a:lnTo>
                    <a:lnTo>
                      <a:pt x="120" y="48"/>
                    </a:lnTo>
                    <a:lnTo>
                      <a:pt x="122" y="54"/>
                    </a:lnTo>
                    <a:lnTo>
                      <a:pt x="124" y="61"/>
                    </a:lnTo>
                    <a:lnTo>
                      <a:pt x="125" y="67"/>
                    </a:lnTo>
                    <a:lnTo>
                      <a:pt x="126" y="75"/>
                    </a:lnTo>
                    <a:lnTo>
                      <a:pt x="127" y="82"/>
                    </a:lnTo>
                    <a:close/>
                  </a:path>
                </a:pathLst>
              </a:custGeom>
              <a:solidFill>
                <a:srgbClr val="F9DA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23"/>
              <p:cNvSpPr>
                <a:spLocks noEditPoints="1"/>
              </p:cNvSpPr>
              <p:nvPr/>
            </p:nvSpPr>
            <p:spPr bwMode="auto">
              <a:xfrm>
                <a:off x="1149" y="2647"/>
                <a:ext cx="25" cy="25"/>
              </a:xfrm>
              <a:custGeom>
                <a:avLst/>
                <a:gdLst>
                  <a:gd name="T0" fmla="*/ 127 w 127"/>
                  <a:gd name="T1" fmla="*/ 69 h 151"/>
                  <a:gd name="T2" fmla="*/ 124 w 127"/>
                  <a:gd name="T3" fmla="*/ 53 h 151"/>
                  <a:gd name="T4" fmla="*/ 119 w 127"/>
                  <a:gd name="T5" fmla="*/ 40 h 151"/>
                  <a:gd name="T6" fmla="*/ 113 w 127"/>
                  <a:gd name="T7" fmla="*/ 28 h 151"/>
                  <a:gd name="T8" fmla="*/ 104 w 127"/>
                  <a:gd name="T9" fmla="*/ 17 h 151"/>
                  <a:gd name="T10" fmla="*/ 94 w 127"/>
                  <a:gd name="T11" fmla="*/ 10 h 151"/>
                  <a:gd name="T12" fmla="*/ 83 w 127"/>
                  <a:gd name="T13" fmla="*/ 4 h 151"/>
                  <a:gd name="T14" fmla="*/ 71 w 127"/>
                  <a:gd name="T15" fmla="*/ 0 h 151"/>
                  <a:gd name="T16" fmla="*/ 58 w 127"/>
                  <a:gd name="T17" fmla="*/ 0 h 151"/>
                  <a:gd name="T18" fmla="*/ 45 w 127"/>
                  <a:gd name="T19" fmla="*/ 4 h 151"/>
                  <a:gd name="T20" fmla="*/ 33 w 127"/>
                  <a:gd name="T21" fmla="*/ 10 h 151"/>
                  <a:gd name="T22" fmla="*/ 23 w 127"/>
                  <a:gd name="T23" fmla="*/ 17 h 151"/>
                  <a:gd name="T24" fmla="*/ 15 w 127"/>
                  <a:gd name="T25" fmla="*/ 28 h 151"/>
                  <a:gd name="T26" fmla="*/ 8 w 127"/>
                  <a:gd name="T27" fmla="*/ 40 h 151"/>
                  <a:gd name="T28" fmla="*/ 3 w 127"/>
                  <a:gd name="T29" fmla="*/ 53 h 151"/>
                  <a:gd name="T30" fmla="*/ 0 w 127"/>
                  <a:gd name="T31" fmla="*/ 69 h 151"/>
                  <a:gd name="T32" fmla="*/ 0 w 127"/>
                  <a:gd name="T33" fmla="*/ 83 h 151"/>
                  <a:gd name="T34" fmla="*/ 3 w 127"/>
                  <a:gd name="T35" fmla="*/ 99 h 151"/>
                  <a:gd name="T36" fmla="*/ 8 w 127"/>
                  <a:gd name="T37" fmla="*/ 112 h 151"/>
                  <a:gd name="T38" fmla="*/ 15 w 127"/>
                  <a:gd name="T39" fmla="*/ 124 h 151"/>
                  <a:gd name="T40" fmla="*/ 23 w 127"/>
                  <a:gd name="T41" fmla="*/ 135 h 151"/>
                  <a:gd name="T42" fmla="*/ 33 w 127"/>
                  <a:gd name="T43" fmla="*/ 142 h 151"/>
                  <a:gd name="T44" fmla="*/ 45 w 127"/>
                  <a:gd name="T45" fmla="*/ 148 h 151"/>
                  <a:gd name="T46" fmla="*/ 58 w 127"/>
                  <a:gd name="T47" fmla="*/ 151 h 151"/>
                  <a:gd name="T48" fmla="*/ 71 w 127"/>
                  <a:gd name="T49" fmla="*/ 151 h 151"/>
                  <a:gd name="T50" fmla="*/ 83 w 127"/>
                  <a:gd name="T51" fmla="*/ 148 h 151"/>
                  <a:gd name="T52" fmla="*/ 94 w 127"/>
                  <a:gd name="T53" fmla="*/ 142 h 151"/>
                  <a:gd name="T54" fmla="*/ 104 w 127"/>
                  <a:gd name="T55" fmla="*/ 135 h 151"/>
                  <a:gd name="T56" fmla="*/ 113 w 127"/>
                  <a:gd name="T57" fmla="*/ 124 h 151"/>
                  <a:gd name="T58" fmla="*/ 119 w 127"/>
                  <a:gd name="T59" fmla="*/ 112 h 151"/>
                  <a:gd name="T60" fmla="*/ 124 w 127"/>
                  <a:gd name="T61" fmla="*/ 99 h 151"/>
                  <a:gd name="T62" fmla="*/ 127 w 127"/>
                  <a:gd name="T63" fmla="*/ 83 h 151"/>
                  <a:gd name="T64" fmla="*/ 118 w 127"/>
                  <a:gd name="T65" fmla="*/ 76 h 151"/>
                  <a:gd name="T66" fmla="*/ 117 w 127"/>
                  <a:gd name="T67" fmla="*/ 89 h 151"/>
                  <a:gd name="T68" fmla="*/ 114 w 127"/>
                  <a:gd name="T69" fmla="*/ 101 h 151"/>
                  <a:gd name="T70" fmla="*/ 102 w 127"/>
                  <a:gd name="T71" fmla="*/ 121 h 151"/>
                  <a:gd name="T72" fmla="*/ 85 w 127"/>
                  <a:gd name="T73" fmla="*/ 136 h 151"/>
                  <a:gd name="T74" fmla="*/ 75 w 127"/>
                  <a:gd name="T75" fmla="*/ 139 h 151"/>
                  <a:gd name="T76" fmla="*/ 64 w 127"/>
                  <a:gd name="T77" fmla="*/ 141 h 151"/>
                  <a:gd name="T78" fmla="*/ 53 w 127"/>
                  <a:gd name="T79" fmla="*/ 139 h 151"/>
                  <a:gd name="T80" fmla="*/ 43 w 127"/>
                  <a:gd name="T81" fmla="*/ 136 h 151"/>
                  <a:gd name="T82" fmla="*/ 33 w 127"/>
                  <a:gd name="T83" fmla="*/ 130 h 151"/>
                  <a:gd name="T84" fmla="*/ 25 w 127"/>
                  <a:gd name="T85" fmla="*/ 121 h 151"/>
                  <a:gd name="T86" fmla="*/ 18 w 127"/>
                  <a:gd name="T87" fmla="*/ 112 h 151"/>
                  <a:gd name="T88" fmla="*/ 13 w 127"/>
                  <a:gd name="T89" fmla="*/ 101 h 151"/>
                  <a:gd name="T90" fmla="*/ 10 w 127"/>
                  <a:gd name="T91" fmla="*/ 89 h 151"/>
                  <a:gd name="T92" fmla="*/ 9 w 127"/>
                  <a:gd name="T93" fmla="*/ 76 h 151"/>
                  <a:gd name="T94" fmla="*/ 10 w 127"/>
                  <a:gd name="T95" fmla="*/ 63 h 151"/>
                  <a:gd name="T96" fmla="*/ 13 w 127"/>
                  <a:gd name="T97" fmla="*/ 51 h 151"/>
                  <a:gd name="T98" fmla="*/ 25 w 127"/>
                  <a:gd name="T99" fmla="*/ 30 h 151"/>
                  <a:gd name="T100" fmla="*/ 43 w 127"/>
                  <a:gd name="T101" fmla="*/ 16 h 151"/>
                  <a:gd name="T102" fmla="*/ 53 w 127"/>
                  <a:gd name="T103" fmla="*/ 12 h 151"/>
                  <a:gd name="T104" fmla="*/ 64 w 127"/>
                  <a:gd name="T105" fmla="*/ 11 h 151"/>
                  <a:gd name="T106" fmla="*/ 75 w 127"/>
                  <a:gd name="T107" fmla="*/ 12 h 151"/>
                  <a:gd name="T108" fmla="*/ 85 w 127"/>
                  <a:gd name="T109" fmla="*/ 16 h 151"/>
                  <a:gd name="T110" fmla="*/ 102 w 127"/>
                  <a:gd name="T111" fmla="*/ 30 h 151"/>
                  <a:gd name="T112" fmla="*/ 114 w 127"/>
                  <a:gd name="T113" fmla="*/ 51 h 151"/>
                  <a:gd name="T114" fmla="*/ 117 w 127"/>
                  <a:gd name="T115" fmla="*/ 63 h 151"/>
                  <a:gd name="T116" fmla="*/ 118 w 127"/>
                  <a:gd name="T117" fmla="*/ 7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51">
                    <a:moveTo>
                      <a:pt x="127" y="76"/>
                    </a:moveTo>
                    <a:lnTo>
                      <a:pt x="127" y="69"/>
                    </a:lnTo>
                    <a:lnTo>
                      <a:pt x="126" y="60"/>
                    </a:lnTo>
                    <a:lnTo>
                      <a:pt x="124" y="53"/>
                    </a:lnTo>
                    <a:lnTo>
                      <a:pt x="122" y="46"/>
                    </a:lnTo>
                    <a:lnTo>
                      <a:pt x="119" y="40"/>
                    </a:lnTo>
                    <a:lnTo>
                      <a:pt x="116" y="34"/>
                    </a:lnTo>
                    <a:lnTo>
                      <a:pt x="113" y="28"/>
                    </a:lnTo>
                    <a:lnTo>
                      <a:pt x="109" y="22"/>
                    </a:lnTo>
                    <a:lnTo>
                      <a:pt x="104" y="17"/>
                    </a:lnTo>
                    <a:lnTo>
                      <a:pt x="99" y="13"/>
                    </a:lnTo>
                    <a:lnTo>
                      <a:pt x="94" y="10"/>
                    </a:lnTo>
                    <a:lnTo>
                      <a:pt x="89" y="6"/>
                    </a:lnTo>
                    <a:lnTo>
                      <a:pt x="83" y="4"/>
                    </a:lnTo>
                    <a:lnTo>
                      <a:pt x="77" y="1"/>
                    </a:lnTo>
                    <a:lnTo>
                      <a:pt x="71" y="0"/>
                    </a:lnTo>
                    <a:lnTo>
                      <a:pt x="64" y="0"/>
                    </a:lnTo>
                    <a:lnTo>
                      <a:pt x="58" y="0"/>
                    </a:lnTo>
                    <a:lnTo>
                      <a:pt x="51" y="1"/>
                    </a:lnTo>
                    <a:lnTo>
                      <a:pt x="45" y="4"/>
                    </a:lnTo>
                    <a:lnTo>
                      <a:pt x="40" y="6"/>
                    </a:lnTo>
                    <a:lnTo>
                      <a:pt x="33" y="10"/>
                    </a:lnTo>
                    <a:lnTo>
                      <a:pt x="28" y="13"/>
                    </a:lnTo>
                    <a:lnTo>
                      <a:pt x="23" y="17"/>
                    </a:lnTo>
                    <a:lnTo>
                      <a:pt x="19" y="22"/>
                    </a:lnTo>
                    <a:lnTo>
                      <a:pt x="15" y="28"/>
                    </a:lnTo>
                    <a:lnTo>
                      <a:pt x="11" y="34"/>
                    </a:lnTo>
                    <a:lnTo>
                      <a:pt x="8" y="40"/>
                    </a:lnTo>
                    <a:lnTo>
                      <a:pt x="5" y="46"/>
                    </a:lnTo>
                    <a:lnTo>
                      <a:pt x="3" y="53"/>
                    </a:lnTo>
                    <a:lnTo>
                      <a:pt x="1" y="60"/>
                    </a:lnTo>
                    <a:lnTo>
                      <a:pt x="0" y="69"/>
                    </a:lnTo>
                    <a:lnTo>
                      <a:pt x="0" y="76"/>
                    </a:lnTo>
                    <a:lnTo>
                      <a:pt x="0" y="83"/>
                    </a:lnTo>
                    <a:lnTo>
                      <a:pt x="1" y="91"/>
                    </a:lnTo>
                    <a:lnTo>
                      <a:pt x="3" y="99"/>
                    </a:lnTo>
                    <a:lnTo>
                      <a:pt x="5" y="105"/>
                    </a:lnTo>
                    <a:lnTo>
                      <a:pt x="8" y="112"/>
                    </a:lnTo>
                    <a:lnTo>
                      <a:pt x="11" y="118"/>
                    </a:lnTo>
                    <a:lnTo>
                      <a:pt x="15" y="124"/>
                    </a:lnTo>
                    <a:lnTo>
                      <a:pt x="19" y="130"/>
                    </a:lnTo>
                    <a:lnTo>
                      <a:pt x="23" y="135"/>
                    </a:lnTo>
                    <a:lnTo>
                      <a:pt x="28" y="138"/>
                    </a:lnTo>
                    <a:lnTo>
                      <a:pt x="33" y="142"/>
                    </a:lnTo>
                    <a:lnTo>
                      <a:pt x="40" y="145"/>
                    </a:lnTo>
                    <a:lnTo>
                      <a:pt x="45" y="148"/>
                    </a:lnTo>
                    <a:lnTo>
                      <a:pt x="51" y="150"/>
                    </a:lnTo>
                    <a:lnTo>
                      <a:pt x="58" y="151"/>
                    </a:lnTo>
                    <a:lnTo>
                      <a:pt x="64" y="151"/>
                    </a:lnTo>
                    <a:lnTo>
                      <a:pt x="71" y="151"/>
                    </a:lnTo>
                    <a:lnTo>
                      <a:pt x="77" y="150"/>
                    </a:lnTo>
                    <a:lnTo>
                      <a:pt x="83" y="148"/>
                    </a:lnTo>
                    <a:lnTo>
                      <a:pt x="89" y="145"/>
                    </a:lnTo>
                    <a:lnTo>
                      <a:pt x="94" y="142"/>
                    </a:lnTo>
                    <a:lnTo>
                      <a:pt x="99" y="138"/>
                    </a:lnTo>
                    <a:lnTo>
                      <a:pt x="104" y="135"/>
                    </a:lnTo>
                    <a:lnTo>
                      <a:pt x="109" y="130"/>
                    </a:lnTo>
                    <a:lnTo>
                      <a:pt x="113" y="124"/>
                    </a:lnTo>
                    <a:lnTo>
                      <a:pt x="116" y="118"/>
                    </a:lnTo>
                    <a:lnTo>
                      <a:pt x="119" y="112"/>
                    </a:lnTo>
                    <a:lnTo>
                      <a:pt x="122" y="105"/>
                    </a:lnTo>
                    <a:lnTo>
                      <a:pt x="124" y="99"/>
                    </a:lnTo>
                    <a:lnTo>
                      <a:pt x="126" y="91"/>
                    </a:lnTo>
                    <a:lnTo>
                      <a:pt x="127" y="83"/>
                    </a:lnTo>
                    <a:lnTo>
                      <a:pt x="127" y="76"/>
                    </a:lnTo>
                    <a:close/>
                    <a:moveTo>
                      <a:pt x="118" y="76"/>
                    </a:moveTo>
                    <a:lnTo>
                      <a:pt x="118" y="82"/>
                    </a:lnTo>
                    <a:lnTo>
                      <a:pt x="117" y="89"/>
                    </a:lnTo>
                    <a:lnTo>
                      <a:pt x="116" y="95"/>
                    </a:lnTo>
                    <a:lnTo>
                      <a:pt x="114" y="101"/>
                    </a:lnTo>
                    <a:lnTo>
                      <a:pt x="109" y="112"/>
                    </a:lnTo>
                    <a:lnTo>
                      <a:pt x="102" y="121"/>
                    </a:lnTo>
                    <a:lnTo>
                      <a:pt x="94" y="130"/>
                    </a:lnTo>
                    <a:lnTo>
                      <a:pt x="85" y="136"/>
                    </a:lnTo>
                    <a:lnTo>
                      <a:pt x="80" y="138"/>
                    </a:lnTo>
                    <a:lnTo>
                      <a:pt x="75" y="139"/>
                    </a:lnTo>
                    <a:lnTo>
                      <a:pt x="70" y="141"/>
                    </a:lnTo>
                    <a:lnTo>
                      <a:pt x="64" y="141"/>
                    </a:lnTo>
                    <a:lnTo>
                      <a:pt x="59" y="141"/>
                    </a:lnTo>
                    <a:lnTo>
                      <a:pt x="53" y="139"/>
                    </a:lnTo>
                    <a:lnTo>
                      <a:pt x="48" y="138"/>
                    </a:lnTo>
                    <a:lnTo>
                      <a:pt x="43" y="136"/>
                    </a:lnTo>
                    <a:lnTo>
                      <a:pt x="38" y="132"/>
                    </a:lnTo>
                    <a:lnTo>
                      <a:pt x="33" y="130"/>
                    </a:lnTo>
                    <a:lnTo>
                      <a:pt x="29" y="126"/>
                    </a:lnTo>
                    <a:lnTo>
                      <a:pt x="25" y="121"/>
                    </a:lnTo>
                    <a:lnTo>
                      <a:pt x="21" y="117"/>
                    </a:lnTo>
                    <a:lnTo>
                      <a:pt x="18" y="112"/>
                    </a:lnTo>
                    <a:lnTo>
                      <a:pt x="16" y="107"/>
                    </a:lnTo>
                    <a:lnTo>
                      <a:pt x="13" y="101"/>
                    </a:lnTo>
                    <a:lnTo>
                      <a:pt x="12" y="95"/>
                    </a:lnTo>
                    <a:lnTo>
                      <a:pt x="10" y="89"/>
                    </a:lnTo>
                    <a:lnTo>
                      <a:pt x="9" y="82"/>
                    </a:lnTo>
                    <a:lnTo>
                      <a:pt x="9" y="76"/>
                    </a:lnTo>
                    <a:lnTo>
                      <a:pt x="9" y="69"/>
                    </a:lnTo>
                    <a:lnTo>
                      <a:pt x="10" y="63"/>
                    </a:lnTo>
                    <a:lnTo>
                      <a:pt x="12" y="57"/>
                    </a:lnTo>
                    <a:lnTo>
                      <a:pt x="13" y="51"/>
                    </a:lnTo>
                    <a:lnTo>
                      <a:pt x="18" y="40"/>
                    </a:lnTo>
                    <a:lnTo>
                      <a:pt x="25" y="30"/>
                    </a:lnTo>
                    <a:lnTo>
                      <a:pt x="33" y="22"/>
                    </a:lnTo>
                    <a:lnTo>
                      <a:pt x="43" y="16"/>
                    </a:lnTo>
                    <a:lnTo>
                      <a:pt x="48" y="13"/>
                    </a:lnTo>
                    <a:lnTo>
                      <a:pt x="53" y="12"/>
                    </a:lnTo>
                    <a:lnTo>
                      <a:pt x="59" y="11"/>
                    </a:lnTo>
                    <a:lnTo>
                      <a:pt x="64" y="11"/>
                    </a:lnTo>
                    <a:lnTo>
                      <a:pt x="70" y="11"/>
                    </a:lnTo>
                    <a:lnTo>
                      <a:pt x="75" y="12"/>
                    </a:lnTo>
                    <a:lnTo>
                      <a:pt x="80" y="13"/>
                    </a:lnTo>
                    <a:lnTo>
                      <a:pt x="85" y="16"/>
                    </a:lnTo>
                    <a:lnTo>
                      <a:pt x="94" y="22"/>
                    </a:lnTo>
                    <a:lnTo>
                      <a:pt x="102" y="30"/>
                    </a:lnTo>
                    <a:lnTo>
                      <a:pt x="109" y="40"/>
                    </a:lnTo>
                    <a:lnTo>
                      <a:pt x="114" y="51"/>
                    </a:lnTo>
                    <a:lnTo>
                      <a:pt x="116" y="57"/>
                    </a:lnTo>
                    <a:lnTo>
                      <a:pt x="117" y="63"/>
                    </a:lnTo>
                    <a:lnTo>
                      <a:pt x="118" y="69"/>
                    </a:lnTo>
                    <a:lnTo>
                      <a:pt x="118" y="76"/>
                    </a:lnTo>
                    <a:close/>
                  </a:path>
                </a:pathLst>
              </a:custGeom>
              <a:solidFill>
                <a:srgbClr val="F9DD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24"/>
              <p:cNvSpPr>
                <a:spLocks noEditPoints="1"/>
              </p:cNvSpPr>
              <p:nvPr/>
            </p:nvSpPr>
            <p:spPr bwMode="auto">
              <a:xfrm>
                <a:off x="1150" y="2648"/>
                <a:ext cx="23" cy="23"/>
              </a:xfrm>
              <a:custGeom>
                <a:avLst/>
                <a:gdLst>
                  <a:gd name="T0" fmla="*/ 117 w 118"/>
                  <a:gd name="T1" fmla="*/ 64 h 140"/>
                  <a:gd name="T2" fmla="*/ 115 w 118"/>
                  <a:gd name="T3" fmla="*/ 50 h 140"/>
                  <a:gd name="T4" fmla="*/ 110 w 118"/>
                  <a:gd name="T5" fmla="*/ 37 h 140"/>
                  <a:gd name="T6" fmla="*/ 104 w 118"/>
                  <a:gd name="T7" fmla="*/ 26 h 140"/>
                  <a:gd name="T8" fmla="*/ 96 w 118"/>
                  <a:gd name="T9" fmla="*/ 17 h 140"/>
                  <a:gd name="T10" fmla="*/ 87 w 118"/>
                  <a:gd name="T11" fmla="*/ 10 h 140"/>
                  <a:gd name="T12" fmla="*/ 76 w 118"/>
                  <a:gd name="T13" fmla="*/ 4 h 140"/>
                  <a:gd name="T14" fmla="*/ 65 w 118"/>
                  <a:gd name="T15" fmla="*/ 1 h 140"/>
                  <a:gd name="T16" fmla="*/ 53 w 118"/>
                  <a:gd name="T17" fmla="*/ 1 h 140"/>
                  <a:gd name="T18" fmla="*/ 42 w 118"/>
                  <a:gd name="T19" fmla="*/ 4 h 140"/>
                  <a:gd name="T20" fmla="*/ 31 w 118"/>
                  <a:gd name="T21" fmla="*/ 10 h 140"/>
                  <a:gd name="T22" fmla="*/ 21 w 118"/>
                  <a:gd name="T23" fmla="*/ 17 h 140"/>
                  <a:gd name="T24" fmla="*/ 13 w 118"/>
                  <a:gd name="T25" fmla="*/ 26 h 140"/>
                  <a:gd name="T26" fmla="*/ 7 w 118"/>
                  <a:gd name="T27" fmla="*/ 37 h 140"/>
                  <a:gd name="T28" fmla="*/ 2 w 118"/>
                  <a:gd name="T29" fmla="*/ 50 h 140"/>
                  <a:gd name="T30" fmla="*/ 0 w 118"/>
                  <a:gd name="T31" fmla="*/ 64 h 140"/>
                  <a:gd name="T32" fmla="*/ 0 w 118"/>
                  <a:gd name="T33" fmla="*/ 78 h 140"/>
                  <a:gd name="T34" fmla="*/ 2 w 118"/>
                  <a:gd name="T35" fmla="*/ 91 h 140"/>
                  <a:gd name="T36" fmla="*/ 7 w 118"/>
                  <a:gd name="T37" fmla="*/ 104 h 140"/>
                  <a:gd name="T38" fmla="*/ 13 w 118"/>
                  <a:gd name="T39" fmla="*/ 115 h 140"/>
                  <a:gd name="T40" fmla="*/ 21 w 118"/>
                  <a:gd name="T41" fmla="*/ 125 h 140"/>
                  <a:gd name="T42" fmla="*/ 31 w 118"/>
                  <a:gd name="T43" fmla="*/ 132 h 140"/>
                  <a:gd name="T44" fmla="*/ 42 w 118"/>
                  <a:gd name="T45" fmla="*/ 138 h 140"/>
                  <a:gd name="T46" fmla="*/ 53 w 118"/>
                  <a:gd name="T47" fmla="*/ 140 h 140"/>
                  <a:gd name="T48" fmla="*/ 65 w 118"/>
                  <a:gd name="T49" fmla="*/ 140 h 140"/>
                  <a:gd name="T50" fmla="*/ 76 w 118"/>
                  <a:gd name="T51" fmla="*/ 138 h 140"/>
                  <a:gd name="T52" fmla="*/ 87 w 118"/>
                  <a:gd name="T53" fmla="*/ 132 h 140"/>
                  <a:gd name="T54" fmla="*/ 96 w 118"/>
                  <a:gd name="T55" fmla="*/ 125 h 140"/>
                  <a:gd name="T56" fmla="*/ 104 w 118"/>
                  <a:gd name="T57" fmla="*/ 115 h 140"/>
                  <a:gd name="T58" fmla="*/ 110 w 118"/>
                  <a:gd name="T59" fmla="*/ 104 h 140"/>
                  <a:gd name="T60" fmla="*/ 115 w 118"/>
                  <a:gd name="T61" fmla="*/ 91 h 140"/>
                  <a:gd name="T62" fmla="*/ 117 w 118"/>
                  <a:gd name="T63" fmla="*/ 78 h 140"/>
                  <a:gd name="T64" fmla="*/ 109 w 118"/>
                  <a:gd name="T65" fmla="*/ 71 h 140"/>
                  <a:gd name="T66" fmla="*/ 105 w 118"/>
                  <a:gd name="T67" fmla="*/ 94 h 140"/>
                  <a:gd name="T68" fmla="*/ 94 w 118"/>
                  <a:gd name="T69" fmla="*/ 113 h 140"/>
                  <a:gd name="T70" fmla="*/ 78 w 118"/>
                  <a:gd name="T71" fmla="*/ 126 h 140"/>
                  <a:gd name="T72" fmla="*/ 59 w 118"/>
                  <a:gd name="T73" fmla="*/ 130 h 140"/>
                  <a:gd name="T74" fmla="*/ 40 w 118"/>
                  <a:gd name="T75" fmla="*/ 126 h 140"/>
                  <a:gd name="T76" fmla="*/ 23 w 118"/>
                  <a:gd name="T77" fmla="*/ 113 h 140"/>
                  <a:gd name="T78" fmla="*/ 13 w 118"/>
                  <a:gd name="T79" fmla="*/ 94 h 140"/>
                  <a:gd name="T80" fmla="*/ 9 w 118"/>
                  <a:gd name="T81" fmla="*/ 71 h 140"/>
                  <a:gd name="T82" fmla="*/ 13 w 118"/>
                  <a:gd name="T83" fmla="*/ 48 h 140"/>
                  <a:gd name="T84" fmla="*/ 23 w 118"/>
                  <a:gd name="T85" fmla="*/ 29 h 140"/>
                  <a:gd name="T86" fmla="*/ 40 w 118"/>
                  <a:gd name="T87" fmla="*/ 16 h 140"/>
                  <a:gd name="T88" fmla="*/ 59 w 118"/>
                  <a:gd name="T89" fmla="*/ 11 h 140"/>
                  <a:gd name="T90" fmla="*/ 78 w 118"/>
                  <a:gd name="T91" fmla="*/ 16 h 140"/>
                  <a:gd name="T92" fmla="*/ 94 w 118"/>
                  <a:gd name="T93" fmla="*/ 29 h 140"/>
                  <a:gd name="T94" fmla="*/ 105 w 118"/>
                  <a:gd name="T95" fmla="*/ 48 h 140"/>
                  <a:gd name="T96" fmla="*/ 109 w 118"/>
                  <a:gd name="T97" fmla="*/ 7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140">
                    <a:moveTo>
                      <a:pt x="118" y="71"/>
                    </a:moveTo>
                    <a:lnTo>
                      <a:pt x="117" y="64"/>
                    </a:lnTo>
                    <a:lnTo>
                      <a:pt x="116" y="56"/>
                    </a:lnTo>
                    <a:lnTo>
                      <a:pt x="115" y="50"/>
                    </a:lnTo>
                    <a:lnTo>
                      <a:pt x="113" y="43"/>
                    </a:lnTo>
                    <a:lnTo>
                      <a:pt x="110" y="37"/>
                    </a:lnTo>
                    <a:lnTo>
                      <a:pt x="108" y="31"/>
                    </a:lnTo>
                    <a:lnTo>
                      <a:pt x="104" y="26"/>
                    </a:lnTo>
                    <a:lnTo>
                      <a:pt x="100" y="22"/>
                    </a:lnTo>
                    <a:lnTo>
                      <a:pt x="96" y="17"/>
                    </a:lnTo>
                    <a:lnTo>
                      <a:pt x="92" y="12"/>
                    </a:lnTo>
                    <a:lnTo>
                      <a:pt x="87" y="10"/>
                    </a:lnTo>
                    <a:lnTo>
                      <a:pt x="82" y="6"/>
                    </a:lnTo>
                    <a:lnTo>
                      <a:pt x="76" y="4"/>
                    </a:lnTo>
                    <a:lnTo>
                      <a:pt x="71" y="2"/>
                    </a:lnTo>
                    <a:lnTo>
                      <a:pt x="65" y="1"/>
                    </a:lnTo>
                    <a:lnTo>
                      <a:pt x="59" y="0"/>
                    </a:lnTo>
                    <a:lnTo>
                      <a:pt x="53" y="1"/>
                    </a:lnTo>
                    <a:lnTo>
                      <a:pt x="47" y="2"/>
                    </a:lnTo>
                    <a:lnTo>
                      <a:pt x="42" y="4"/>
                    </a:lnTo>
                    <a:lnTo>
                      <a:pt x="36" y="6"/>
                    </a:lnTo>
                    <a:lnTo>
                      <a:pt x="31" y="10"/>
                    </a:lnTo>
                    <a:lnTo>
                      <a:pt x="25" y="12"/>
                    </a:lnTo>
                    <a:lnTo>
                      <a:pt x="21" y="17"/>
                    </a:lnTo>
                    <a:lnTo>
                      <a:pt x="17" y="22"/>
                    </a:lnTo>
                    <a:lnTo>
                      <a:pt x="13" y="26"/>
                    </a:lnTo>
                    <a:lnTo>
                      <a:pt x="10" y="31"/>
                    </a:lnTo>
                    <a:lnTo>
                      <a:pt x="7" y="37"/>
                    </a:lnTo>
                    <a:lnTo>
                      <a:pt x="4" y="43"/>
                    </a:lnTo>
                    <a:lnTo>
                      <a:pt x="2" y="50"/>
                    </a:lnTo>
                    <a:lnTo>
                      <a:pt x="1" y="56"/>
                    </a:lnTo>
                    <a:lnTo>
                      <a:pt x="0" y="64"/>
                    </a:lnTo>
                    <a:lnTo>
                      <a:pt x="0" y="71"/>
                    </a:lnTo>
                    <a:lnTo>
                      <a:pt x="0" y="78"/>
                    </a:lnTo>
                    <a:lnTo>
                      <a:pt x="1" y="85"/>
                    </a:lnTo>
                    <a:lnTo>
                      <a:pt x="2" y="91"/>
                    </a:lnTo>
                    <a:lnTo>
                      <a:pt x="4" y="98"/>
                    </a:lnTo>
                    <a:lnTo>
                      <a:pt x="7" y="104"/>
                    </a:lnTo>
                    <a:lnTo>
                      <a:pt x="10" y="110"/>
                    </a:lnTo>
                    <a:lnTo>
                      <a:pt x="13" y="115"/>
                    </a:lnTo>
                    <a:lnTo>
                      <a:pt x="17" y="120"/>
                    </a:lnTo>
                    <a:lnTo>
                      <a:pt x="21" y="125"/>
                    </a:lnTo>
                    <a:lnTo>
                      <a:pt x="25" y="128"/>
                    </a:lnTo>
                    <a:lnTo>
                      <a:pt x="31" y="132"/>
                    </a:lnTo>
                    <a:lnTo>
                      <a:pt x="36" y="136"/>
                    </a:lnTo>
                    <a:lnTo>
                      <a:pt x="42" y="138"/>
                    </a:lnTo>
                    <a:lnTo>
                      <a:pt x="47" y="139"/>
                    </a:lnTo>
                    <a:lnTo>
                      <a:pt x="53" y="140"/>
                    </a:lnTo>
                    <a:lnTo>
                      <a:pt x="59" y="140"/>
                    </a:lnTo>
                    <a:lnTo>
                      <a:pt x="65" y="140"/>
                    </a:lnTo>
                    <a:lnTo>
                      <a:pt x="71" y="139"/>
                    </a:lnTo>
                    <a:lnTo>
                      <a:pt x="76" y="138"/>
                    </a:lnTo>
                    <a:lnTo>
                      <a:pt x="82" y="136"/>
                    </a:lnTo>
                    <a:lnTo>
                      <a:pt x="87" y="132"/>
                    </a:lnTo>
                    <a:lnTo>
                      <a:pt x="92" y="128"/>
                    </a:lnTo>
                    <a:lnTo>
                      <a:pt x="96" y="125"/>
                    </a:lnTo>
                    <a:lnTo>
                      <a:pt x="100" y="120"/>
                    </a:lnTo>
                    <a:lnTo>
                      <a:pt x="104" y="115"/>
                    </a:lnTo>
                    <a:lnTo>
                      <a:pt x="108" y="110"/>
                    </a:lnTo>
                    <a:lnTo>
                      <a:pt x="110" y="104"/>
                    </a:lnTo>
                    <a:lnTo>
                      <a:pt x="113" y="98"/>
                    </a:lnTo>
                    <a:lnTo>
                      <a:pt x="115" y="91"/>
                    </a:lnTo>
                    <a:lnTo>
                      <a:pt x="116" y="85"/>
                    </a:lnTo>
                    <a:lnTo>
                      <a:pt x="117" y="78"/>
                    </a:lnTo>
                    <a:lnTo>
                      <a:pt x="118" y="71"/>
                    </a:lnTo>
                    <a:close/>
                    <a:moveTo>
                      <a:pt x="109" y="71"/>
                    </a:moveTo>
                    <a:lnTo>
                      <a:pt x="108" y="83"/>
                    </a:lnTo>
                    <a:lnTo>
                      <a:pt x="105" y="94"/>
                    </a:lnTo>
                    <a:lnTo>
                      <a:pt x="100" y="104"/>
                    </a:lnTo>
                    <a:lnTo>
                      <a:pt x="94" y="113"/>
                    </a:lnTo>
                    <a:lnTo>
                      <a:pt x="87" y="120"/>
                    </a:lnTo>
                    <a:lnTo>
                      <a:pt x="78" y="126"/>
                    </a:lnTo>
                    <a:lnTo>
                      <a:pt x="69" y="128"/>
                    </a:lnTo>
                    <a:lnTo>
                      <a:pt x="59" y="130"/>
                    </a:lnTo>
                    <a:lnTo>
                      <a:pt x="49" y="128"/>
                    </a:lnTo>
                    <a:lnTo>
                      <a:pt x="40" y="126"/>
                    </a:lnTo>
                    <a:lnTo>
                      <a:pt x="31" y="120"/>
                    </a:lnTo>
                    <a:lnTo>
                      <a:pt x="23" y="113"/>
                    </a:lnTo>
                    <a:lnTo>
                      <a:pt x="17" y="104"/>
                    </a:lnTo>
                    <a:lnTo>
                      <a:pt x="13" y="94"/>
                    </a:lnTo>
                    <a:lnTo>
                      <a:pt x="10" y="83"/>
                    </a:lnTo>
                    <a:lnTo>
                      <a:pt x="9" y="71"/>
                    </a:lnTo>
                    <a:lnTo>
                      <a:pt x="10" y="59"/>
                    </a:lnTo>
                    <a:lnTo>
                      <a:pt x="13" y="48"/>
                    </a:lnTo>
                    <a:lnTo>
                      <a:pt x="17" y="37"/>
                    </a:lnTo>
                    <a:lnTo>
                      <a:pt x="23" y="29"/>
                    </a:lnTo>
                    <a:lnTo>
                      <a:pt x="31" y="22"/>
                    </a:lnTo>
                    <a:lnTo>
                      <a:pt x="40" y="16"/>
                    </a:lnTo>
                    <a:lnTo>
                      <a:pt x="49" y="12"/>
                    </a:lnTo>
                    <a:lnTo>
                      <a:pt x="59" y="11"/>
                    </a:lnTo>
                    <a:lnTo>
                      <a:pt x="69" y="12"/>
                    </a:lnTo>
                    <a:lnTo>
                      <a:pt x="78" y="16"/>
                    </a:lnTo>
                    <a:lnTo>
                      <a:pt x="87" y="22"/>
                    </a:lnTo>
                    <a:lnTo>
                      <a:pt x="94" y="29"/>
                    </a:lnTo>
                    <a:lnTo>
                      <a:pt x="100" y="37"/>
                    </a:lnTo>
                    <a:lnTo>
                      <a:pt x="105" y="48"/>
                    </a:lnTo>
                    <a:lnTo>
                      <a:pt x="108" y="59"/>
                    </a:lnTo>
                    <a:lnTo>
                      <a:pt x="109" y="71"/>
                    </a:lnTo>
                    <a:close/>
                  </a:path>
                </a:pathLst>
              </a:custGeom>
              <a:solidFill>
                <a:srgbClr val="F9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25"/>
              <p:cNvSpPr>
                <a:spLocks noEditPoints="1"/>
              </p:cNvSpPr>
              <p:nvPr/>
            </p:nvSpPr>
            <p:spPr bwMode="auto">
              <a:xfrm>
                <a:off x="1151" y="2649"/>
                <a:ext cx="21" cy="21"/>
              </a:xfrm>
              <a:custGeom>
                <a:avLst/>
                <a:gdLst>
                  <a:gd name="T0" fmla="*/ 109 w 109"/>
                  <a:gd name="T1" fmla="*/ 58 h 130"/>
                  <a:gd name="T2" fmla="*/ 107 w 109"/>
                  <a:gd name="T3" fmla="*/ 46 h 130"/>
                  <a:gd name="T4" fmla="*/ 100 w 109"/>
                  <a:gd name="T5" fmla="*/ 29 h 130"/>
                  <a:gd name="T6" fmla="*/ 85 w 109"/>
                  <a:gd name="T7" fmla="*/ 11 h 130"/>
                  <a:gd name="T8" fmla="*/ 71 w 109"/>
                  <a:gd name="T9" fmla="*/ 2 h 130"/>
                  <a:gd name="T10" fmla="*/ 61 w 109"/>
                  <a:gd name="T11" fmla="*/ 0 h 130"/>
                  <a:gd name="T12" fmla="*/ 50 w 109"/>
                  <a:gd name="T13" fmla="*/ 0 h 130"/>
                  <a:gd name="T14" fmla="*/ 39 w 109"/>
                  <a:gd name="T15" fmla="*/ 2 h 130"/>
                  <a:gd name="T16" fmla="*/ 24 w 109"/>
                  <a:gd name="T17" fmla="*/ 11 h 130"/>
                  <a:gd name="T18" fmla="*/ 9 w 109"/>
                  <a:gd name="T19" fmla="*/ 29 h 130"/>
                  <a:gd name="T20" fmla="*/ 3 w 109"/>
                  <a:gd name="T21" fmla="*/ 46 h 130"/>
                  <a:gd name="T22" fmla="*/ 0 w 109"/>
                  <a:gd name="T23" fmla="*/ 58 h 130"/>
                  <a:gd name="T24" fmla="*/ 0 w 109"/>
                  <a:gd name="T25" fmla="*/ 71 h 130"/>
                  <a:gd name="T26" fmla="*/ 3 w 109"/>
                  <a:gd name="T27" fmla="*/ 84 h 130"/>
                  <a:gd name="T28" fmla="*/ 7 w 109"/>
                  <a:gd name="T29" fmla="*/ 96 h 130"/>
                  <a:gd name="T30" fmla="*/ 12 w 109"/>
                  <a:gd name="T31" fmla="*/ 106 h 130"/>
                  <a:gd name="T32" fmla="*/ 20 w 109"/>
                  <a:gd name="T33" fmla="*/ 115 h 130"/>
                  <a:gd name="T34" fmla="*/ 29 w 109"/>
                  <a:gd name="T35" fmla="*/ 121 h 130"/>
                  <a:gd name="T36" fmla="*/ 39 w 109"/>
                  <a:gd name="T37" fmla="*/ 127 h 130"/>
                  <a:gd name="T38" fmla="*/ 50 w 109"/>
                  <a:gd name="T39" fmla="*/ 130 h 130"/>
                  <a:gd name="T40" fmla="*/ 61 w 109"/>
                  <a:gd name="T41" fmla="*/ 130 h 130"/>
                  <a:gd name="T42" fmla="*/ 71 w 109"/>
                  <a:gd name="T43" fmla="*/ 127 h 130"/>
                  <a:gd name="T44" fmla="*/ 85 w 109"/>
                  <a:gd name="T45" fmla="*/ 119 h 130"/>
                  <a:gd name="T46" fmla="*/ 100 w 109"/>
                  <a:gd name="T47" fmla="*/ 101 h 130"/>
                  <a:gd name="T48" fmla="*/ 107 w 109"/>
                  <a:gd name="T49" fmla="*/ 84 h 130"/>
                  <a:gd name="T50" fmla="*/ 109 w 109"/>
                  <a:gd name="T51" fmla="*/ 71 h 130"/>
                  <a:gd name="T52" fmla="*/ 100 w 109"/>
                  <a:gd name="T53" fmla="*/ 65 h 130"/>
                  <a:gd name="T54" fmla="*/ 97 w 109"/>
                  <a:gd name="T55" fmla="*/ 85 h 130"/>
                  <a:gd name="T56" fmla="*/ 87 w 109"/>
                  <a:gd name="T57" fmla="*/ 103 h 130"/>
                  <a:gd name="T58" fmla="*/ 73 w 109"/>
                  <a:gd name="T59" fmla="*/ 114 h 130"/>
                  <a:gd name="T60" fmla="*/ 55 w 109"/>
                  <a:gd name="T61" fmla="*/ 119 h 130"/>
                  <a:gd name="T62" fmla="*/ 38 w 109"/>
                  <a:gd name="T63" fmla="*/ 114 h 130"/>
                  <a:gd name="T64" fmla="*/ 22 w 109"/>
                  <a:gd name="T65" fmla="*/ 103 h 130"/>
                  <a:gd name="T66" fmla="*/ 13 w 109"/>
                  <a:gd name="T67" fmla="*/ 85 h 130"/>
                  <a:gd name="T68" fmla="*/ 9 w 109"/>
                  <a:gd name="T69" fmla="*/ 65 h 130"/>
                  <a:gd name="T70" fmla="*/ 13 w 109"/>
                  <a:gd name="T71" fmla="*/ 43 h 130"/>
                  <a:gd name="T72" fmla="*/ 22 w 109"/>
                  <a:gd name="T73" fmla="*/ 26 h 130"/>
                  <a:gd name="T74" fmla="*/ 38 w 109"/>
                  <a:gd name="T75" fmla="*/ 16 h 130"/>
                  <a:gd name="T76" fmla="*/ 55 w 109"/>
                  <a:gd name="T77" fmla="*/ 11 h 130"/>
                  <a:gd name="T78" fmla="*/ 73 w 109"/>
                  <a:gd name="T79" fmla="*/ 16 h 130"/>
                  <a:gd name="T80" fmla="*/ 87 w 109"/>
                  <a:gd name="T81" fmla="*/ 26 h 130"/>
                  <a:gd name="T82" fmla="*/ 97 w 109"/>
                  <a:gd name="T83" fmla="*/ 43 h 130"/>
                  <a:gd name="T84" fmla="*/ 100 w 109"/>
                  <a:gd name="T85"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 h="130">
                    <a:moveTo>
                      <a:pt x="109" y="65"/>
                    </a:moveTo>
                    <a:lnTo>
                      <a:pt x="109" y="58"/>
                    </a:lnTo>
                    <a:lnTo>
                      <a:pt x="108" y="52"/>
                    </a:lnTo>
                    <a:lnTo>
                      <a:pt x="107" y="46"/>
                    </a:lnTo>
                    <a:lnTo>
                      <a:pt x="105" y="40"/>
                    </a:lnTo>
                    <a:lnTo>
                      <a:pt x="100" y="29"/>
                    </a:lnTo>
                    <a:lnTo>
                      <a:pt x="93" y="19"/>
                    </a:lnTo>
                    <a:lnTo>
                      <a:pt x="85" y="11"/>
                    </a:lnTo>
                    <a:lnTo>
                      <a:pt x="76" y="5"/>
                    </a:lnTo>
                    <a:lnTo>
                      <a:pt x="71" y="2"/>
                    </a:lnTo>
                    <a:lnTo>
                      <a:pt x="66" y="1"/>
                    </a:lnTo>
                    <a:lnTo>
                      <a:pt x="61" y="0"/>
                    </a:lnTo>
                    <a:lnTo>
                      <a:pt x="55" y="0"/>
                    </a:lnTo>
                    <a:lnTo>
                      <a:pt x="50" y="0"/>
                    </a:lnTo>
                    <a:lnTo>
                      <a:pt x="44" y="1"/>
                    </a:lnTo>
                    <a:lnTo>
                      <a:pt x="39" y="2"/>
                    </a:lnTo>
                    <a:lnTo>
                      <a:pt x="34" y="5"/>
                    </a:lnTo>
                    <a:lnTo>
                      <a:pt x="24" y="11"/>
                    </a:lnTo>
                    <a:lnTo>
                      <a:pt x="16" y="19"/>
                    </a:lnTo>
                    <a:lnTo>
                      <a:pt x="9" y="29"/>
                    </a:lnTo>
                    <a:lnTo>
                      <a:pt x="4" y="40"/>
                    </a:lnTo>
                    <a:lnTo>
                      <a:pt x="3" y="46"/>
                    </a:lnTo>
                    <a:lnTo>
                      <a:pt x="1" y="52"/>
                    </a:lnTo>
                    <a:lnTo>
                      <a:pt x="0" y="58"/>
                    </a:lnTo>
                    <a:lnTo>
                      <a:pt x="0" y="65"/>
                    </a:lnTo>
                    <a:lnTo>
                      <a:pt x="0" y="71"/>
                    </a:lnTo>
                    <a:lnTo>
                      <a:pt x="1" y="78"/>
                    </a:lnTo>
                    <a:lnTo>
                      <a:pt x="3" y="84"/>
                    </a:lnTo>
                    <a:lnTo>
                      <a:pt x="4" y="90"/>
                    </a:lnTo>
                    <a:lnTo>
                      <a:pt x="7" y="96"/>
                    </a:lnTo>
                    <a:lnTo>
                      <a:pt x="9" y="101"/>
                    </a:lnTo>
                    <a:lnTo>
                      <a:pt x="12" y="106"/>
                    </a:lnTo>
                    <a:lnTo>
                      <a:pt x="16" y="110"/>
                    </a:lnTo>
                    <a:lnTo>
                      <a:pt x="20" y="115"/>
                    </a:lnTo>
                    <a:lnTo>
                      <a:pt x="24" y="119"/>
                    </a:lnTo>
                    <a:lnTo>
                      <a:pt x="29" y="121"/>
                    </a:lnTo>
                    <a:lnTo>
                      <a:pt x="34" y="125"/>
                    </a:lnTo>
                    <a:lnTo>
                      <a:pt x="39" y="127"/>
                    </a:lnTo>
                    <a:lnTo>
                      <a:pt x="44" y="128"/>
                    </a:lnTo>
                    <a:lnTo>
                      <a:pt x="50" y="130"/>
                    </a:lnTo>
                    <a:lnTo>
                      <a:pt x="55" y="130"/>
                    </a:lnTo>
                    <a:lnTo>
                      <a:pt x="61" y="130"/>
                    </a:lnTo>
                    <a:lnTo>
                      <a:pt x="66" y="128"/>
                    </a:lnTo>
                    <a:lnTo>
                      <a:pt x="71" y="127"/>
                    </a:lnTo>
                    <a:lnTo>
                      <a:pt x="76" y="125"/>
                    </a:lnTo>
                    <a:lnTo>
                      <a:pt x="85" y="119"/>
                    </a:lnTo>
                    <a:lnTo>
                      <a:pt x="93" y="110"/>
                    </a:lnTo>
                    <a:lnTo>
                      <a:pt x="100" y="101"/>
                    </a:lnTo>
                    <a:lnTo>
                      <a:pt x="105" y="90"/>
                    </a:lnTo>
                    <a:lnTo>
                      <a:pt x="107" y="84"/>
                    </a:lnTo>
                    <a:lnTo>
                      <a:pt x="108" y="78"/>
                    </a:lnTo>
                    <a:lnTo>
                      <a:pt x="109" y="71"/>
                    </a:lnTo>
                    <a:lnTo>
                      <a:pt x="109" y="65"/>
                    </a:lnTo>
                    <a:close/>
                    <a:moveTo>
                      <a:pt x="100" y="65"/>
                    </a:moveTo>
                    <a:lnTo>
                      <a:pt x="99" y="76"/>
                    </a:lnTo>
                    <a:lnTo>
                      <a:pt x="97" y="85"/>
                    </a:lnTo>
                    <a:lnTo>
                      <a:pt x="92" y="95"/>
                    </a:lnTo>
                    <a:lnTo>
                      <a:pt x="87" y="103"/>
                    </a:lnTo>
                    <a:lnTo>
                      <a:pt x="80" y="109"/>
                    </a:lnTo>
                    <a:lnTo>
                      <a:pt x="73" y="114"/>
                    </a:lnTo>
                    <a:lnTo>
                      <a:pt x="64" y="118"/>
                    </a:lnTo>
                    <a:lnTo>
                      <a:pt x="55" y="119"/>
                    </a:lnTo>
                    <a:lnTo>
                      <a:pt x="46" y="118"/>
                    </a:lnTo>
                    <a:lnTo>
                      <a:pt x="38" y="114"/>
                    </a:lnTo>
                    <a:lnTo>
                      <a:pt x="30" y="109"/>
                    </a:lnTo>
                    <a:lnTo>
                      <a:pt x="22" y="103"/>
                    </a:lnTo>
                    <a:lnTo>
                      <a:pt x="17" y="95"/>
                    </a:lnTo>
                    <a:lnTo>
                      <a:pt x="13" y="85"/>
                    </a:lnTo>
                    <a:lnTo>
                      <a:pt x="10" y="76"/>
                    </a:lnTo>
                    <a:lnTo>
                      <a:pt x="9" y="65"/>
                    </a:lnTo>
                    <a:lnTo>
                      <a:pt x="10" y="54"/>
                    </a:lnTo>
                    <a:lnTo>
                      <a:pt x="13" y="43"/>
                    </a:lnTo>
                    <a:lnTo>
                      <a:pt x="17" y="35"/>
                    </a:lnTo>
                    <a:lnTo>
                      <a:pt x="22" y="26"/>
                    </a:lnTo>
                    <a:lnTo>
                      <a:pt x="30" y="20"/>
                    </a:lnTo>
                    <a:lnTo>
                      <a:pt x="38" y="16"/>
                    </a:lnTo>
                    <a:lnTo>
                      <a:pt x="46" y="12"/>
                    </a:lnTo>
                    <a:lnTo>
                      <a:pt x="55" y="11"/>
                    </a:lnTo>
                    <a:lnTo>
                      <a:pt x="64" y="12"/>
                    </a:lnTo>
                    <a:lnTo>
                      <a:pt x="73" y="16"/>
                    </a:lnTo>
                    <a:lnTo>
                      <a:pt x="80" y="20"/>
                    </a:lnTo>
                    <a:lnTo>
                      <a:pt x="87" y="26"/>
                    </a:lnTo>
                    <a:lnTo>
                      <a:pt x="92" y="35"/>
                    </a:lnTo>
                    <a:lnTo>
                      <a:pt x="97" y="43"/>
                    </a:lnTo>
                    <a:lnTo>
                      <a:pt x="99" y="54"/>
                    </a:lnTo>
                    <a:lnTo>
                      <a:pt x="100" y="65"/>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26"/>
              <p:cNvSpPr>
                <a:spLocks noEditPoints="1"/>
              </p:cNvSpPr>
              <p:nvPr/>
            </p:nvSpPr>
            <p:spPr bwMode="auto">
              <a:xfrm>
                <a:off x="1152" y="2649"/>
                <a:ext cx="20" cy="20"/>
              </a:xfrm>
              <a:custGeom>
                <a:avLst/>
                <a:gdLst>
                  <a:gd name="T0" fmla="*/ 99 w 100"/>
                  <a:gd name="T1" fmla="*/ 48 h 119"/>
                  <a:gd name="T2" fmla="*/ 91 w 100"/>
                  <a:gd name="T3" fmla="*/ 26 h 119"/>
                  <a:gd name="T4" fmla="*/ 78 w 100"/>
                  <a:gd name="T5" fmla="*/ 11 h 119"/>
                  <a:gd name="T6" fmla="*/ 60 w 100"/>
                  <a:gd name="T7" fmla="*/ 1 h 119"/>
                  <a:gd name="T8" fmla="*/ 40 w 100"/>
                  <a:gd name="T9" fmla="*/ 1 h 119"/>
                  <a:gd name="T10" fmla="*/ 22 w 100"/>
                  <a:gd name="T11" fmla="*/ 11 h 119"/>
                  <a:gd name="T12" fmla="*/ 8 w 100"/>
                  <a:gd name="T13" fmla="*/ 26 h 119"/>
                  <a:gd name="T14" fmla="*/ 1 w 100"/>
                  <a:gd name="T15" fmla="*/ 48 h 119"/>
                  <a:gd name="T16" fmla="*/ 1 w 100"/>
                  <a:gd name="T17" fmla="*/ 72 h 119"/>
                  <a:gd name="T18" fmla="*/ 8 w 100"/>
                  <a:gd name="T19" fmla="*/ 93 h 119"/>
                  <a:gd name="T20" fmla="*/ 22 w 100"/>
                  <a:gd name="T21" fmla="*/ 109 h 119"/>
                  <a:gd name="T22" fmla="*/ 40 w 100"/>
                  <a:gd name="T23" fmla="*/ 117 h 119"/>
                  <a:gd name="T24" fmla="*/ 60 w 100"/>
                  <a:gd name="T25" fmla="*/ 117 h 119"/>
                  <a:gd name="T26" fmla="*/ 78 w 100"/>
                  <a:gd name="T27" fmla="*/ 109 h 119"/>
                  <a:gd name="T28" fmla="*/ 91 w 100"/>
                  <a:gd name="T29" fmla="*/ 93 h 119"/>
                  <a:gd name="T30" fmla="*/ 99 w 100"/>
                  <a:gd name="T31" fmla="*/ 72 h 119"/>
                  <a:gd name="T32" fmla="*/ 91 w 100"/>
                  <a:gd name="T33" fmla="*/ 60 h 119"/>
                  <a:gd name="T34" fmla="*/ 87 w 100"/>
                  <a:gd name="T35" fmla="*/ 79 h 119"/>
                  <a:gd name="T36" fmla="*/ 79 w 100"/>
                  <a:gd name="T37" fmla="*/ 95 h 119"/>
                  <a:gd name="T38" fmla="*/ 66 w 100"/>
                  <a:gd name="T39" fmla="*/ 104 h 119"/>
                  <a:gd name="T40" fmla="*/ 50 w 100"/>
                  <a:gd name="T41" fmla="*/ 108 h 119"/>
                  <a:gd name="T42" fmla="*/ 34 w 100"/>
                  <a:gd name="T43" fmla="*/ 104 h 119"/>
                  <a:gd name="T44" fmla="*/ 20 w 100"/>
                  <a:gd name="T45" fmla="*/ 95 h 119"/>
                  <a:gd name="T46" fmla="*/ 12 w 100"/>
                  <a:gd name="T47" fmla="*/ 79 h 119"/>
                  <a:gd name="T48" fmla="*/ 9 w 100"/>
                  <a:gd name="T49" fmla="*/ 60 h 119"/>
                  <a:gd name="T50" fmla="*/ 12 w 100"/>
                  <a:gd name="T51" fmla="*/ 41 h 119"/>
                  <a:gd name="T52" fmla="*/ 20 w 100"/>
                  <a:gd name="T53" fmla="*/ 25 h 119"/>
                  <a:gd name="T54" fmla="*/ 34 w 100"/>
                  <a:gd name="T55" fmla="*/ 15 h 119"/>
                  <a:gd name="T56" fmla="*/ 50 w 100"/>
                  <a:gd name="T57" fmla="*/ 11 h 119"/>
                  <a:gd name="T58" fmla="*/ 66 w 100"/>
                  <a:gd name="T59" fmla="*/ 15 h 119"/>
                  <a:gd name="T60" fmla="*/ 79 w 100"/>
                  <a:gd name="T61" fmla="*/ 25 h 119"/>
                  <a:gd name="T62" fmla="*/ 87 w 100"/>
                  <a:gd name="T63" fmla="*/ 41 h 119"/>
                  <a:gd name="T64" fmla="*/ 91 w 100"/>
                  <a:gd name="T65"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19">
                    <a:moveTo>
                      <a:pt x="100" y="60"/>
                    </a:moveTo>
                    <a:lnTo>
                      <a:pt x="99" y="48"/>
                    </a:lnTo>
                    <a:lnTo>
                      <a:pt x="96" y="37"/>
                    </a:lnTo>
                    <a:lnTo>
                      <a:pt x="91" y="26"/>
                    </a:lnTo>
                    <a:lnTo>
                      <a:pt x="85" y="18"/>
                    </a:lnTo>
                    <a:lnTo>
                      <a:pt x="78" y="11"/>
                    </a:lnTo>
                    <a:lnTo>
                      <a:pt x="69" y="5"/>
                    </a:lnTo>
                    <a:lnTo>
                      <a:pt x="60" y="1"/>
                    </a:lnTo>
                    <a:lnTo>
                      <a:pt x="50" y="0"/>
                    </a:lnTo>
                    <a:lnTo>
                      <a:pt x="40" y="1"/>
                    </a:lnTo>
                    <a:lnTo>
                      <a:pt x="31" y="5"/>
                    </a:lnTo>
                    <a:lnTo>
                      <a:pt x="22" y="11"/>
                    </a:lnTo>
                    <a:lnTo>
                      <a:pt x="14" y="18"/>
                    </a:lnTo>
                    <a:lnTo>
                      <a:pt x="8" y="26"/>
                    </a:lnTo>
                    <a:lnTo>
                      <a:pt x="4" y="37"/>
                    </a:lnTo>
                    <a:lnTo>
                      <a:pt x="1" y="48"/>
                    </a:lnTo>
                    <a:lnTo>
                      <a:pt x="0" y="60"/>
                    </a:lnTo>
                    <a:lnTo>
                      <a:pt x="1" y="72"/>
                    </a:lnTo>
                    <a:lnTo>
                      <a:pt x="4" y="83"/>
                    </a:lnTo>
                    <a:lnTo>
                      <a:pt x="8" y="93"/>
                    </a:lnTo>
                    <a:lnTo>
                      <a:pt x="14" y="102"/>
                    </a:lnTo>
                    <a:lnTo>
                      <a:pt x="22" y="109"/>
                    </a:lnTo>
                    <a:lnTo>
                      <a:pt x="31" y="115"/>
                    </a:lnTo>
                    <a:lnTo>
                      <a:pt x="40" y="117"/>
                    </a:lnTo>
                    <a:lnTo>
                      <a:pt x="50" y="119"/>
                    </a:lnTo>
                    <a:lnTo>
                      <a:pt x="60" y="117"/>
                    </a:lnTo>
                    <a:lnTo>
                      <a:pt x="69" y="115"/>
                    </a:lnTo>
                    <a:lnTo>
                      <a:pt x="78" y="109"/>
                    </a:lnTo>
                    <a:lnTo>
                      <a:pt x="85" y="102"/>
                    </a:lnTo>
                    <a:lnTo>
                      <a:pt x="91" y="93"/>
                    </a:lnTo>
                    <a:lnTo>
                      <a:pt x="96" y="83"/>
                    </a:lnTo>
                    <a:lnTo>
                      <a:pt x="99" y="72"/>
                    </a:lnTo>
                    <a:lnTo>
                      <a:pt x="100" y="60"/>
                    </a:lnTo>
                    <a:close/>
                    <a:moveTo>
                      <a:pt x="91" y="60"/>
                    </a:moveTo>
                    <a:lnTo>
                      <a:pt x="90" y="69"/>
                    </a:lnTo>
                    <a:lnTo>
                      <a:pt x="87" y="79"/>
                    </a:lnTo>
                    <a:lnTo>
                      <a:pt x="84" y="87"/>
                    </a:lnTo>
                    <a:lnTo>
                      <a:pt x="79" y="95"/>
                    </a:lnTo>
                    <a:lnTo>
                      <a:pt x="73" y="101"/>
                    </a:lnTo>
                    <a:lnTo>
                      <a:pt x="66" y="104"/>
                    </a:lnTo>
                    <a:lnTo>
                      <a:pt x="58" y="108"/>
                    </a:lnTo>
                    <a:lnTo>
                      <a:pt x="50" y="108"/>
                    </a:lnTo>
                    <a:lnTo>
                      <a:pt x="42" y="108"/>
                    </a:lnTo>
                    <a:lnTo>
                      <a:pt x="34" y="104"/>
                    </a:lnTo>
                    <a:lnTo>
                      <a:pt x="27" y="101"/>
                    </a:lnTo>
                    <a:lnTo>
                      <a:pt x="20" y="95"/>
                    </a:lnTo>
                    <a:lnTo>
                      <a:pt x="16" y="87"/>
                    </a:lnTo>
                    <a:lnTo>
                      <a:pt x="12" y="79"/>
                    </a:lnTo>
                    <a:lnTo>
                      <a:pt x="9" y="69"/>
                    </a:lnTo>
                    <a:lnTo>
                      <a:pt x="9" y="60"/>
                    </a:lnTo>
                    <a:lnTo>
                      <a:pt x="9" y="50"/>
                    </a:lnTo>
                    <a:lnTo>
                      <a:pt x="12" y="41"/>
                    </a:lnTo>
                    <a:lnTo>
                      <a:pt x="16" y="32"/>
                    </a:lnTo>
                    <a:lnTo>
                      <a:pt x="20" y="25"/>
                    </a:lnTo>
                    <a:lnTo>
                      <a:pt x="27" y="19"/>
                    </a:lnTo>
                    <a:lnTo>
                      <a:pt x="34" y="15"/>
                    </a:lnTo>
                    <a:lnTo>
                      <a:pt x="42" y="12"/>
                    </a:lnTo>
                    <a:lnTo>
                      <a:pt x="50" y="11"/>
                    </a:lnTo>
                    <a:lnTo>
                      <a:pt x="58" y="12"/>
                    </a:lnTo>
                    <a:lnTo>
                      <a:pt x="66" y="15"/>
                    </a:lnTo>
                    <a:lnTo>
                      <a:pt x="73" y="19"/>
                    </a:lnTo>
                    <a:lnTo>
                      <a:pt x="79" y="25"/>
                    </a:lnTo>
                    <a:lnTo>
                      <a:pt x="84" y="32"/>
                    </a:lnTo>
                    <a:lnTo>
                      <a:pt x="87" y="41"/>
                    </a:lnTo>
                    <a:lnTo>
                      <a:pt x="90" y="50"/>
                    </a:lnTo>
                    <a:lnTo>
                      <a:pt x="91" y="60"/>
                    </a:lnTo>
                    <a:close/>
                  </a:path>
                </a:pathLst>
              </a:custGeom>
              <a:solidFill>
                <a:srgbClr val="FAE3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27"/>
              <p:cNvSpPr>
                <a:spLocks noEditPoints="1"/>
              </p:cNvSpPr>
              <p:nvPr/>
            </p:nvSpPr>
            <p:spPr bwMode="auto">
              <a:xfrm>
                <a:off x="1152" y="2650"/>
                <a:ext cx="19" cy="18"/>
              </a:xfrm>
              <a:custGeom>
                <a:avLst/>
                <a:gdLst>
                  <a:gd name="T0" fmla="*/ 90 w 91"/>
                  <a:gd name="T1" fmla="*/ 43 h 108"/>
                  <a:gd name="T2" fmla="*/ 83 w 91"/>
                  <a:gd name="T3" fmla="*/ 24 h 108"/>
                  <a:gd name="T4" fmla="*/ 71 w 91"/>
                  <a:gd name="T5" fmla="*/ 9 h 108"/>
                  <a:gd name="T6" fmla="*/ 55 w 91"/>
                  <a:gd name="T7" fmla="*/ 1 h 108"/>
                  <a:gd name="T8" fmla="*/ 37 w 91"/>
                  <a:gd name="T9" fmla="*/ 1 h 108"/>
                  <a:gd name="T10" fmla="*/ 21 w 91"/>
                  <a:gd name="T11" fmla="*/ 9 h 108"/>
                  <a:gd name="T12" fmla="*/ 8 w 91"/>
                  <a:gd name="T13" fmla="*/ 24 h 108"/>
                  <a:gd name="T14" fmla="*/ 1 w 91"/>
                  <a:gd name="T15" fmla="*/ 43 h 108"/>
                  <a:gd name="T16" fmla="*/ 1 w 91"/>
                  <a:gd name="T17" fmla="*/ 65 h 108"/>
                  <a:gd name="T18" fmla="*/ 8 w 91"/>
                  <a:gd name="T19" fmla="*/ 84 h 108"/>
                  <a:gd name="T20" fmla="*/ 21 w 91"/>
                  <a:gd name="T21" fmla="*/ 98 h 108"/>
                  <a:gd name="T22" fmla="*/ 37 w 91"/>
                  <a:gd name="T23" fmla="*/ 107 h 108"/>
                  <a:gd name="T24" fmla="*/ 55 w 91"/>
                  <a:gd name="T25" fmla="*/ 107 h 108"/>
                  <a:gd name="T26" fmla="*/ 71 w 91"/>
                  <a:gd name="T27" fmla="*/ 98 h 108"/>
                  <a:gd name="T28" fmla="*/ 83 w 91"/>
                  <a:gd name="T29" fmla="*/ 84 h 108"/>
                  <a:gd name="T30" fmla="*/ 90 w 91"/>
                  <a:gd name="T31" fmla="*/ 65 h 108"/>
                  <a:gd name="T32" fmla="*/ 82 w 91"/>
                  <a:gd name="T33" fmla="*/ 54 h 108"/>
                  <a:gd name="T34" fmla="*/ 79 w 91"/>
                  <a:gd name="T35" fmla="*/ 71 h 108"/>
                  <a:gd name="T36" fmla="*/ 72 w 91"/>
                  <a:gd name="T37" fmla="*/ 84 h 108"/>
                  <a:gd name="T38" fmla="*/ 60 w 91"/>
                  <a:gd name="T39" fmla="*/ 93 h 108"/>
                  <a:gd name="T40" fmla="*/ 46 w 91"/>
                  <a:gd name="T41" fmla="*/ 97 h 108"/>
                  <a:gd name="T42" fmla="*/ 32 w 91"/>
                  <a:gd name="T43" fmla="*/ 93 h 108"/>
                  <a:gd name="T44" fmla="*/ 21 w 91"/>
                  <a:gd name="T45" fmla="*/ 84 h 108"/>
                  <a:gd name="T46" fmla="*/ 12 w 91"/>
                  <a:gd name="T47" fmla="*/ 71 h 108"/>
                  <a:gd name="T48" fmla="*/ 9 w 91"/>
                  <a:gd name="T49" fmla="*/ 54 h 108"/>
                  <a:gd name="T50" fmla="*/ 12 w 91"/>
                  <a:gd name="T51" fmla="*/ 37 h 108"/>
                  <a:gd name="T52" fmla="*/ 21 w 91"/>
                  <a:gd name="T53" fmla="*/ 24 h 108"/>
                  <a:gd name="T54" fmla="*/ 32 w 91"/>
                  <a:gd name="T55" fmla="*/ 14 h 108"/>
                  <a:gd name="T56" fmla="*/ 46 w 91"/>
                  <a:gd name="T57" fmla="*/ 11 h 108"/>
                  <a:gd name="T58" fmla="*/ 60 w 91"/>
                  <a:gd name="T59" fmla="*/ 14 h 108"/>
                  <a:gd name="T60" fmla="*/ 72 w 91"/>
                  <a:gd name="T61" fmla="*/ 24 h 108"/>
                  <a:gd name="T62" fmla="*/ 79 w 91"/>
                  <a:gd name="T63" fmla="*/ 37 h 108"/>
                  <a:gd name="T64" fmla="*/ 82 w 91"/>
                  <a:gd name="T6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108">
                    <a:moveTo>
                      <a:pt x="91" y="54"/>
                    </a:moveTo>
                    <a:lnTo>
                      <a:pt x="90" y="43"/>
                    </a:lnTo>
                    <a:lnTo>
                      <a:pt x="88" y="32"/>
                    </a:lnTo>
                    <a:lnTo>
                      <a:pt x="83" y="24"/>
                    </a:lnTo>
                    <a:lnTo>
                      <a:pt x="78" y="15"/>
                    </a:lnTo>
                    <a:lnTo>
                      <a:pt x="71" y="9"/>
                    </a:lnTo>
                    <a:lnTo>
                      <a:pt x="64" y="3"/>
                    </a:lnTo>
                    <a:lnTo>
                      <a:pt x="55" y="1"/>
                    </a:lnTo>
                    <a:lnTo>
                      <a:pt x="46" y="0"/>
                    </a:lnTo>
                    <a:lnTo>
                      <a:pt x="37" y="1"/>
                    </a:lnTo>
                    <a:lnTo>
                      <a:pt x="29" y="3"/>
                    </a:lnTo>
                    <a:lnTo>
                      <a:pt x="21" y="9"/>
                    </a:lnTo>
                    <a:lnTo>
                      <a:pt x="13" y="15"/>
                    </a:lnTo>
                    <a:lnTo>
                      <a:pt x="8" y="24"/>
                    </a:lnTo>
                    <a:lnTo>
                      <a:pt x="4" y="32"/>
                    </a:lnTo>
                    <a:lnTo>
                      <a:pt x="1" y="43"/>
                    </a:lnTo>
                    <a:lnTo>
                      <a:pt x="0" y="54"/>
                    </a:lnTo>
                    <a:lnTo>
                      <a:pt x="1" y="65"/>
                    </a:lnTo>
                    <a:lnTo>
                      <a:pt x="4" y="74"/>
                    </a:lnTo>
                    <a:lnTo>
                      <a:pt x="8" y="84"/>
                    </a:lnTo>
                    <a:lnTo>
                      <a:pt x="13" y="92"/>
                    </a:lnTo>
                    <a:lnTo>
                      <a:pt x="21" y="98"/>
                    </a:lnTo>
                    <a:lnTo>
                      <a:pt x="29" y="103"/>
                    </a:lnTo>
                    <a:lnTo>
                      <a:pt x="37" y="107"/>
                    </a:lnTo>
                    <a:lnTo>
                      <a:pt x="46" y="108"/>
                    </a:lnTo>
                    <a:lnTo>
                      <a:pt x="55" y="107"/>
                    </a:lnTo>
                    <a:lnTo>
                      <a:pt x="64" y="103"/>
                    </a:lnTo>
                    <a:lnTo>
                      <a:pt x="71" y="98"/>
                    </a:lnTo>
                    <a:lnTo>
                      <a:pt x="78" y="92"/>
                    </a:lnTo>
                    <a:lnTo>
                      <a:pt x="83" y="84"/>
                    </a:lnTo>
                    <a:lnTo>
                      <a:pt x="88" y="74"/>
                    </a:lnTo>
                    <a:lnTo>
                      <a:pt x="90" y="65"/>
                    </a:lnTo>
                    <a:lnTo>
                      <a:pt x="91" y="54"/>
                    </a:lnTo>
                    <a:close/>
                    <a:moveTo>
                      <a:pt x="82" y="54"/>
                    </a:moveTo>
                    <a:lnTo>
                      <a:pt x="81" y="62"/>
                    </a:lnTo>
                    <a:lnTo>
                      <a:pt x="79" y="71"/>
                    </a:lnTo>
                    <a:lnTo>
                      <a:pt x="76" y="78"/>
                    </a:lnTo>
                    <a:lnTo>
                      <a:pt x="72" y="84"/>
                    </a:lnTo>
                    <a:lnTo>
                      <a:pt x="66" y="90"/>
                    </a:lnTo>
                    <a:lnTo>
                      <a:pt x="60" y="93"/>
                    </a:lnTo>
                    <a:lnTo>
                      <a:pt x="53" y="96"/>
                    </a:lnTo>
                    <a:lnTo>
                      <a:pt x="46" y="97"/>
                    </a:lnTo>
                    <a:lnTo>
                      <a:pt x="39" y="96"/>
                    </a:lnTo>
                    <a:lnTo>
                      <a:pt x="32" y="93"/>
                    </a:lnTo>
                    <a:lnTo>
                      <a:pt x="26" y="90"/>
                    </a:lnTo>
                    <a:lnTo>
                      <a:pt x="21" y="84"/>
                    </a:lnTo>
                    <a:lnTo>
                      <a:pt x="15" y="78"/>
                    </a:lnTo>
                    <a:lnTo>
                      <a:pt x="12" y="71"/>
                    </a:lnTo>
                    <a:lnTo>
                      <a:pt x="10" y="62"/>
                    </a:lnTo>
                    <a:lnTo>
                      <a:pt x="9" y="54"/>
                    </a:lnTo>
                    <a:lnTo>
                      <a:pt x="10" y="45"/>
                    </a:lnTo>
                    <a:lnTo>
                      <a:pt x="12" y="37"/>
                    </a:lnTo>
                    <a:lnTo>
                      <a:pt x="15" y="30"/>
                    </a:lnTo>
                    <a:lnTo>
                      <a:pt x="21" y="24"/>
                    </a:lnTo>
                    <a:lnTo>
                      <a:pt x="26" y="18"/>
                    </a:lnTo>
                    <a:lnTo>
                      <a:pt x="32" y="14"/>
                    </a:lnTo>
                    <a:lnTo>
                      <a:pt x="39" y="12"/>
                    </a:lnTo>
                    <a:lnTo>
                      <a:pt x="46" y="11"/>
                    </a:lnTo>
                    <a:lnTo>
                      <a:pt x="53" y="12"/>
                    </a:lnTo>
                    <a:lnTo>
                      <a:pt x="60" y="14"/>
                    </a:lnTo>
                    <a:lnTo>
                      <a:pt x="66" y="18"/>
                    </a:lnTo>
                    <a:lnTo>
                      <a:pt x="72" y="24"/>
                    </a:lnTo>
                    <a:lnTo>
                      <a:pt x="76" y="30"/>
                    </a:lnTo>
                    <a:lnTo>
                      <a:pt x="79" y="37"/>
                    </a:lnTo>
                    <a:lnTo>
                      <a:pt x="81" y="45"/>
                    </a:lnTo>
                    <a:lnTo>
                      <a:pt x="82" y="54"/>
                    </a:lnTo>
                    <a:close/>
                  </a:path>
                </a:pathLst>
              </a:custGeom>
              <a:solidFill>
                <a:srgbClr val="FAE6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28"/>
              <p:cNvSpPr>
                <a:spLocks noEditPoints="1"/>
              </p:cNvSpPr>
              <p:nvPr/>
            </p:nvSpPr>
            <p:spPr bwMode="auto">
              <a:xfrm>
                <a:off x="1153" y="2651"/>
                <a:ext cx="17" cy="16"/>
              </a:xfrm>
              <a:custGeom>
                <a:avLst/>
                <a:gdLst>
                  <a:gd name="T0" fmla="*/ 81 w 82"/>
                  <a:gd name="T1" fmla="*/ 39 h 97"/>
                  <a:gd name="T2" fmla="*/ 75 w 82"/>
                  <a:gd name="T3" fmla="*/ 21 h 97"/>
                  <a:gd name="T4" fmla="*/ 64 w 82"/>
                  <a:gd name="T5" fmla="*/ 8 h 97"/>
                  <a:gd name="T6" fmla="*/ 49 w 82"/>
                  <a:gd name="T7" fmla="*/ 1 h 97"/>
                  <a:gd name="T8" fmla="*/ 33 w 82"/>
                  <a:gd name="T9" fmla="*/ 1 h 97"/>
                  <a:gd name="T10" fmla="*/ 18 w 82"/>
                  <a:gd name="T11" fmla="*/ 8 h 97"/>
                  <a:gd name="T12" fmla="*/ 7 w 82"/>
                  <a:gd name="T13" fmla="*/ 21 h 97"/>
                  <a:gd name="T14" fmla="*/ 0 w 82"/>
                  <a:gd name="T15" fmla="*/ 39 h 97"/>
                  <a:gd name="T16" fmla="*/ 0 w 82"/>
                  <a:gd name="T17" fmla="*/ 58 h 97"/>
                  <a:gd name="T18" fmla="*/ 7 w 82"/>
                  <a:gd name="T19" fmla="*/ 76 h 97"/>
                  <a:gd name="T20" fmla="*/ 18 w 82"/>
                  <a:gd name="T21" fmla="*/ 90 h 97"/>
                  <a:gd name="T22" fmla="*/ 33 w 82"/>
                  <a:gd name="T23" fmla="*/ 97 h 97"/>
                  <a:gd name="T24" fmla="*/ 49 w 82"/>
                  <a:gd name="T25" fmla="*/ 97 h 97"/>
                  <a:gd name="T26" fmla="*/ 64 w 82"/>
                  <a:gd name="T27" fmla="*/ 90 h 97"/>
                  <a:gd name="T28" fmla="*/ 75 w 82"/>
                  <a:gd name="T29" fmla="*/ 76 h 97"/>
                  <a:gd name="T30" fmla="*/ 81 w 82"/>
                  <a:gd name="T31" fmla="*/ 58 h 97"/>
                  <a:gd name="T32" fmla="*/ 73 w 82"/>
                  <a:gd name="T33" fmla="*/ 49 h 97"/>
                  <a:gd name="T34" fmla="*/ 70 w 82"/>
                  <a:gd name="T35" fmla="*/ 63 h 97"/>
                  <a:gd name="T36" fmla="*/ 63 w 82"/>
                  <a:gd name="T37" fmla="*/ 75 h 97"/>
                  <a:gd name="T38" fmla="*/ 53 w 82"/>
                  <a:gd name="T39" fmla="*/ 84 h 97"/>
                  <a:gd name="T40" fmla="*/ 41 w 82"/>
                  <a:gd name="T41" fmla="*/ 86 h 97"/>
                  <a:gd name="T42" fmla="*/ 29 w 82"/>
                  <a:gd name="T43" fmla="*/ 84 h 97"/>
                  <a:gd name="T44" fmla="*/ 19 w 82"/>
                  <a:gd name="T45" fmla="*/ 75 h 97"/>
                  <a:gd name="T46" fmla="*/ 11 w 82"/>
                  <a:gd name="T47" fmla="*/ 63 h 97"/>
                  <a:gd name="T48" fmla="*/ 9 w 82"/>
                  <a:gd name="T49" fmla="*/ 49 h 97"/>
                  <a:gd name="T50" fmla="*/ 11 w 82"/>
                  <a:gd name="T51" fmla="*/ 34 h 97"/>
                  <a:gd name="T52" fmla="*/ 19 w 82"/>
                  <a:gd name="T53" fmla="*/ 22 h 97"/>
                  <a:gd name="T54" fmla="*/ 29 w 82"/>
                  <a:gd name="T55" fmla="*/ 14 h 97"/>
                  <a:gd name="T56" fmla="*/ 41 w 82"/>
                  <a:gd name="T57" fmla="*/ 10 h 97"/>
                  <a:gd name="T58" fmla="*/ 53 w 82"/>
                  <a:gd name="T59" fmla="*/ 14 h 97"/>
                  <a:gd name="T60" fmla="*/ 63 w 82"/>
                  <a:gd name="T61" fmla="*/ 22 h 97"/>
                  <a:gd name="T62" fmla="*/ 70 w 82"/>
                  <a:gd name="T63" fmla="*/ 34 h 97"/>
                  <a:gd name="T64" fmla="*/ 73 w 82"/>
                  <a:gd name="T65"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97">
                    <a:moveTo>
                      <a:pt x="82" y="49"/>
                    </a:moveTo>
                    <a:lnTo>
                      <a:pt x="81" y="39"/>
                    </a:lnTo>
                    <a:lnTo>
                      <a:pt x="78" y="30"/>
                    </a:lnTo>
                    <a:lnTo>
                      <a:pt x="75" y="21"/>
                    </a:lnTo>
                    <a:lnTo>
                      <a:pt x="70" y="14"/>
                    </a:lnTo>
                    <a:lnTo>
                      <a:pt x="64" y="8"/>
                    </a:lnTo>
                    <a:lnTo>
                      <a:pt x="57" y="4"/>
                    </a:lnTo>
                    <a:lnTo>
                      <a:pt x="49" y="1"/>
                    </a:lnTo>
                    <a:lnTo>
                      <a:pt x="41" y="0"/>
                    </a:lnTo>
                    <a:lnTo>
                      <a:pt x="33" y="1"/>
                    </a:lnTo>
                    <a:lnTo>
                      <a:pt x="25" y="4"/>
                    </a:lnTo>
                    <a:lnTo>
                      <a:pt x="18" y="8"/>
                    </a:lnTo>
                    <a:lnTo>
                      <a:pt x="11" y="14"/>
                    </a:lnTo>
                    <a:lnTo>
                      <a:pt x="7" y="21"/>
                    </a:lnTo>
                    <a:lnTo>
                      <a:pt x="3" y="30"/>
                    </a:lnTo>
                    <a:lnTo>
                      <a:pt x="0" y="39"/>
                    </a:lnTo>
                    <a:lnTo>
                      <a:pt x="0" y="49"/>
                    </a:lnTo>
                    <a:lnTo>
                      <a:pt x="0" y="58"/>
                    </a:lnTo>
                    <a:lnTo>
                      <a:pt x="3" y="68"/>
                    </a:lnTo>
                    <a:lnTo>
                      <a:pt x="7" y="76"/>
                    </a:lnTo>
                    <a:lnTo>
                      <a:pt x="11" y="84"/>
                    </a:lnTo>
                    <a:lnTo>
                      <a:pt x="18" y="90"/>
                    </a:lnTo>
                    <a:lnTo>
                      <a:pt x="25" y="93"/>
                    </a:lnTo>
                    <a:lnTo>
                      <a:pt x="33" y="97"/>
                    </a:lnTo>
                    <a:lnTo>
                      <a:pt x="41" y="97"/>
                    </a:lnTo>
                    <a:lnTo>
                      <a:pt x="49" y="97"/>
                    </a:lnTo>
                    <a:lnTo>
                      <a:pt x="57" y="93"/>
                    </a:lnTo>
                    <a:lnTo>
                      <a:pt x="64" y="90"/>
                    </a:lnTo>
                    <a:lnTo>
                      <a:pt x="70" y="84"/>
                    </a:lnTo>
                    <a:lnTo>
                      <a:pt x="75" y="76"/>
                    </a:lnTo>
                    <a:lnTo>
                      <a:pt x="78" y="68"/>
                    </a:lnTo>
                    <a:lnTo>
                      <a:pt x="81" y="58"/>
                    </a:lnTo>
                    <a:lnTo>
                      <a:pt x="82" y="49"/>
                    </a:lnTo>
                    <a:close/>
                    <a:moveTo>
                      <a:pt x="73" y="49"/>
                    </a:moveTo>
                    <a:lnTo>
                      <a:pt x="72" y="56"/>
                    </a:lnTo>
                    <a:lnTo>
                      <a:pt x="70" y="63"/>
                    </a:lnTo>
                    <a:lnTo>
                      <a:pt x="67" y="70"/>
                    </a:lnTo>
                    <a:lnTo>
                      <a:pt x="63" y="75"/>
                    </a:lnTo>
                    <a:lnTo>
                      <a:pt x="59" y="80"/>
                    </a:lnTo>
                    <a:lnTo>
                      <a:pt x="53" y="84"/>
                    </a:lnTo>
                    <a:lnTo>
                      <a:pt x="47" y="86"/>
                    </a:lnTo>
                    <a:lnTo>
                      <a:pt x="41" y="86"/>
                    </a:lnTo>
                    <a:lnTo>
                      <a:pt x="35" y="86"/>
                    </a:lnTo>
                    <a:lnTo>
                      <a:pt x="29" y="84"/>
                    </a:lnTo>
                    <a:lnTo>
                      <a:pt x="24" y="80"/>
                    </a:lnTo>
                    <a:lnTo>
                      <a:pt x="19" y="75"/>
                    </a:lnTo>
                    <a:lnTo>
                      <a:pt x="15" y="70"/>
                    </a:lnTo>
                    <a:lnTo>
                      <a:pt x="11" y="63"/>
                    </a:lnTo>
                    <a:lnTo>
                      <a:pt x="9" y="56"/>
                    </a:lnTo>
                    <a:lnTo>
                      <a:pt x="9" y="49"/>
                    </a:lnTo>
                    <a:lnTo>
                      <a:pt x="9" y="42"/>
                    </a:lnTo>
                    <a:lnTo>
                      <a:pt x="11" y="34"/>
                    </a:lnTo>
                    <a:lnTo>
                      <a:pt x="15" y="27"/>
                    </a:lnTo>
                    <a:lnTo>
                      <a:pt x="19" y="22"/>
                    </a:lnTo>
                    <a:lnTo>
                      <a:pt x="24" y="18"/>
                    </a:lnTo>
                    <a:lnTo>
                      <a:pt x="29" y="14"/>
                    </a:lnTo>
                    <a:lnTo>
                      <a:pt x="35" y="12"/>
                    </a:lnTo>
                    <a:lnTo>
                      <a:pt x="41" y="10"/>
                    </a:lnTo>
                    <a:lnTo>
                      <a:pt x="47" y="12"/>
                    </a:lnTo>
                    <a:lnTo>
                      <a:pt x="53" y="14"/>
                    </a:lnTo>
                    <a:lnTo>
                      <a:pt x="59" y="18"/>
                    </a:lnTo>
                    <a:lnTo>
                      <a:pt x="63" y="22"/>
                    </a:lnTo>
                    <a:lnTo>
                      <a:pt x="67" y="27"/>
                    </a:lnTo>
                    <a:lnTo>
                      <a:pt x="70" y="34"/>
                    </a:lnTo>
                    <a:lnTo>
                      <a:pt x="72" y="42"/>
                    </a:lnTo>
                    <a:lnTo>
                      <a:pt x="73" y="49"/>
                    </a:lnTo>
                    <a:close/>
                  </a:path>
                </a:pathLst>
              </a:custGeom>
              <a:solidFill>
                <a:srgbClr val="FBE9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29"/>
              <p:cNvSpPr>
                <a:spLocks noEditPoints="1"/>
              </p:cNvSpPr>
              <p:nvPr/>
            </p:nvSpPr>
            <p:spPr bwMode="auto">
              <a:xfrm>
                <a:off x="1154" y="2652"/>
                <a:ext cx="15" cy="14"/>
              </a:xfrm>
              <a:custGeom>
                <a:avLst/>
                <a:gdLst>
                  <a:gd name="T0" fmla="*/ 72 w 73"/>
                  <a:gd name="T1" fmla="*/ 34 h 86"/>
                  <a:gd name="T2" fmla="*/ 67 w 73"/>
                  <a:gd name="T3" fmla="*/ 19 h 86"/>
                  <a:gd name="T4" fmla="*/ 57 w 73"/>
                  <a:gd name="T5" fmla="*/ 7 h 86"/>
                  <a:gd name="T6" fmla="*/ 44 w 73"/>
                  <a:gd name="T7" fmla="*/ 1 h 86"/>
                  <a:gd name="T8" fmla="*/ 30 w 73"/>
                  <a:gd name="T9" fmla="*/ 1 h 86"/>
                  <a:gd name="T10" fmla="*/ 17 w 73"/>
                  <a:gd name="T11" fmla="*/ 7 h 86"/>
                  <a:gd name="T12" fmla="*/ 6 w 73"/>
                  <a:gd name="T13" fmla="*/ 19 h 86"/>
                  <a:gd name="T14" fmla="*/ 1 w 73"/>
                  <a:gd name="T15" fmla="*/ 34 h 86"/>
                  <a:gd name="T16" fmla="*/ 1 w 73"/>
                  <a:gd name="T17" fmla="*/ 51 h 86"/>
                  <a:gd name="T18" fmla="*/ 6 w 73"/>
                  <a:gd name="T19" fmla="*/ 67 h 86"/>
                  <a:gd name="T20" fmla="*/ 17 w 73"/>
                  <a:gd name="T21" fmla="*/ 79 h 86"/>
                  <a:gd name="T22" fmla="*/ 30 w 73"/>
                  <a:gd name="T23" fmla="*/ 85 h 86"/>
                  <a:gd name="T24" fmla="*/ 44 w 73"/>
                  <a:gd name="T25" fmla="*/ 85 h 86"/>
                  <a:gd name="T26" fmla="*/ 57 w 73"/>
                  <a:gd name="T27" fmla="*/ 79 h 86"/>
                  <a:gd name="T28" fmla="*/ 67 w 73"/>
                  <a:gd name="T29" fmla="*/ 67 h 86"/>
                  <a:gd name="T30" fmla="*/ 72 w 73"/>
                  <a:gd name="T31" fmla="*/ 51 h 86"/>
                  <a:gd name="T32" fmla="*/ 64 w 73"/>
                  <a:gd name="T33" fmla="*/ 43 h 86"/>
                  <a:gd name="T34" fmla="*/ 62 w 73"/>
                  <a:gd name="T35" fmla="*/ 55 h 86"/>
                  <a:gd name="T36" fmla="*/ 56 w 73"/>
                  <a:gd name="T37" fmla="*/ 66 h 86"/>
                  <a:gd name="T38" fmla="*/ 48 w 73"/>
                  <a:gd name="T39" fmla="*/ 73 h 86"/>
                  <a:gd name="T40" fmla="*/ 37 w 73"/>
                  <a:gd name="T41" fmla="*/ 75 h 86"/>
                  <a:gd name="T42" fmla="*/ 27 w 73"/>
                  <a:gd name="T43" fmla="*/ 73 h 86"/>
                  <a:gd name="T44" fmla="*/ 18 w 73"/>
                  <a:gd name="T45" fmla="*/ 66 h 86"/>
                  <a:gd name="T46" fmla="*/ 12 w 73"/>
                  <a:gd name="T47" fmla="*/ 55 h 86"/>
                  <a:gd name="T48" fmla="*/ 10 w 73"/>
                  <a:gd name="T49" fmla="*/ 43 h 86"/>
                  <a:gd name="T50" fmla="*/ 12 w 73"/>
                  <a:gd name="T51" fmla="*/ 30 h 86"/>
                  <a:gd name="T52" fmla="*/ 18 w 73"/>
                  <a:gd name="T53" fmla="*/ 20 h 86"/>
                  <a:gd name="T54" fmla="*/ 27 w 73"/>
                  <a:gd name="T55" fmla="*/ 13 h 86"/>
                  <a:gd name="T56" fmla="*/ 37 w 73"/>
                  <a:gd name="T57" fmla="*/ 10 h 86"/>
                  <a:gd name="T58" fmla="*/ 48 w 73"/>
                  <a:gd name="T59" fmla="*/ 13 h 86"/>
                  <a:gd name="T60" fmla="*/ 56 w 73"/>
                  <a:gd name="T61" fmla="*/ 20 h 86"/>
                  <a:gd name="T62" fmla="*/ 62 w 73"/>
                  <a:gd name="T63" fmla="*/ 30 h 86"/>
                  <a:gd name="T64" fmla="*/ 64 w 73"/>
                  <a:gd name="T65"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86">
                    <a:moveTo>
                      <a:pt x="73" y="43"/>
                    </a:moveTo>
                    <a:lnTo>
                      <a:pt x="72" y="34"/>
                    </a:lnTo>
                    <a:lnTo>
                      <a:pt x="70" y="26"/>
                    </a:lnTo>
                    <a:lnTo>
                      <a:pt x="67" y="19"/>
                    </a:lnTo>
                    <a:lnTo>
                      <a:pt x="63" y="13"/>
                    </a:lnTo>
                    <a:lnTo>
                      <a:pt x="57" y="7"/>
                    </a:lnTo>
                    <a:lnTo>
                      <a:pt x="51" y="3"/>
                    </a:lnTo>
                    <a:lnTo>
                      <a:pt x="44" y="1"/>
                    </a:lnTo>
                    <a:lnTo>
                      <a:pt x="37" y="0"/>
                    </a:lnTo>
                    <a:lnTo>
                      <a:pt x="30" y="1"/>
                    </a:lnTo>
                    <a:lnTo>
                      <a:pt x="23" y="3"/>
                    </a:lnTo>
                    <a:lnTo>
                      <a:pt x="17" y="7"/>
                    </a:lnTo>
                    <a:lnTo>
                      <a:pt x="12" y="13"/>
                    </a:lnTo>
                    <a:lnTo>
                      <a:pt x="6" y="19"/>
                    </a:lnTo>
                    <a:lnTo>
                      <a:pt x="3" y="26"/>
                    </a:lnTo>
                    <a:lnTo>
                      <a:pt x="1" y="34"/>
                    </a:lnTo>
                    <a:lnTo>
                      <a:pt x="0" y="43"/>
                    </a:lnTo>
                    <a:lnTo>
                      <a:pt x="1" y="51"/>
                    </a:lnTo>
                    <a:lnTo>
                      <a:pt x="3" y="60"/>
                    </a:lnTo>
                    <a:lnTo>
                      <a:pt x="6" y="67"/>
                    </a:lnTo>
                    <a:lnTo>
                      <a:pt x="12" y="73"/>
                    </a:lnTo>
                    <a:lnTo>
                      <a:pt x="17" y="79"/>
                    </a:lnTo>
                    <a:lnTo>
                      <a:pt x="23" y="82"/>
                    </a:lnTo>
                    <a:lnTo>
                      <a:pt x="30" y="85"/>
                    </a:lnTo>
                    <a:lnTo>
                      <a:pt x="37" y="86"/>
                    </a:lnTo>
                    <a:lnTo>
                      <a:pt x="44" y="85"/>
                    </a:lnTo>
                    <a:lnTo>
                      <a:pt x="51" y="82"/>
                    </a:lnTo>
                    <a:lnTo>
                      <a:pt x="57" y="79"/>
                    </a:lnTo>
                    <a:lnTo>
                      <a:pt x="63" y="73"/>
                    </a:lnTo>
                    <a:lnTo>
                      <a:pt x="67" y="67"/>
                    </a:lnTo>
                    <a:lnTo>
                      <a:pt x="70" y="60"/>
                    </a:lnTo>
                    <a:lnTo>
                      <a:pt x="72" y="51"/>
                    </a:lnTo>
                    <a:lnTo>
                      <a:pt x="73" y="43"/>
                    </a:lnTo>
                    <a:close/>
                    <a:moveTo>
                      <a:pt x="64" y="43"/>
                    </a:moveTo>
                    <a:lnTo>
                      <a:pt x="64" y="49"/>
                    </a:lnTo>
                    <a:lnTo>
                      <a:pt x="62" y="55"/>
                    </a:lnTo>
                    <a:lnTo>
                      <a:pt x="59" y="61"/>
                    </a:lnTo>
                    <a:lnTo>
                      <a:pt x="56" y="66"/>
                    </a:lnTo>
                    <a:lnTo>
                      <a:pt x="52" y="69"/>
                    </a:lnTo>
                    <a:lnTo>
                      <a:pt x="48" y="73"/>
                    </a:lnTo>
                    <a:lnTo>
                      <a:pt x="43" y="74"/>
                    </a:lnTo>
                    <a:lnTo>
                      <a:pt x="37" y="75"/>
                    </a:lnTo>
                    <a:lnTo>
                      <a:pt x="32" y="74"/>
                    </a:lnTo>
                    <a:lnTo>
                      <a:pt x="27" y="73"/>
                    </a:lnTo>
                    <a:lnTo>
                      <a:pt x="22" y="69"/>
                    </a:lnTo>
                    <a:lnTo>
                      <a:pt x="18" y="66"/>
                    </a:lnTo>
                    <a:lnTo>
                      <a:pt x="15" y="61"/>
                    </a:lnTo>
                    <a:lnTo>
                      <a:pt x="12" y="55"/>
                    </a:lnTo>
                    <a:lnTo>
                      <a:pt x="11" y="49"/>
                    </a:lnTo>
                    <a:lnTo>
                      <a:pt x="10" y="43"/>
                    </a:lnTo>
                    <a:lnTo>
                      <a:pt x="11" y="37"/>
                    </a:lnTo>
                    <a:lnTo>
                      <a:pt x="12" y="30"/>
                    </a:lnTo>
                    <a:lnTo>
                      <a:pt x="15" y="25"/>
                    </a:lnTo>
                    <a:lnTo>
                      <a:pt x="18" y="20"/>
                    </a:lnTo>
                    <a:lnTo>
                      <a:pt x="22" y="16"/>
                    </a:lnTo>
                    <a:lnTo>
                      <a:pt x="27" y="13"/>
                    </a:lnTo>
                    <a:lnTo>
                      <a:pt x="32" y="12"/>
                    </a:lnTo>
                    <a:lnTo>
                      <a:pt x="37" y="10"/>
                    </a:lnTo>
                    <a:lnTo>
                      <a:pt x="43" y="12"/>
                    </a:lnTo>
                    <a:lnTo>
                      <a:pt x="48" y="13"/>
                    </a:lnTo>
                    <a:lnTo>
                      <a:pt x="52" y="16"/>
                    </a:lnTo>
                    <a:lnTo>
                      <a:pt x="56" y="20"/>
                    </a:lnTo>
                    <a:lnTo>
                      <a:pt x="59" y="25"/>
                    </a:lnTo>
                    <a:lnTo>
                      <a:pt x="62" y="30"/>
                    </a:lnTo>
                    <a:lnTo>
                      <a:pt x="64" y="37"/>
                    </a:lnTo>
                    <a:lnTo>
                      <a:pt x="64" y="43"/>
                    </a:lnTo>
                    <a:close/>
                  </a:path>
                </a:pathLst>
              </a:custGeom>
              <a:solidFill>
                <a:srgbClr val="FBEC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30"/>
              <p:cNvSpPr>
                <a:spLocks noEditPoints="1"/>
              </p:cNvSpPr>
              <p:nvPr/>
            </p:nvSpPr>
            <p:spPr bwMode="auto">
              <a:xfrm>
                <a:off x="1155" y="2653"/>
                <a:ext cx="13" cy="12"/>
              </a:xfrm>
              <a:custGeom>
                <a:avLst/>
                <a:gdLst>
                  <a:gd name="T0" fmla="*/ 63 w 64"/>
                  <a:gd name="T1" fmla="*/ 32 h 76"/>
                  <a:gd name="T2" fmla="*/ 58 w 64"/>
                  <a:gd name="T3" fmla="*/ 17 h 76"/>
                  <a:gd name="T4" fmla="*/ 50 w 64"/>
                  <a:gd name="T5" fmla="*/ 8 h 76"/>
                  <a:gd name="T6" fmla="*/ 38 w 64"/>
                  <a:gd name="T7" fmla="*/ 2 h 76"/>
                  <a:gd name="T8" fmla="*/ 26 w 64"/>
                  <a:gd name="T9" fmla="*/ 2 h 76"/>
                  <a:gd name="T10" fmla="*/ 15 w 64"/>
                  <a:gd name="T11" fmla="*/ 8 h 76"/>
                  <a:gd name="T12" fmla="*/ 6 w 64"/>
                  <a:gd name="T13" fmla="*/ 17 h 76"/>
                  <a:gd name="T14" fmla="*/ 0 w 64"/>
                  <a:gd name="T15" fmla="*/ 32 h 76"/>
                  <a:gd name="T16" fmla="*/ 0 w 64"/>
                  <a:gd name="T17" fmla="*/ 46 h 76"/>
                  <a:gd name="T18" fmla="*/ 6 w 64"/>
                  <a:gd name="T19" fmla="*/ 60 h 76"/>
                  <a:gd name="T20" fmla="*/ 15 w 64"/>
                  <a:gd name="T21" fmla="*/ 70 h 76"/>
                  <a:gd name="T22" fmla="*/ 26 w 64"/>
                  <a:gd name="T23" fmla="*/ 76 h 76"/>
                  <a:gd name="T24" fmla="*/ 38 w 64"/>
                  <a:gd name="T25" fmla="*/ 76 h 76"/>
                  <a:gd name="T26" fmla="*/ 50 w 64"/>
                  <a:gd name="T27" fmla="*/ 70 h 76"/>
                  <a:gd name="T28" fmla="*/ 58 w 64"/>
                  <a:gd name="T29" fmla="*/ 60 h 76"/>
                  <a:gd name="T30" fmla="*/ 63 w 64"/>
                  <a:gd name="T31" fmla="*/ 46 h 76"/>
                  <a:gd name="T32" fmla="*/ 55 w 64"/>
                  <a:gd name="T33" fmla="*/ 39 h 76"/>
                  <a:gd name="T34" fmla="*/ 53 w 64"/>
                  <a:gd name="T35" fmla="*/ 50 h 76"/>
                  <a:gd name="T36" fmla="*/ 48 w 64"/>
                  <a:gd name="T37" fmla="*/ 58 h 76"/>
                  <a:gd name="T38" fmla="*/ 41 w 64"/>
                  <a:gd name="T39" fmla="*/ 64 h 76"/>
                  <a:gd name="T40" fmla="*/ 32 w 64"/>
                  <a:gd name="T41" fmla="*/ 65 h 76"/>
                  <a:gd name="T42" fmla="*/ 23 w 64"/>
                  <a:gd name="T43" fmla="*/ 64 h 76"/>
                  <a:gd name="T44" fmla="*/ 16 w 64"/>
                  <a:gd name="T45" fmla="*/ 58 h 76"/>
                  <a:gd name="T46" fmla="*/ 11 w 64"/>
                  <a:gd name="T47" fmla="*/ 50 h 76"/>
                  <a:gd name="T48" fmla="*/ 10 w 64"/>
                  <a:gd name="T49" fmla="*/ 39 h 76"/>
                  <a:gd name="T50" fmla="*/ 11 w 64"/>
                  <a:gd name="T51" fmla="*/ 28 h 76"/>
                  <a:gd name="T52" fmla="*/ 16 w 64"/>
                  <a:gd name="T53" fmla="*/ 20 h 76"/>
                  <a:gd name="T54" fmla="*/ 23 w 64"/>
                  <a:gd name="T55" fmla="*/ 14 h 76"/>
                  <a:gd name="T56" fmla="*/ 32 w 64"/>
                  <a:gd name="T57" fmla="*/ 11 h 76"/>
                  <a:gd name="T58" fmla="*/ 41 w 64"/>
                  <a:gd name="T59" fmla="*/ 14 h 76"/>
                  <a:gd name="T60" fmla="*/ 48 w 64"/>
                  <a:gd name="T61" fmla="*/ 20 h 76"/>
                  <a:gd name="T62" fmla="*/ 53 w 64"/>
                  <a:gd name="T63" fmla="*/ 28 h 76"/>
                  <a:gd name="T64" fmla="*/ 55 w 64"/>
                  <a:gd name="T65"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76">
                    <a:moveTo>
                      <a:pt x="64" y="39"/>
                    </a:moveTo>
                    <a:lnTo>
                      <a:pt x="63" y="32"/>
                    </a:lnTo>
                    <a:lnTo>
                      <a:pt x="61" y="24"/>
                    </a:lnTo>
                    <a:lnTo>
                      <a:pt x="58" y="17"/>
                    </a:lnTo>
                    <a:lnTo>
                      <a:pt x="54" y="12"/>
                    </a:lnTo>
                    <a:lnTo>
                      <a:pt x="50" y="8"/>
                    </a:lnTo>
                    <a:lnTo>
                      <a:pt x="44" y="4"/>
                    </a:lnTo>
                    <a:lnTo>
                      <a:pt x="38" y="2"/>
                    </a:lnTo>
                    <a:lnTo>
                      <a:pt x="32" y="0"/>
                    </a:lnTo>
                    <a:lnTo>
                      <a:pt x="26" y="2"/>
                    </a:lnTo>
                    <a:lnTo>
                      <a:pt x="20" y="4"/>
                    </a:lnTo>
                    <a:lnTo>
                      <a:pt x="15" y="8"/>
                    </a:lnTo>
                    <a:lnTo>
                      <a:pt x="10" y="12"/>
                    </a:lnTo>
                    <a:lnTo>
                      <a:pt x="6" y="17"/>
                    </a:lnTo>
                    <a:lnTo>
                      <a:pt x="2" y="24"/>
                    </a:lnTo>
                    <a:lnTo>
                      <a:pt x="0" y="32"/>
                    </a:lnTo>
                    <a:lnTo>
                      <a:pt x="0" y="39"/>
                    </a:lnTo>
                    <a:lnTo>
                      <a:pt x="0" y="46"/>
                    </a:lnTo>
                    <a:lnTo>
                      <a:pt x="2" y="53"/>
                    </a:lnTo>
                    <a:lnTo>
                      <a:pt x="6" y="60"/>
                    </a:lnTo>
                    <a:lnTo>
                      <a:pt x="10" y="65"/>
                    </a:lnTo>
                    <a:lnTo>
                      <a:pt x="15" y="70"/>
                    </a:lnTo>
                    <a:lnTo>
                      <a:pt x="20" y="74"/>
                    </a:lnTo>
                    <a:lnTo>
                      <a:pt x="26" y="76"/>
                    </a:lnTo>
                    <a:lnTo>
                      <a:pt x="32" y="76"/>
                    </a:lnTo>
                    <a:lnTo>
                      <a:pt x="38" y="76"/>
                    </a:lnTo>
                    <a:lnTo>
                      <a:pt x="44" y="74"/>
                    </a:lnTo>
                    <a:lnTo>
                      <a:pt x="50" y="70"/>
                    </a:lnTo>
                    <a:lnTo>
                      <a:pt x="54" y="65"/>
                    </a:lnTo>
                    <a:lnTo>
                      <a:pt x="58" y="60"/>
                    </a:lnTo>
                    <a:lnTo>
                      <a:pt x="61" y="53"/>
                    </a:lnTo>
                    <a:lnTo>
                      <a:pt x="63" y="46"/>
                    </a:lnTo>
                    <a:lnTo>
                      <a:pt x="64" y="39"/>
                    </a:lnTo>
                    <a:close/>
                    <a:moveTo>
                      <a:pt x="55" y="39"/>
                    </a:moveTo>
                    <a:lnTo>
                      <a:pt x="54" y="45"/>
                    </a:lnTo>
                    <a:lnTo>
                      <a:pt x="53" y="50"/>
                    </a:lnTo>
                    <a:lnTo>
                      <a:pt x="51" y="54"/>
                    </a:lnTo>
                    <a:lnTo>
                      <a:pt x="48" y="58"/>
                    </a:lnTo>
                    <a:lnTo>
                      <a:pt x="45" y="62"/>
                    </a:lnTo>
                    <a:lnTo>
                      <a:pt x="41" y="64"/>
                    </a:lnTo>
                    <a:lnTo>
                      <a:pt x="37" y="65"/>
                    </a:lnTo>
                    <a:lnTo>
                      <a:pt x="32" y="65"/>
                    </a:lnTo>
                    <a:lnTo>
                      <a:pt x="28" y="65"/>
                    </a:lnTo>
                    <a:lnTo>
                      <a:pt x="23" y="64"/>
                    </a:lnTo>
                    <a:lnTo>
                      <a:pt x="20" y="62"/>
                    </a:lnTo>
                    <a:lnTo>
                      <a:pt x="16" y="58"/>
                    </a:lnTo>
                    <a:lnTo>
                      <a:pt x="13" y="54"/>
                    </a:lnTo>
                    <a:lnTo>
                      <a:pt x="11" y="50"/>
                    </a:lnTo>
                    <a:lnTo>
                      <a:pt x="10" y="45"/>
                    </a:lnTo>
                    <a:lnTo>
                      <a:pt x="10" y="39"/>
                    </a:lnTo>
                    <a:lnTo>
                      <a:pt x="10" y="33"/>
                    </a:lnTo>
                    <a:lnTo>
                      <a:pt x="11" y="28"/>
                    </a:lnTo>
                    <a:lnTo>
                      <a:pt x="13" y="23"/>
                    </a:lnTo>
                    <a:lnTo>
                      <a:pt x="16" y="20"/>
                    </a:lnTo>
                    <a:lnTo>
                      <a:pt x="20" y="16"/>
                    </a:lnTo>
                    <a:lnTo>
                      <a:pt x="23" y="14"/>
                    </a:lnTo>
                    <a:lnTo>
                      <a:pt x="28" y="12"/>
                    </a:lnTo>
                    <a:lnTo>
                      <a:pt x="32" y="11"/>
                    </a:lnTo>
                    <a:lnTo>
                      <a:pt x="37" y="12"/>
                    </a:lnTo>
                    <a:lnTo>
                      <a:pt x="41" y="14"/>
                    </a:lnTo>
                    <a:lnTo>
                      <a:pt x="45" y="16"/>
                    </a:lnTo>
                    <a:lnTo>
                      <a:pt x="48" y="20"/>
                    </a:lnTo>
                    <a:lnTo>
                      <a:pt x="51" y="23"/>
                    </a:lnTo>
                    <a:lnTo>
                      <a:pt x="53" y="28"/>
                    </a:lnTo>
                    <a:lnTo>
                      <a:pt x="54" y="33"/>
                    </a:lnTo>
                    <a:lnTo>
                      <a:pt x="55" y="39"/>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31"/>
              <p:cNvSpPr>
                <a:spLocks noEditPoints="1"/>
              </p:cNvSpPr>
              <p:nvPr/>
            </p:nvSpPr>
            <p:spPr bwMode="auto">
              <a:xfrm>
                <a:off x="1156" y="2654"/>
                <a:ext cx="11" cy="11"/>
              </a:xfrm>
              <a:custGeom>
                <a:avLst/>
                <a:gdLst>
                  <a:gd name="T0" fmla="*/ 54 w 54"/>
                  <a:gd name="T1" fmla="*/ 27 h 65"/>
                  <a:gd name="T2" fmla="*/ 49 w 54"/>
                  <a:gd name="T3" fmla="*/ 15 h 65"/>
                  <a:gd name="T4" fmla="*/ 42 w 54"/>
                  <a:gd name="T5" fmla="*/ 6 h 65"/>
                  <a:gd name="T6" fmla="*/ 33 w 54"/>
                  <a:gd name="T7" fmla="*/ 2 h 65"/>
                  <a:gd name="T8" fmla="*/ 22 w 54"/>
                  <a:gd name="T9" fmla="*/ 2 h 65"/>
                  <a:gd name="T10" fmla="*/ 12 w 54"/>
                  <a:gd name="T11" fmla="*/ 6 h 65"/>
                  <a:gd name="T12" fmla="*/ 5 w 54"/>
                  <a:gd name="T13" fmla="*/ 15 h 65"/>
                  <a:gd name="T14" fmla="*/ 1 w 54"/>
                  <a:gd name="T15" fmla="*/ 27 h 65"/>
                  <a:gd name="T16" fmla="*/ 1 w 54"/>
                  <a:gd name="T17" fmla="*/ 39 h 65"/>
                  <a:gd name="T18" fmla="*/ 5 w 54"/>
                  <a:gd name="T19" fmla="*/ 51 h 65"/>
                  <a:gd name="T20" fmla="*/ 12 w 54"/>
                  <a:gd name="T21" fmla="*/ 59 h 65"/>
                  <a:gd name="T22" fmla="*/ 22 w 54"/>
                  <a:gd name="T23" fmla="*/ 64 h 65"/>
                  <a:gd name="T24" fmla="*/ 33 w 54"/>
                  <a:gd name="T25" fmla="*/ 64 h 65"/>
                  <a:gd name="T26" fmla="*/ 42 w 54"/>
                  <a:gd name="T27" fmla="*/ 59 h 65"/>
                  <a:gd name="T28" fmla="*/ 49 w 54"/>
                  <a:gd name="T29" fmla="*/ 51 h 65"/>
                  <a:gd name="T30" fmla="*/ 54 w 54"/>
                  <a:gd name="T31" fmla="*/ 39 h 65"/>
                  <a:gd name="T32" fmla="*/ 45 w 54"/>
                  <a:gd name="T33" fmla="*/ 33 h 65"/>
                  <a:gd name="T34" fmla="*/ 44 w 54"/>
                  <a:gd name="T35" fmla="*/ 41 h 65"/>
                  <a:gd name="T36" fmla="*/ 40 w 54"/>
                  <a:gd name="T37" fmla="*/ 48 h 65"/>
                  <a:gd name="T38" fmla="*/ 34 w 54"/>
                  <a:gd name="T39" fmla="*/ 53 h 65"/>
                  <a:gd name="T40" fmla="*/ 27 w 54"/>
                  <a:gd name="T41" fmla="*/ 54 h 65"/>
                  <a:gd name="T42" fmla="*/ 20 w 54"/>
                  <a:gd name="T43" fmla="*/ 53 h 65"/>
                  <a:gd name="T44" fmla="*/ 14 w 54"/>
                  <a:gd name="T45" fmla="*/ 48 h 65"/>
                  <a:gd name="T46" fmla="*/ 11 w 54"/>
                  <a:gd name="T47" fmla="*/ 41 h 65"/>
                  <a:gd name="T48" fmla="*/ 9 w 54"/>
                  <a:gd name="T49" fmla="*/ 33 h 65"/>
                  <a:gd name="T50" fmla="*/ 11 w 54"/>
                  <a:gd name="T51" fmla="*/ 24 h 65"/>
                  <a:gd name="T52" fmla="*/ 14 w 54"/>
                  <a:gd name="T53" fmla="*/ 17 h 65"/>
                  <a:gd name="T54" fmla="*/ 20 w 54"/>
                  <a:gd name="T55" fmla="*/ 12 h 65"/>
                  <a:gd name="T56" fmla="*/ 27 w 54"/>
                  <a:gd name="T57" fmla="*/ 11 h 65"/>
                  <a:gd name="T58" fmla="*/ 34 w 54"/>
                  <a:gd name="T59" fmla="*/ 12 h 65"/>
                  <a:gd name="T60" fmla="*/ 40 w 54"/>
                  <a:gd name="T61" fmla="*/ 17 h 65"/>
                  <a:gd name="T62" fmla="*/ 44 w 54"/>
                  <a:gd name="T63" fmla="*/ 24 h 65"/>
                  <a:gd name="T64" fmla="*/ 45 w 54"/>
                  <a:gd name="T6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 h="65">
                    <a:moveTo>
                      <a:pt x="54" y="33"/>
                    </a:moveTo>
                    <a:lnTo>
                      <a:pt x="54" y="27"/>
                    </a:lnTo>
                    <a:lnTo>
                      <a:pt x="52" y="20"/>
                    </a:lnTo>
                    <a:lnTo>
                      <a:pt x="49" y="15"/>
                    </a:lnTo>
                    <a:lnTo>
                      <a:pt x="46" y="10"/>
                    </a:lnTo>
                    <a:lnTo>
                      <a:pt x="42" y="6"/>
                    </a:lnTo>
                    <a:lnTo>
                      <a:pt x="38" y="3"/>
                    </a:lnTo>
                    <a:lnTo>
                      <a:pt x="33" y="2"/>
                    </a:lnTo>
                    <a:lnTo>
                      <a:pt x="27" y="0"/>
                    </a:lnTo>
                    <a:lnTo>
                      <a:pt x="22" y="2"/>
                    </a:lnTo>
                    <a:lnTo>
                      <a:pt x="17" y="3"/>
                    </a:lnTo>
                    <a:lnTo>
                      <a:pt x="12" y="6"/>
                    </a:lnTo>
                    <a:lnTo>
                      <a:pt x="8" y="10"/>
                    </a:lnTo>
                    <a:lnTo>
                      <a:pt x="5" y="15"/>
                    </a:lnTo>
                    <a:lnTo>
                      <a:pt x="2" y="20"/>
                    </a:lnTo>
                    <a:lnTo>
                      <a:pt x="1" y="27"/>
                    </a:lnTo>
                    <a:lnTo>
                      <a:pt x="0" y="33"/>
                    </a:lnTo>
                    <a:lnTo>
                      <a:pt x="1" y="39"/>
                    </a:lnTo>
                    <a:lnTo>
                      <a:pt x="2" y="45"/>
                    </a:lnTo>
                    <a:lnTo>
                      <a:pt x="5" y="51"/>
                    </a:lnTo>
                    <a:lnTo>
                      <a:pt x="8" y="56"/>
                    </a:lnTo>
                    <a:lnTo>
                      <a:pt x="12" y="59"/>
                    </a:lnTo>
                    <a:lnTo>
                      <a:pt x="17" y="63"/>
                    </a:lnTo>
                    <a:lnTo>
                      <a:pt x="22" y="64"/>
                    </a:lnTo>
                    <a:lnTo>
                      <a:pt x="27" y="65"/>
                    </a:lnTo>
                    <a:lnTo>
                      <a:pt x="33" y="64"/>
                    </a:lnTo>
                    <a:lnTo>
                      <a:pt x="38" y="63"/>
                    </a:lnTo>
                    <a:lnTo>
                      <a:pt x="42" y="59"/>
                    </a:lnTo>
                    <a:lnTo>
                      <a:pt x="46" y="56"/>
                    </a:lnTo>
                    <a:lnTo>
                      <a:pt x="49" y="51"/>
                    </a:lnTo>
                    <a:lnTo>
                      <a:pt x="52" y="45"/>
                    </a:lnTo>
                    <a:lnTo>
                      <a:pt x="54" y="39"/>
                    </a:lnTo>
                    <a:lnTo>
                      <a:pt x="54" y="33"/>
                    </a:lnTo>
                    <a:close/>
                    <a:moveTo>
                      <a:pt x="45" y="33"/>
                    </a:moveTo>
                    <a:lnTo>
                      <a:pt x="45" y="38"/>
                    </a:lnTo>
                    <a:lnTo>
                      <a:pt x="44" y="41"/>
                    </a:lnTo>
                    <a:lnTo>
                      <a:pt x="42" y="45"/>
                    </a:lnTo>
                    <a:lnTo>
                      <a:pt x="40" y="48"/>
                    </a:lnTo>
                    <a:lnTo>
                      <a:pt x="37" y="51"/>
                    </a:lnTo>
                    <a:lnTo>
                      <a:pt x="34" y="53"/>
                    </a:lnTo>
                    <a:lnTo>
                      <a:pt x="31" y="54"/>
                    </a:lnTo>
                    <a:lnTo>
                      <a:pt x="27" y="54"/>
                    </a:lnTo>
                    <a:lnTo>
                      <a:pt x="23" y="54"/>
                    </a:lnTo>
                    <a:lnTo>
                      <a:pt x="20" y="53"/>
                    </a:lnTo>
                    <a:lnTo>
                      <a:pt x="17" y="51"/>
                    </a:lnTo>
                    <a:lnTo>
                      <a:pt x="14" y="48"/>
                    </a:lnTo>
                    <a:lnTo>
                      <a:pt x="12" y="45"/>
                    </a:lnTo>
                    <a:lnTo>
                      <a:pt x="11" y="41"/>
                    </a:lnTo>
                    <a:lnTo>
                      <a:pt x="9" y="38"/>
                    </a:lnTo>
                    <a:lnTo>
                      <a:pt x="9" y="33"/>
                    </a:lnTo>
                    <a:lnTo>
                      <a:pt x="9" y="28"/>
                    </a:lnTo>
                    <a:lnTo>
                      <a:pt x="11" y="24"/>
                    </a:lnTo>
                    <a:lnTo>
                      <a:pt x="12" y="21"/>
                    </a:lnTo>
                    <a:lnTo>
                      <a:pt x="14" y="17"/>
                    </a:lnTo>
                    <a:lnTo>
                      <a:pt x="17" y="15"/>
                    </a:lnTo>
                    <a:lnTo>
                      <a:pt x="20" y="12"/>
                    </a:lnTo>
                    <a:lnTo>
                      <a:pt x="23" y="11"/>
                    </a:lnTo>
                    <a:lnTo>
                      <a:pt x="27" y="11"/>
                    </a:lnTo>
                    <a:lnTo>
                      <a:pt x="31" y="11"/>
                    </a:lnTo>
                    <a:lnTo>
                      <a:pt x="34" y="12"/>
                    </a:lnTo>
                    <a:lnTo>
                      <a:pt x="37" y="15"/>
                    </a:lnTo>
                    <a:lnTo>
                      <a:pt x="40" y="17"/>
                    </a:lnTo>
                    <a:lnTo>
                      <a:pt x="42" y="21"/>
                    </a:lnTo>
                    <a:lnTo>
                      <a:pt x="44" y="24"/>
                    </a:lnTo>
                    <a:lnTo>
                      <a:pt x="45" y="28"/>
                    </a:lnTo>
                    <a:lnTo>
                      <a:pt x="45" y="33"/>
                    </a:lnTo>
                    <a:close/>
                  </a:path>
                </a:pathLst>
              </a:custGeom>
              <a:solidFill>
                <a:srgbClr val="FC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32"/>
              <p:cNvSpPr>
                <a:spLocks noEditPoints="1"/>
              </p:cNvSpPr>
              <p:nvPr/>
            </p:nvSpPr>
            <p:spPr bwMode="auto">
              <a:xfrm>
                <a:off x="1157" y="2655"/>
                <a:ext cx="9" cy="9"/>
              </a:xfrm>
              <a:custGeom>
                <a:avLst/>
                <a:gdLst>
                  <a:gd name="T0" fmla="*/ 44 w 45"/>
                  <a:gd name="T1" fmla="*/ 22 h 54"/>
                  <a:gd name="T2" fmla="*/ 41 w 45"/>
                  <a:gd name="T3" fmla="*/ 12 h 54"/>
                  <a:gd name="T4" fmla="*/ 35 w 45"/>
                  <a:gd name="T5" fmla="*/ 5 h 54"/>
                  <a:gd name="T6" fmla="*/ 27 w 45"/>
                  <a:gd name="T7" fmla="*/ 1 h 54"/>
                  <a:gd name="T8" fmla="*/ 18 w 45"/>
                  <a:gd name="T9" fmla="*/ 1 h 54"/>
                  <a:gd name="T10" fmla="*/ 10 w 45"/>
                  <a:gd name="T11" fmla="*/ 5 h 54"/>
                  <a:gd name="T12" fmla="*/ 3 w 45"/>
                  <a:gd name="T13" fmla="*/ 12 h 54"/>
                  <a:gd name="T14" fmla="*/ 0 w 45"/>
                  <a:gd name="T15" fmla="*/ 22 h 54"/>
                  <a:gd name="T16" fmla="*/ 0 w 45"/>
                  <a:gd name="T17" fmla="*/ 34 h 54"/>
                  <a:gd name="T18" fmla="*/ 3 w 45"/>
                  <a:gd name="T19" fmla="*/ 43 h 54"/>
                  <a:gd name="T20" fmla="*/ 10 w 45"/>
                  <a:gd name="T21" fmla="*/ 51 h 54"/>
                  <a:gd name="T22" fmla="*/ 18 w 45"/>
                  <a:gd name="T23" fmla="*/ 54 h 54"/>
                  <a:gd name="T24" fmla="*/ 27 w 45"/>
                  <a:gd name="T25" fmla="*/ 54 h 54"/>
                  <a:gd name="T26" fmla="*/ 35 w 45"/>
                  <a:gd name="T27" fmla="*/ 51 h 54"/>
                  <a:gd name="T28" fmla="*/ 41 w 45"/>
                  <a:gd name="T29" fmla="*/ 43 h 54"/>
                  <a:gd name="T30" fmla="*/ 44 w 45"/>
                  <a:gd name="T31" fmla="*/ 34 h 54"/>
                  <a:gd name="T32" fmla="*/ 36 w 45"/>
                  <a:gd name="T33" fmla="*/ 28 h 54"/>
                  <a:gd name="T34" fmla="*/ 35 w 45"/>
                  <a:gd name="T35" fmla="*/ 34 h 54"/>
                  <a:gd name="T36" fmla="*/ 32 w 45"/>
                  <a:gd name="T37" fmla="*/ 40 h 54"/>
                  <a:gd name="T38" fmla="*/ 27 w 45"/>
                  <a:gd name="T39" fmla="*/ 42 h 54"/>
                  <a:gd name="T40" fmla="*/ 22 w 45"/>
                  <a:gd name="T41" fmla="*/ 43 h 54"/>
                  <a:gd name="T42" fmla="*/ 17 w 45"/>
                  <a:gd name="T43" fmla="*/ 42 h 54"/>
                  <a:gd name="T44" fmla="*/ 13 w 45"/>
                  <a:gd name="T45" fmla="*/ 40 h 54"/>
                  <a:gd name="T46" fmla="*/ 10 w 45"/>
                  <a:gd name="T47" fmla="*/ 34 h 54"/>
                  <a:gd name="T48" fmla="*/ 9 w 45"/>
                  <a:gd name="T49" fmla="*/ 28 h 54"/>
                  <a:gd name="T50" fmla="*/ 10 w 45"/>
                  <a:gd name="T51" fmla="*/ 22 h 54"/>
                  <a:gd name="T52" fmla="*/ 13 w 45"/>
                  <a:gd name="T53" fmla="*/ 16 h 54"/>
                  <a:gd name="T54" fmla="*/ 17 w 45"/>
                  <a:gd name="T55" fmla="*/ 13 h 54"/>
                  <a:gd name="T56" fmla="*/ 22 w 45"/>
                  <a:gd name="T57" fmla="*/ 11 h 54"/>
                  <a:gd name="T58" fmla="*/ 27 w 45"/>
                  <a:gd name="T59" fmla="*/ 13 h 54"/>
                  <a:gd name="T60" fmla="*/ 32 w 45"/>
                  <a:gd name="T61" fmla="*/ 16 h 54"/>
                  <a:gd name="T62" fmla="*/ 35 w 45"/>
                  <a:gd name="T63" fmla="*/ 22 h 54"/>
                  <a:gd name="T64" fmla="*/ 36 w 45"/>
                  <a:gd name="T65"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4">
                    <a:moveTo>
                      <a:pt x="45" y="28"/>
                    </a:moveTo>
                    <a:lnTo>
                      <a:pt x="44" y="22"/>
                    </a:lnTo>
                    <a:lnTo>
                      <a:pt x="43" y="17"/>
                    </a:lnTo>
                    <a:lnTo>
                      <a:pt x="41" y="12"/>
                    </a:lnTo>
                    <a:lnTo>
                      <a:pt x="38" y="9"/>
                    </a:lnTo>
                    <a:lnTo>
                      <a:pt x="35" y="5"/>
                    </a:lnTo>
                    <a:lnTo>
                      <a:pt x="31" y="3"/>
                    </a:lnTo>
                    <a:lnTo>
                      <a:pt x="27" y="1"/>
                    </a:lnTo>
                    <a:lnTo>
                      <a:pt x="22" y="0"/>
                    </a:lnTo>
                    <a:lnTo>
                      <a:pt x="18" y="1"/>
                    </a:lnTo>
                    <a:lnTo>
                      <a:pt x="13" y="3"/>
                    </a:lnTo>
                    <a:lnTo>
                      <a:pt x="10" y="5"/>
                    </a:lnTo>
                    <a:lnTo>
                      <a:pt x="6" y="9"/>
                    </a:lnTo>
                    <a:lnTo>
                      <a:pt x="3" y="12"/>
                    </a:lnTo>
                    <a:lnTo>
                      <a:pt x="1" y="17"/>
                    </a:lnTo>
                    <a:lnTo>
                      <a:pt x="0" y="22"/>
                    </a:lnTo>
                    <a:lnTo>
                      <a:pt x="0" y="28"/>
                    </a:lnTo>
                    <a:lnTo>
                      <a:pt x="0" y="34"/>
                    </a:lnTo>
                    <a:lnTo>
                      <a:pt x="1" y="39"/>
                    </a:lnTo>
                    <a:lnTo>
                      <a:pt x="3" y="43"/>
                    </a:lnTo>
                    <a:lnTo>
                      <a:pt x="6" y="47"/>
                    </a:lnTo>
                    <a:lnTo>
                      <a:pt x="10" y="51"/>
                    </a:lnTo>
                    <a:lnTo>
                      <a:pt x="13" y="53"/>
                    </a:lnTo>
                    <a:lnTo>
                      <a:pt x="18" y="54"/>
                    </a:lnTo>
                    <a:lnTo>
                      <a:pt x="22" y="54"/>
                    </a:lnTo>
                    <a:lnTo>
                      <a:pt x="27" y="54"/>
                    </a:lnTo>
                    <a:lnTo>
                      <a:pt x="31" y="53"/>
                    </a:lnTo>
                    <a:lnTo>
                      <a:pt x="35" y="51"/>
                    </a:lnTo>
                    <a:lnTo>
                      <a:pt x="38" y="47"/>
                    </a:lnTo>
                    <a:lnTo>
                      <a:pt x="41" y="43"/>
                    </a:lnTo>
                    <a:lnTo>
                      <a:pt x="43" y="39"/>
                    </a:lnTo>
                    <a:lnTo>
                      <a:pt x="44" y="34"/>
                    </a:lnTo>
                    <a:lnTo>
                      <a:pt x="45" y="28"/>
                    </a:lnTo>
                    <a:close/>
                    <a:moveTo>
                      <a:pt x="36" y="28"/>
                    </a:moveTo>
                    <a:lnTo>
                      <a:pt x="35" y="31"/>
                    </a:lnTo>
                    <a:lnTo>
                      <a:pt x="35" y="34"/>
                    </a:lnTo>
                    <a:lnTo>
                      <a:pt x="33" y="37"/>
                    </a:lnTo>
                    <a:lnTo>
                      <a:pt x="32" y="40"/>
                    </a:lnTo>
                    <a:lnTo>
                      <a:pt x="30" y="41"/>
                    </a:lnTo>
                    <a:lnTo>
                      <a:pt x="27" y="42"/>
                    </a:lnTo>
                    <a:lnTo>
                      <a:pt x="25" y="43"/>
                    </a:lnTo>
                    <a:lnTo>
                      <a:pt x="22" y="43"/>
                    </a:lnTo>
                    <a:lnTo>
                      <a:pt x="19" y="43"/>
                    </a:lnTo>
                    <a:lnTo>
                      <a:pt x="17" y="42"/>
                    </a:lnTo>
                    <a:lnTo>
                      <a:pt x="15" y="41"/>
                    </a:lnTo>
                    <a:lnTo>
                      <a:pt x="13" y="40"/>
                    </a:lnTo>
                    <a:lnTo>
                      <a:pt x="11" y="37"/>
                    </a:lnTo>
                    <a:lnTo>
                      <a:pt x="10" y="34"/>
                    </a:lnTo>
                    <a:lnTo>
                      <a:pt x="9" y="31"/>
                    </a:lnTo>
                    <a:lnTo>
                      <a:pt x="9" y="28"/>
                    </a:lnTo>
                    <a:lnTo>
                      <a:pt x="9" y="24"/>
                    </a:lnTo>
                    <a:lnTo>
                      <a:pt x="10" y="22"/>
                    </a:lnTo>
                    <a:lnTo>
                      <a:pt x="11" y="18"/>
                    </a:lnTo>
                    <a:lnTo>
                      <a:pt x="13" y="16"/>
                    </a:lnTo>
                    <a:lnTo>
                      <a:pt x="15" y="15"/>
                    </a:lnTo>
                    <a:lnTo>
                      <a:pt x="17" y="13"/>
                    </a:lnTo>
                    <a:lnTo>
                      <a:pt x="19" y="12"/>
                    </a:lnTo>
                    <a:lnTo>
                      <a:pt x="22" y="11"/>
                    </a:lnTo>
                    <a:lnTo>
                      <a:pt x="25" y="12"/>
                    </a:lnTo>
                    <a:lnTo>
                      <a:pt x="27" y="13"/>
                    </a:lnTo>
                    <a:lnTo>
                      <a:pt x="30" y="15"/>
                    </a:lnTo>
                    <a:lnTo>
                      <a:pt x="32" y="16"/>
                    </a:lnTo>
                    <a:lnTo>
                      <a:pt x="33" y="18"/>
                    </a:lnTo>
                    <a:lnTo>
                      <a:pt x="35" y="22"/>
                    </a:lnTo>
                    <a:lnTo>
                      <a:pt x="35" y="24"/>
                    </a:lnTo>
                    <a:lnTo>
                      <a:pt x="36" y="28"/>
                    </a:lnTo>
                    <a:close/>
                  </a:path>
                </a:pathLst>
              </a:custGeom>
              <a:solidFill>
                <a:srgbClr val="FCF2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33"/>
              <p:cNvSpPr>
                <a:spLocks noEditPoints="1"/>
              </p:cNvSpPr>
              <p:nvPr/>
            </p:nvSpPr>
            <p:spPr bwMode="auto">
              <a:xfrm>
                <a:off x="1158" y="2656"/>
                <a:ext cx="7" cy="7"/>
              </a:xfrm>
              <a:custGeom>
                <a:avLst/>
                <a:gdLst>
                  <a:gd name="T0" fmla="*/ 36 w 36"/>
                  <a:gd name="T1" fmla="*/ 17 h 43"/>
                  <a:gd name="T2" fmla="*/ 33 w 36"/>
                  <a:gd name="T3" fmla="*/ 10 h 43"/>
                  <a:gd name="T4" fmla="*/ 28 w 36"/>
                  <a:gd name="T5" fmla="*/ 4 h 43"/>
                  <a:gd name="T6" fmla="*/ 22 w 36"/>
                  <a:gd name="T7" fmla="*/ 0 h 43"/>
                  <a:gd name="T8" fmla="*/ 14 w 36"/>
                  <a:gd name="T9" fmla="*/ 0 h 43"/>
                  <a:gd name="T10" fmla="*/ 8 w 36"/>
                  <a:gd name="T11" fmla="*/ 4 h 43"/>
                  <a:gd name="T12" fmla="*/ 3 w 36"/>
                  <a:gd name="T13" fmla="*/ 10 h 43"/>
                  <a:gd name="T14" fmla="*/ 0 w 36"/>
                  <a:gd name="T15" fmla="*/ 17 h 43"/>
                  <a:gd name="T16" fmla="*/ 0 w 36"/>
                  <a:gd name="T17" fmla="*/ 27 h 43"/>
                  <a:gd name="T18" fmla="*/ 3 w 36"/>
                  <a:gd name="T19" fmla="*/ 34 h 43"/>
                  <a:gd name="T20" fmla="*/ 8 w 36"/>
                  <a:gd name="T21" fmla="*/ 40 h 43"/>
                  <a:gd name="T22" fmla="*/ 14 w 36"/>
                  <a:gd name="T23" fmla="*/ 43 h 43"/>
                  <a:gd name="T24" fmla="*/ 22 w 36"/>
                  <a:gd name="T25" fmla="*/ 43 h 43"/>
                  <a:gd name="T26" fmla="*/ 28 w 36"/>
                  <a:gd name="T27" fmla="*/ 40 h 43"/>
                  <a:gd name="T28" fmla="*/ 33 w 36"/>
                  <a:gd name="T29" fmla="*/ 34 h 43"/>
                  <a:gd name="T30" fmla="*/ 36 w 36"/>
                  <a:gd name="T31" fmla="*/ 27 h 43"/>
                  <a:gd name="T32" fmla="*/ 27 w 36"/>
                  <a:gd name="T33" fmla="*/ 22 h 43"/>
                  <a:gd name="T34" fmla="*/ 26 w 36"/>
                  <a:gd name="T35" fmla="*/ 25 h 43"/>
                  <a:gd name="T36" fmla="*/ 24 w 36"/>
                  <a:gd name="T37" fmla="*/ 29 h 43"/>
                  <a:gd name="T38" fmla="*/ 22 w 36"/>
                  <a:gd name="T39" fmla="*/ 31 h 43"/>
                  <a:gd name="T40" fmla="*/ 18 w 36"/>
                  <a:gd name="T41" fmla="*/ 33 h 43"/>
                  <a:gd name="T42" fmla="*/ 15 w 36"/>
                  <a:gd name="T43" fmla="*/ 31 h 43"/>
                  <a:gd name="T44" fmla="*/ 12 w 36"/>
                  <a:gd name="T45" fmla="*/ 29 h 43"/>
                  <a:gd name="T46" fmla="*/ 10 w 36"/>
                  <a:gd name="T47" fmla="*/ 25 h 43"/>
                  <a:gd name="T48" fmla="*/ 9 w 36"/>
                  <a:gd name="T49" fmla="*/ 22 h 43"/>
                  <a:gd name="T50" fmla="*/ 10 w 36"/>
                  <a:gd name="T51" fmla="*/ 17 h 43"/>
                  <a:gd name="T52" fmla="*/ 12 w 36"/>
                  <a:gd name="T53" fmla="*/ 15 h 43"/>
                  <a:gd name="T54" fmla="*/ 15 w 36"/>
                  <a:gd name="T55" fmla="*/ 12 h 43"/>
                  <a:gd name="T56" fmla="*/ 18 w 36"/>
                  <a:gd name="T57" fmla="*/ 11 h 43"/>
                  <a:gd name="T58" fmla="*/ 22 w 36"/>
                  <a:gd name="T59" fmla="*/ 12 h 43"/>
                  <a:gd name="T60" fmla="*/ 24 w 36"/>
                  <a:gd name="T61" fmla="*/ 15 h 43"/>
                  <a:gd name="T62" fmla="*/ 26 w 36"/>
                  <a:gd name="T63" fmla="*/ 17 h 43"/>
                  <a:gd name="T64" fmla="*/ 27 w 36"/>
                  <a:gd name="T6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43">
                    <a:moveTo>
                      <a:pt x="36" y="22"/>
                    </a:moveTo>
                    <a:lnTo>
                      <a:pt x="36" y="17"/>
                    </a:lnTo>
                    <a:lnTo>
                      <a:pt x="35" y="13"/>
                    </a:lnTo>
                    <a:lnTo>
                      <a:pt x="33" y="10"/>
                    </a:lnTo>
                    <a:lnTo>
                      <a:pt x="31" y="6"/>
                    </a:lnTo>
                    <a:lnTo>
                      <a:pt x="28" y="4"/>
                    </a:lnTo>
                    <a:lnTo>
                      <a:pt x="25" y="1"/>
                    </a:lnTo>
                    <a:lnTo>
                      <a:pt x="22" y="0"/>
                    </a:lnTo>
                    <a:lnTo>
                      <a:pt x="18" y="0"/>
                    </a:lnTo>
                    <a:lnTo>
                      <a:pt x="14" y="0"/>
                    </a:lnTo>
                    <a:lnTo>
                      <a:pt x="11" y="1"/>
                    </a:lnTo>
                    <a:lnTo>
                      <a:pt x="8" y="4"/>
                    </a:lnTo>
                    <a:lnTo>
                      <a:pt x="5" y="6"/>
                    </a:lnTo>
                    <a:lnTo>
                      <a:pt x="3" y="10"/>
                    </a:lnTo>
                    <a:lnTo>
                      <a:pt x="2" y="13"/>
                    </a:lnTo>
                    <a:lnTo>
                      <a:pt x="0" y="17"/>
                    </a:lnTo>
                    <a:lnTo>
                      <a:pt x="0" y="22"/>
                    </a:lnTo>
                    <a:lnTo>
                      <a:pt x="0" y="27"/>
                    </a:lnTo>
                    <a:lnTo>
                      <a:pt x="2" y="30"/>
                    </a:lnTo>
                    <a:lnTo>
                      <a:pt x="3" y="34"/>
                    </a:lnTo>
                    <a:lnTo>
                      <a:pt x="5" y="37"/>
                    </a:lnTo>
                    <a:lnTo>
                      <a:pt x="8" y="40"/>
                    </a:lnTo>
                    <a:lnTo>
                      <a:pt x="11" y="42"/>
                    </a:lnTo>
                    <a:lnTo>
                      <a:pt x="14" y="43"/>
                    </a:lnTo>
                    <a:lnTo>
                      <a:pt x="18" y="43"/>
                    </a:lnTo>
                    <a:lnTo>
                      <a:pt x="22" y="43"/>
                    </a:lnTo>
                    <a:lnTo>
                      <a:pt x="25" y="42"/>
                    </a:lnTo>
                    <a:lnTo>
                      <a:pt x="28" y="40"/>
                    </a:lnTo>
                    <a:lnTo>
                      <a:pt x="31" y="37"/>
                    </a:lnTo>
                    <a:lnTo>
                      <a:pt x="33" y="34"/>
                    </a:lnTo>
                    <a:lnTo>
                      <a:pt x="35" y="30"/>
                    </a:lnTo>
                    <a:lnTo>
                      <a:pt x="36" y="27"/>
                    </a:lnTo>
                    <a:lnTo>
                      <a:pt x="36" y="22"/>
                    </a:lnTo>
                    <a:close/>
                    <a:moveTo>
                      <a:pt x="27" y="22"/>
                    </a:moveTo>
                    <a:lnTo>
                      <a:pt x="27" y="24"/>
                    </a:lnTo>
                    <a:lnTo>
                      <a:pt x="26" y="25"/>
                    </a:lnTo>
                    <a:lnTo>
                      <a:pt x="26" y="28"/>
                    </a:lnTo>
                    <a:lnTo>
                      <a:pt x="24" y="29"/>
                    </a:lnTo>
                    <a:lnTo>
                      <a:pt x="23" y="30"/>
                    </a:lnTo>
                    <a:lnTo>
                      <a:pt x="22" y="31"/>
                    </a:lnTo>
                    <a:lnTo>
                      <a:pt x="20" y="33"/>
                    </a:lnTo>
                    <a:lnTo>
                      <a:pt x="18" y="33"/>
                    </a:lnTo>
                    <a:lnTo>
                      <a:pt x="16" y="33"/>
                    </a:lnTo>
                    <a:lnTo>
                      <a:pt x="15" y="31"/>
                    </a:lnTo>
                    <a:lnTo>
                      <a:pt x="13" y="30"/>
                    </a:lnTo>
                    <a:lnTo>
                      <a:pt x="12" y="29"/>
                    </a:lnTo>
                    <a:lnTo>
                      <a:pt x="11" y="28"/>
                    </a:lnTo>
                    <a:lnTo>
                      <a:pt x="10" y="25"/>
                    </a:lnTo>
                    <a:lnTo>
                      <a:pt x="9" y="24"/>
                    </a:lnTo>
                    <a:lnTo>
                      <a:pt x="9" y="22"/>
                    </a:lnTo>
                    <a:lnTo>
                      <a:pt x="9" y="19"/>
                    </a:lnTo>
                    <a:lnTo>
                      <a:pt x="10" y="17"/>
                    </a:lnTo>
                    <a:lnTo>
                      <a:pt x="11" y="16"/>
                    </a:lnTo>
                    <a:lnTo>
                      <a:pt x="12" y="15"/>
                    </a:lnTo>
                    <a:lnTo>
                      <a:pt x="13" y="13"/>
                    </a:lnTo>
                    <a:lnTo>
                      <a:pt x="15" y="12"/>
                    </a:lnTo>
                    <a:lnTo>
                      <a:pt x="16" y="11"/>
                    </a:lnTo>
                    <a:lnTo>
                      <a:pt x="18" y="11"/>
                    </a:lnTo>
                    <a:lnTo>
                      <a:pt x="20" y="11"/>
                    </a:lnTo>
                    <a:lnTo>
                      <a:pt x="22" y="12"/>
                    </a:lnTo>
                    <a:lnTo>
                      <a:pt x="23" y="13"/>
                    </a:lnTo>
                    <a:lnTo>
                      <a:pt x="24" y="15"/>
                    </a:lnTo>
                    <a:lnTo>
                      <a:pt x="26" y="16"/>
                    </a:lnTo>
                    <a:lnTo>
                      <a:pt x="26" y="17"/>
                    </a:lnTo>
                    <a:lnTo>
                      <a:pt x="27" y="19"/>
                    </a:lnTo>
                    <a:lnTo>
                      <a:pt x="27" y="22"/>
                    </a:lnTo>
                    <a:close/>
                  </a:path>
                </a:pathLst>
              </a:custGeom>
              <a:solidFill>
                <a:srgbClr val="FDF4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34"/>
              <p:cNvSpPr>
                <a:spLocks/>
              </p:cNvSpPr>
              <p:nvPr/>
            </p:nvSpPr>
            <p:spPr bwMode="auto">
              <a:xfrm>
                <a:off x="1159" y="2657"/>
                <a:ext cx="5" cy="5"/>
              </a:xfrm>
              <a:custGeom>
                <a:avLst/>
                <a:gdLst>
                  <a:gd name="T0" fmla="*/ 27 w 27"/>
                  <a:gd name="T1" fmla="*/ 17 h 32"/>
                  <a:gd name="T2" fmla="*/ 26 w 27"/>
                  <a:gd name="T3" fmla="*/ 13 h 32"/>
                  <a:gd name="T4" fmla="*/ 26 w 27"/>
                  <a:gd name="T5" fmla="*/ 11 h 32"/>
                  <a:gd name="T6" fmla="*/ 24 w 27"/>
                  <a:gd name="T7" fmla="*/ 7 h 32"/>
                  <a:gd name="T8" fmla="*/ 23 w 27"/>
                  <a:gd name="T9" fmla="*/ 5 h 32"/>
                  <a:gd name="T10" fmla="*/ 21 w 27"/>
                  <a:gd name="T11" fmla="*/ 4 h 32"/>
                  <a:gd name="T12" fmla="*/ 18 w 27"/>
                  <a:gd name="T13" fmla="*/ 2 h 32"/>
                  <a:gd name="T14" fmla="*/ 16 w 27"/>
                  <a:gd name="T15" fmla="*/ 1 h 32"/>
                  <a:gd name="T16" fmla="*/ 13 w 27"/>
                  <a:gd name="T17" fmla="*/ 0 h 32"/>
                  <a:gd name="T18" fmla="*/ 10 w 27"/>
                  <a:gd name="T19" fmla="*/ 1 h 32"/>
                  <a:gd name="T20" fmla="*/ 8 w 27"/>
                  <a:gd name="T21" fmla="*/ 2 h 32"/>
                  <a:gd name="T22" fmla="*/ 6 w 27"/>
                  <a:gd name="T23" fmla="*/ 4 h 32"/>
                  <a:gd name="T24" fmla="*/ 4 w 27"/>
                  <a:gd name="T25" fmla="*/ 5 h 32"/>
                  <a:gd name="T26" fmla="*/ 2 w 27"/>
                  <a:gd name="T27" fmla="*/ 7 h 32"/>
                  <a:gd name="T28" fmla="*/ 1 w 27"/>
                  <a:gd name="T29" fmla="*/ 11 h 32"/>
                  <a:gd name="T30" fmla="*/ 0 w 27"/>
                  <a:gd name="T31" fmla="*/ 13 h 32"/>
                  <a:gd name="T32" fmla="*/ 0 w 27"/>
                  <a:gd name="T33" fmla="*/ 17 h 32"/>
                  <a:gd name="T34" fmla="*/ 0 w 27"/>
                  <a:gd name="T35" fmla="*/ 20 h 32"/>
                  <a:gd name="T36" fmla="*/ 1 w 27"/>
                  <a:gd name="T37" fmla="*/ 23 h 32"/>
                  <a:gd name="T38" fmla="*/ 2 w 27"/>
                  <a:gd name="T39" fmla="*/ 26 h 32"/>
                  <a:gd name="T40" fmla="*/ 4 w 27"/>
                  <a:gd name="T41" fmla="*/ 29 h 32"/>
                  <a:gd name="T42" fmla="*/ 6 w 27"/>
                  <a:gd name="T43" fmla="*/ 30 h 32"/>
                  <a:gd name="T44" fmla="*/ 8 w 27"/>
                  <a:gd name="T45" fmla="*/ 31 h 32"/>
                  <a:gd name="T46" fmla="*/ 10 w 27"/>
                  <a:gd name="T47" fmla="*/ 32 h 32"/>
                  <a:gd name="T48" fmla="*/ 13 w 27"/>
                  <a:gd name="T49" fmla="*/ 32 h 32"/>
                  <a:gd name="T50" fmla="*/ 16 w 27"/>
                  <a:gd name="T51" fmla="*/ 32 h 32"/>
                  <a:gd name="T52" fmla="*/ 18 w 27"/>
                  <a:gd name="T53" fmla="*/ 31 h 32"/>
                  <a:gd name="T54" fmla="*/ 21 w 27"/>
                  <a:gd name="T55" fmla="*/ 30 h 32"/>
                  <a:gd name="T56" fmla="*/ 23 w 27"/>
                  <a:gd name="T57" fmla="*/ 29 h 32"/>
                  <a:gd name="T58" fmla="*/ 24 w 27"/>
                  <a:gd name="T59" fmla="*/ 26 h 32"/>
                  <a:gd name="T60" fmla="*/ 26 w 27"/>
                  <a:gd name="T61" fmla="*/ 23 h 32"/>
                  <a:gd name="T62" fmla="*/ 26 w 27"/>
                  <a:gd name="T63" fmla="*/ 20 h 32"/>
                  <a:gd name="T64" fmla="*/ 27 w 27"/>
                  <a:gd name="T65"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32">
                    <a:moveTo>
                      <a:pt x="27" y="17"/>
                    </a:moveTo>
                    <a:lnTo>
                      <a:pt x="26" y="13"/>
                    </a:lnTo>
                    <a:lnTo>
                      <a:pt x="26" y="11"/>
                    </a:lnTo>
                    <a:lnTo>
                      <a:pt x="24" y="7"/>
                    </a:lnTo>
                    <a:lnTo>
                      <a:pt x="23" y="5"/>
                    </a:lnTo>
                    <a:lnTo>
                      <a:pt x="21" y="4"/>
                    </a:lnTo>
                    <a:lnTo>
                      <a:pt x="18" y="2"/>
                    </a:lnTo>
                    <a:lnTo>
                      <a:pt x="16" y="1"/>
                    </a:lnTo>
                    <a:lnTo>
                      <a:pt x="13" y="0"/>
                    </a:lnTo>
                    <a:lnTo>
                      <a:pt x="10" y="1"/>
                    </a:lnTo>
                    <a:lnTo>
                      <a:pt x="8" y="2"/>
                    </a:lnTo>
                    <a:lnTo>
                      <a:pt x="6" y="4"/>
                    </a:lnTo>
                    <a:lnTo>
                      <a:pt x="4" y="5"/>
                    </a:lnTo>
                    <a:lnTo>
                      <a:pt x="2" y="7"/>
                    </a:lnTo>
                    <a:lnTo>
                      <a:pt x="1" y="11"/>
                    </a:lnTo>
                    <a:lnTo>
                      <a:pt x="0" y="13"/>
                    </a:lnTo>
                    <a:lnTo>
                      <a:pt x="0" y="17"/>
                    </a:lnTo>
                    <a:lnTo>
                      <a:pt x="0" y="20"/>
                    </a:lnTo>
                    <a:lnTo>
                      <a:pt x="1" y="23"/>
                    </a:lnTo>
                    <a:lnTo>
                      <a:pt x="2" y="26"/>
                    </a:lnTo>
                    <a:lnTo>
                      <a:pt x="4" y="29"/>
                    </a:lnTo>
                    <a:lnTo>
                      <a:pt x="6" y="30"/>
                    </a:lnTo>
                    <a:lnTo>
                      <a:pt x="8" y="31"/>
                    </a:lnTo>
                    <a:lnTo>
                      <a:pt x="10" y="32"/>
                    </a:lnTo>
                    <a:lnTo>
                      <a:pt x="13" y="32"/>
                    </a:lnTo>
                    <a:lnTo>
                      <a:pt x="16" y="32"/>
                    </a:lnTo>
                    <a:lnTo>
                      <a:pt x="18" y="31"/>
                    </a:lnTo>
                    <a:lnTo>
                      <a:pt x="21" y="30"/>
                    </a:lnTo>
                    <a:lnTo>
                      <a:pt x="23" y="29"/>
                    </a:lnTo>
                    <a:lnTo>
                      <a:pt x="24" y="26"/>
                    </a:lnTo>
                    <a:lnTo>
                      <a:pt x="26" y="23"/>
                    </a:lnTo>
                    <a:lnTo>
                      <a:pt x="26" y="20"/>
                    </a:lnTo>
                    <a:lnTo>
                      <a:pt x="27" y="17"/>
                    </a:lnTo>
                    <a:close/>
                  </a:path>
                </a:pathLst>
              </a:custGeom>
              <a:solidFill>
                <a:srgbClr val="FDF8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35"/>
              <p:cNvSpPr>
                <a:spLocks/>
              </p:cNvSpPr>
              <p:nvPr/>
            </p:nvSpPr>
            <p:spPr bwMode="auto">
              <a:xfrm>
                <a:off x="1160" y="2658"/>
                <a:ext cx="3" cy="3"/>
              </a:xfrm>
              <a:custGeom>
                <a:avLst/>
                <a:gdLst>
                  <a:gd name="T0" fmla="*/ 18 w 18"/>
                  <a:gd name="T1" fmla="*/ 11 h 22"/>
                  <a:gd name="T2" fmla="*/ 18 w 18"/>
                  <a:gd name="T3" fmla="*/ 8 h 22"/>
                  <a:gd name="T4" fmla="*/ 17 w 18"/>
                  <a:gd name="T5" fmla="*/ 6 h 22"/>
                  <a:gd name="T6" fmla="*/ 17 w 18"/>
                  <a:gd name="T7" fmla="*/ 5 h 22"/>
                  <a:gd name="T8" fmla="*/ 15 w 18"/>
                  <a:gd name="T9" fmla="*/ 4 h 22"/>
                  <a:gd name="T10" fmla="*/ 14 w 18"/>
                  <a:gd name="T11" fmla="*/ 2 h 22"/>
                  <a:gd name="T12" fmla="*/ 13 w 18"/>
                  <a:gd name="T13" fmla="*/ 1 h 22"/>
                  <a:gd name="T14" fmla="*/ 11 w 18"/>
                  <a:gd name="T15" fmla="*/ 0 h 22"/>
                  <a:gd name="T16" fmla="*/ 9 w 18"/>
                  <a:gd name="T17" fmla="*/ 0 h 22"/>
                  <a:gd name="T18" fmla="*/ 7 w 18"/>
                  <a:gd name="T19" fmla="*/ 0 h 22"/>
                  <a:gd name="T20" fmla="*/ 6 w 18"/>
                  <a:gd name="T21" fmla="*/ 1 h 22"/>
                  <a:gd name="T22" fmla="*/ 4 w 18"/>
                  <a:gd name="T23" fmla="*/ 2 h 22"/>
                  <a:gd name="T24" fmla="*/ 3 w 18"/>
                  <a:gd name="T25" fmla="*/ 4 h 22"/>
                  <a:gd name="T26" fmla="*/ 2 w 18"/>
                  <a:gd name="T27" fmla="*/ 5 h 22"/>
                  <a:gd name="T28" fmla="*/ 1 w 18"/>
                  <a:gd name="T29" fmla="*/ 6 h 22"/>
                  <a:gd name="T30" fmla="*/ 0 w 18"/>
                  <a:gd name="T31" fmla="*/ 8 h 22"/>
                  <a:gd name="T32" fmla="*/ 0 w 18"/>
                  <a:gd name="T33" fmla="*/ 11 h 22"/>
                  <a:gd name="T34" fmla="*/ 0 w 18"/>
                  <a:gd name="T35" fmla="*/ 13 h 22"/>
                  <a:gd name="T36" fmla="*/ 1 w 18"/>
                  <a:gd name="T37" fmla="*/ 14 h 22"/>
                  <a:gd name="T38" fmla="*/ 2 w 18"/>
                  <a:gd name="T39" fmla="*/ 17 h 22"/>
                  <a:gd name="T40" fmla="*/ 3 w 18"/>
                  <a:gd name="T41" fmla="*/ 18 h 22"/>
                  <a:gd name="T42" fmla="*/ 4 w 18"/>
                  <a:gd name="T43" fmla="*/ 19 h 22"/>
                  <a:gd name="T44" fmla="*/ 6 w 18"/>
                  <a:gd name="T45" fmla="*/ 20 h 22"/>
                  <a:gd name="T46" fmla="*/ 7 w 18"/>
                  <a:gd name="T47" fmla="*/ 22 h 22"/>
                  <a:gd name="T48" fmla="*/ 9 w 18"/>
                  <a:gd name="T49" fmla="*/ 22 h 22"/>
                  <a:gd name="T50" fmla="*/ 11 w 18"/>
                  <a:gd name="T51" fmla="*/ 22 h 22"/>
                  <a:gd name="T52" fmla="*/ 13 w 18"/>
                  <a:gd name="T53" fmla="*/ 20 h 22"/>
                  <a:gd name="T54" fmla="*/ 14 w 18"/>
                  <a:gd name="T55" fmla="*/ 19 h 22"/>
                  <a:gd name="T56" fmla="*/ 15 w 18"/>
                  <a:gd name="T57" fmla="*/ 18 h 22"/>
                  <a:gd name="T58" fmla="*/ 17 w 18"/>
                  <a:gd name="T59" fmla="*/ 17 h 22"/>
                  <a:gd name="T60" fmla="*/ 17 w 18"/>
                  <a:gd name="T61" fmla="*/ 14 h 22"/>
                  <a:gd name="T62" fmla="*/ 18 w 18"/>
                  <a:gd name="T63" fmla="*/ 13 h 22"/>
                  <a:gd name="T64" fmla="*/ 18 w 18"/>
                  <a:gd name="T6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 h="22">
                    <a:moveTo>
                      <a:pt x="18" y="11"/>
                    </a:moveTo>
                    <a:lnTo>
                      <a:pt x="18" y="8"/>
                    </a:lnTo>
                    <a:lnTo>
                      <a:pt x="17" y="6"/>
                    </a:lnTo>
                    <a:lnTo>
                      <a:pt x="17" y="5"/>
                    </a:lnTo>
                    <a:lnTo>
                      <a:pt x="15" y="4"/>
                    </a:lnTo>
                    <a:lnTo>
                      <a:pt x="14" y="2"/>
                    </a:lnTo>
                    <a:lnTo>
                      <a:pt x="13" y="1"/>
                    </a:lnTo>
                    <a:lnTo>
                      <a:pt x="11" y="0"/>
                    </a:lnTo>
                    <a:lnTo>
                      <a:pt x="9" y="0"/>
                    </a:lnTo>
                    <a:lnTo>
                      <a:pt x="7" y="0"/>
                    </a:lnTo>
                    <a:lnTo>
                      <a:pt x="6" y="1"/>
                    </a:lnTo>
                    <a:lnTo>
                      <a:pt x="4" y="2"/>
                    </a:lnTo>
                    <a:lnTo>
                      <a:pt x="3" y="4"/>
                    </a:lnTo>
                    <a:lnTo>
                      <a:pt x="2" y="5"/>
                    </a:lnTo>
                    <a:lnTo>
                      <a:pt x="1" y="6"/>
                    </a:lnTo>
                    <a:lnTo>
                      <a:pt x="0" y="8"/>
                    </a:lnTo>
                    <a:lnTo>
                      <a:pt x="0" y="11"/>
                    </a:lnTo>
                    <a:lnTo>
                      <a:pt x="0" y="13"/>
                    </a:lnTo>
                    <a:lnTo>
                      <a:pt x="1" y="14"/>
                    </a:lnTo>
                    <a:lnTo>
                      <a:pt x="2" y="17"/>
                    </a:lnTo>
                    <a:lnTo>
                      <a:pt x="3" y="18"/>
                    </a:lnTo>
                    <a:lnTo>
                      <a:pt x="4" y="19"/>
                    </a:lnTo>
                    <a:lnTo>
                      <a:pt x="6" y="20"/>
                    </a:lnTo>
                    <a:lnTo>
                      <a:pt x="7" y="22"/>
                    </a:lnTo>
                    <a:lnTo>
                      <a:pt x="9" y="22"/>
                    </a:lnTo>
                    <a:lnTo>
                      <a:pt x="11" y="22"/>
                    </a:lnTo>
                    <a:lnTo>
                      <a:pt x="13" y="20"/>
                    </a:lnTo>
                    <a:lnTo>
                      <a:pt x="14" y="19"/>
                    </a:lnTo>
                    <a:lnTo>
                      <a:pt x="15" y="18"/>
                    </a:lnTo>
                    <a:lnTo>
                      <a:pt x="17" y="17"/>
                    </a:lnTo>
                    <a:lnTo>
                      <a:pt x="17" y="14"/>
                    </a:lnTo>
                    <a:lnTo>
                      <a:pt x="18" y="13"/>
                    </a:lnTo>
                    <a:lnTo>
                      <a:pt x="18" y="11"/>
                    </a:lnTo>
                    <a:close/>
                  </a:path>
                </a:pathLst>
              </a:custGeom>
              <a:solidFill>
                <a:srgbClr val="FDFA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36"/>
              <p:cNvSpPr>
                <a:spLocks/>
              </p:cNvSpPr>
              <p:nvPr/>
            </p:nvSpPr>
            <p:spPr bwMode="auto">
              <a:xfrm>
                <a:off x="1161" y="2658"/>
                <a:ext cx="2" cy="2"/>
              </a:xfrm>
              <a:custGeom>
                <a:avLst/>
                <a:gdLst>
                  <a:gd name="T0" fmla="*/ 9 w 9"/>
                  <a:gd name="T1" fmla="*/ 6 h 11"/>
                  <a:gd name="T2" fmla="*/ 9 w 9"/>
                  <a:gd name="T3" fmla="*/ 5 h 11"/>
                  <a:gd name="T4" fmla="*/ 8 w 9"/>
                  <a:gd name="T5" fmla="*/ 3 h 11"/>
                  <a:gd name="T6" fmla="*/ 8 w 9"/>
                  <a:gd name="T7" fmla="*/ 2 h 11"/>
                  <a:gd name="T8" fmla="*/ 7 w 9"/>
                  <a:gd name="T9" fmla="*/ 2 h 11"/>
                  <a:gd name="T10" fmla="*/ 7 w 9"/>
                  <a:gd name="T11" fmla="*/ 1 h 11"/>
                  <a:gd name="T12" fmla="*/ 6 w 9"/>
                  <a:gd name="T13" fmla="*/ 1 h 11"/>
                  <a:gd name="T14" fmla="*/ 5 w 9"/>
                  <a:gd name="T15" fmla="*/ 1 h 11"/>
                  <a:gd name="T16" fmla="*/ 4 w 9"/>
                  <a:gd name="T17" fmla="*/ 0 h 11"/>
                  <a:gd name="T18" fmla="*/ 3 w 9"/>
                  <a:gd name="T19" fmla="*/ 1 h 11"/>
                  <a:gd name="T20" fmla="*/ 2 w 9"/>
                  <a:gd name="T21" fmla="*/ 1 h 11"/>
                  <a:gd name="T22" fmla="*/ 2 w 9"/>
                  <a:gd name="T23" fmla="*/ 1 h 11"/>
                  <a:gd name="T24" fmla="*/ 1 w 9"/>
                  <a:gd name="T25" fmla="*/ 2 h 11"/>
                  <a:gd name="T26" fmla="*/ 0 w 9"/>
                  <a:gd name="T27" fmla="*/ 2 h 11"/>
                  <a:gd name="T28" fmla="*/ 0 w 9"/>
                  <a:gd name="T29" fmla="*/ 3 h 11"/>
                  <a:gd name="T30" fmla="*/ 0 w 9"/>
                  <a:gd name="T31" fmla="*/ 5 h 11"/>
                  <a:gd name="T32" fmla="*/ 0 w 9"/>
                  <a:gd name="T33" fmla="*/ 6 h 11"/>
                  <a:gd name="T34" fmla="*/ 0 w 9"/>
                  <a:gd name="T35" fmla="*/ 7 h 11"/>
                  <a:gd name="T36" fmla="*/ 0 w 9"/>
                  <a:gd name="T37" fmla="*/ 8 h 11"/>
                  <a:gd name="T38" fmla="*/ 0 w 9"/>
                  <a:gd name="T39" fmla="*/ 8 h 11"/>
                  <a:gd name="T40" fmla="*/ 1 w 9"/>
                  <a:gd name="T41" fmla="*/ 9 h 11"/>
                  <a:gd name="T42" fmla="*/ 2 w 9"/>
                  <a:gd name="T43" fmla="*/ 11 h 11"/>
                  <a:gd name="T44" fmla="*/ 2 w 9"/>
                  <a:gd name="T45" fmla="*/ 11 h 11"/>
                  <a:gd name="T46" fmla="*/ 3 w 9"/>
                  <a:gd name="T47" fmla="*/ 11 h 11"/>
                  <a:gd name="T48" fmla="*/ 4 w 9"/>
                  <a:gd name="T49" fmla="*/ 11 h 11"/>
                  <a:gd name="T50" fmla="*/ 5 w 9"/>
                  <a:gd name="T51" fmla="*/ 11 h 11"/>
                  <a:gd name="T52" fmla="*/ 6 w 9"/>
                  <a:gd name="T53" fmla="*/ 11 h 11"/>
                  <a:gd name="T54" fmla="*/ 7 w 9"/>
                  <a:gd name="T55" fmla="*/ 11 h 11"/>
                  <a:gd name="T56" fmla="*/ 7 w 9"/>
                  <a:gd name="T57" fmla="*/ 9 h 11"/>
                  <a:gd name="T58" fmla="*/ 8 w 9"/>
                  <a:gd name="T59" fmla="*/ 8 h 11"/>
                  <a:gd name="T60" fmla="*/ 8 w 9"/>
                  <a:gd name="T61" fmla="*/ 8 h 11"/>
                  <a:gd name="T62" fmla="*/ 9 w 9"/>
                  <a:gd name="T63" fmla="*/ 7 h 11"/>
                  <a:gd name="T64" fmla="*/ 9 w 9"/>
                  <a:gd name="T6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 h="11">
                    <a:moveTo>
                      <a:pt x="9" y="6"/>
                    </a:moveTo>
                    <a:lnTo>
                      <a:pt x="9" y="5"/>
                    </a:lnTo>
                    <a:lnTo>
                      <a:pt x="8" y="3"/>
                    </a:lnTo>
                    <a:lnTo>
                      <a:pt x="8" y="2"/>
                    </a:lnTo>
                    <a:lnTo>
                      <a:pt x="7" y="2"/>
                    </a:lnTo>
                    <a:lnTo>
                      <a:pt x="7" y="1"/>
                    </a:lnTo>
                    <a:lnTo>
                      <a:pt x="6" y="1"/>
                    </a:lnTo>
                    <a:lnTo>
                      <a:pt x="5" y="1"/>
                    </a:lnTo>
                    <a:lnTo>
                      <a:pt x="4" y="0"/>
                    </a:lnTo>
                    <a:lnTo>
                      <a:pt x="3" y="1"/>
                    </a:lnTo>
                    <a:lnTo>
                      <a:pt x="2" y="1"/>
                    </a:lnTo>
                    <a:lnTo>
                      <a:pt x="2" y="1"/>
                    </a:lnTo>
                    <a:lnTo>
                      <a:pt x="1" y="2"/>
                    </a:lnTo>
                    <a:lnTo>
                      <a:pt x="0" y="2"/>
                    </a:lnTo>
                    <a:lnTo>
                      <a:pt x="0" y="3"/>
                    </a:lnTo>
                    <a:lnTo>
                      <a:pt x="0" y="5"/>
                    </a:lnTo>
                    <a:lnTo>
                      <a:pt x="0" y="6"/>
                    </a:lnTo>
                    <a:lnTo>
                      <a:pt x="0" y="7"/>
                    </a:lnTo>
                    <a:lnTo>
                      <a:pt x="0" y="8"/>
                    </a:lnTo>
                    <a:lnTo>
                      <a:pt x="0" y="8"/>
                    </a:lnTo>
                    <a:lnTo>
                      <a:pt x="1" y="9"/>
                    </a:lnTo>
                    <a:lnTo>
                      <a:pt x="2" y="11"/>
                    </a:lnTo>
                    <a:lnTo>
                      <a:pt x="2" y="11"/>
                    </a:lnTo>
                    <a:lnTo>
                      <a:pt x="3" y="11"/>
                    </a:lnTo>
                    <a:lnTo>
                      <a:pt x="4" y="11"/>
                    </a:lnTo>
                    <a:lnTo>
                      <a:pt x="5" y="11"/>
                    </a:lnTo>
                    <a:lnTo>
                      <a:pt x="6" y="11"/>
                    </a:lnTo>
                    <a:lnTo>
                      <a:pt x="7" y="11"/>
                    </a:lnTo>
                    <a:lnTo>
                      <a:pt x="7" y="9"/>
                    </a:lnTo>
                    <a:lnTo>
                      <a:pt x="8" y="8"/>
                    </a:lnTo>
                    <a:lnTo>
                      <a:pt x="8" y="8"/>
                    </a:lnTo>
                    <a:lnTo>
                      <a:pt x="9" y="7"/>
                    </a:lnTo>
                    <a:lnTo>
                      <a:pt x="9" y="6"/>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37"/>
              <p:cNvSpPr>
                <a:spLocks/>
              </p:cNvSpPr>
              <p:nvPr/>
            </p:nvSpPr>
            <p:spPr bwMode="auto">
              <a:xfrm>
                <a:off x="1043" y="2596"/>
                <a:ext cx="44" cy="47"/>
              </a:xfrm>
              <a:custGeom>
                <a:avLst/>
                <a:gdLst>
                  <a:gd name="T0" fmla="*/ 185 w 220"/>
                  <a:gd name="T1" fmla="*/ 0 h 284"/>
                  <a:gd name="T2" fmla="*/ 0 w 220"/>
                  <a:gd name="T3" fmla="*/ 48 h 284"/>
                  <a:gd name="T4" fmla="*/ 58 w 220"/>
                  <a:gd name="T5" fmla="*/ 260 h 284"/>
                  <a:gd name="T6" fmla="*/ 94 w 220"/>
                  <a:gd name="T7" fmla="*/ 284 h 284"/>
                  <a:gd name="T8" fmla="*/ 220 w 220"/>
                  <a:gd name="T9" fmla="*/ 23 h 284"/>
                  <a:gd name="T10" fmla="*/ 185 w 220"/>
                  <a:gd name="T11" fmla="*/ 0 h 284"/>
                </a:gdLst>
                <a:ahLst/>
                <a:cxnLst>
                  <a:cxn ang="0">
                    <a:pos x="T0" y="T1"/>
                  </a:cxn>
                  <a:cxn ang="0">
                    <a:pos x="T2" y="T3"/>
                  </a:cxn>
                  <a:cxn ang="0">
                    <a:pos x="T4" y="T5"/>
                  </a:cxn>
                  <a:cxn ang="0">
                    <a:pos x="T6" y="T7"/>
                  </a:cxn>
                  <a:cxn ang="0">
                    <a:pos x="T8" y="T9"/>
                  </a:cxn>
                  <a:cxn ang="0">
                    <a:pos x="T10" y="T11"/>
                  </a:cxn>
                </a:cxnLst>
                <a:rect l="0" t="0" r="r" b="b"/>
                <a:pathLst>
                  <a:path w="220" h="284">
                    <a:moveTo>
                      <a:pt x="185" y="0"/>
                    </a:moveTo>
                    <a:lnTo>
                      <a:pt x="0" y="48"/>
                    </a:lnTo>
                    <a:lnTo>
                      <a:pt x="58" y="260"/>
                    </a:lnTo>
                    <a:lnTo>
                      <a:pt x="94" y="284"/>
                    </a:lnTo>
                    <a:lnTo>
                      <a:pt x="220" y="23"/>
                    </a:lnTo>
                    <a:lnTo>
                      <a:pt x="185" y="0"/>
                    </a:lnTo>
                    <a:close/>
                  </a:path>
                </a:pathLst>
              </a:custGeom>
              <a:solidFill>
                <a:srgbClr val="C2C2C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38"/>
              <p:cNvSpPr>
                <a:spLocks/>
              </p:cNvSpPr>
              <p:nvPr/>
            </p:nvSpPr>
            <p:spPr bwMode="auto">
              <a:xfrm>
                <a:off x="1043" y="2596"/>
                <a:ext cx="44" cy="26"/>
              </a:xfrm>
              <a:custGeom>
                <a:avLst/>
                <a:gdLst>
                  <a:gd name="T0" fmla="*/ 186 w 222"/>
                  <a:gd name="T1" fmla="*/ 0 h 157"/>
                  <a:gd name="T2" fmla="*/ 0 w 222"/>
                  <a:gd name="T3" fmla="*/ 48 h 157"/>
                  <a:gd name="T4" fmla="*/ 157 w 222"/>
                  <a:gd name="T5" fmla="*/ 157 h 157"/>
                  <a:gd name="T6" fmla="*/ 222 w 222"/>
                  <a:gd name="T7" fmla="*/ 24 h 157"/>
                  <a:gd name="T8" fmla="*/ 186 w 222"/>
                  <a:gd name="T9" fmla="*/ 0 h 157"/>
                </a:gdLst>
                <a:ahLst/>
                <a:cxnLst>
                  <a:cxn ang="0">
                    <a:pos x="T0" y="T1"/>
                  </a:cxn>
                  <a:cxn ang="0">
                    <a:pos x="T2" y="T3"/>
                  </a:cxn>
                  <a:cxn ang="0">
                    <a:pos x="T4" y="T5"/>
                  </a:cxn>
                  <a:cxn ang="0">
                    <a:pos x="T6" y="T7"/>
                  </a:cxn>
                  <a:cxn ang="0">
                    <a:pos x="T8" y="T9"/>
                  </a:cxn>
                </a:cxnLst>
                <a:rect l="0" t="0" r="r" b="b"/>
                <a:pathLst>
                  <a:path w="222" h="157">
                    <a:moveTo>
                      <a:pt x="186" y="0"/>
                    </a:moveTo>
                    <a:lnTo>
                      <a:pt x="0" y="48"/>
                    </a:lnTo>
                    <a:lnTo>
                      <a:pt x="157" y="157"/>
                    </a:lnTo>
                    <a:lnTo>
                      <a:pt x="222" y="24"/>
                    </a:lnTo>
                    <a:lnTo>
                      <a:pt x="186" y="0"/>
                    </a:lnTo>
                    <a:close/>
                  </a:path>
                </a:pathLst>
              </a:custGeom>
              <a:solidFill>
                <a:srgbClr val="EBEC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39"/>
              <p:cNvSpPr>
                <a:spLocks/>
              </p:cNvSpPr>
              <p:nvPr/>
            </p:nvSpPr>
            <p:spPr bwMode="auto">
              <a:xfrm>
                <a:off x="1043" y="2601"/>
                <a:ext cx="13" cy="15"/>
              </a:xfrm>
              <a:custGeom>
                <a:avLst/>
                <a:gdLst>
                  <a:gd name="T0" fmla="*/ 63 w 63"/>
                  <a:gd name="T1" fmla="*/ 0 h 89"/>
                  <a:gd name="T2" fmla="*/ 0 w 63"/>
                  <a:gd name="T3" fmla="*/ 16 h 89"/>
                  <a:gd name="T4" fmla="*/ 20 w 63"/>
                  <a:gd name="T5" fmla="*/ 89 h 89"/>
                  <a:gd name="T6" fmla="*/ 63 w 63"/>
                  <a:gd name="T7" fmla="*/ 0 h 89"/>
                </a:gdLst>
                <a:ahLst/>
                <a:cxnLst>
                  <a:cxn ang="0">
                    <a:pos x="T0" y="T1"/>
                  </a:cxn>
                  <a:cxn ang="0">
                    <a:pos x="T2" y="T3"/>
                  </a:cxn>
                  <a:cxn ang="0">
                    <a:pos x="T4" y="T5"/>
                  </a:cxn>
                  <a:cxn ang="0">
                    <a:pos x="T6" y="T7"/>
                  </a:cxn>
                </a:cxnLst>
                <a:rect l="0" t="0" r="r" b="b"/>
                <a:pathLst>
                  <a:path w="63" h="89">
                    <a:moveTo>
                      <a:pt x="63" y="0"/>
                    </a:moveTo>
                    <a:lnTo>
                      <a:pt x="0" y="16"/>
                    </a:lnTo>
                    <a:lnTo>
                      <a:pt x="20" y="89"/>
                    </a:lnTo>
                    <a:lnTo>
                      <a:pt x="63" y="0"/>
                    </a:lnTo>
                    <a:close/>
                  </a:path>
                </a:pathLst>
              </a:custGeom>
              <a:solidFill>
                <a:srgbClr val="A9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40"/>
              <p:cNvSpPr>
                <a:spLocks/>
              </p:cNvSpPr>
              <p:nvPr/>
            </p:nvSpPr>
            <p:spPr bwMode="auto">
              <a:xfrm>
                <a:off x="1043" y="2601"/>
                <a:ext cx="13" cy="8"/>
              </a:xfrm>
              <a:custGeom>
                <a:avLst/>
                <a:gdLst>
                  <a:gd name="T0" fmla="*/ 63 w 63"/>
                  <a:gd name="T1" fmla="*/ 0 h 46"/>
                  <a:gd name="T2" fmla="*/ 0 w 63"/>
                  <a:gd name="T3" fmla="*/ 16 h 46"/>
                  <a:gd name="T4" fmla="*/ 41 w 63"/>
                  <a:gd name="T5" fmla="*/ 46 h 46"/>
                  <a:gd name="T6" fmla="*/ 63 w 63"/>
                  <a:gd name="T7" fmla="*/ 0 h 46"/>
                </a:gdLst>
                <a:ahLst/>
                <a:cxnLst>
                  <a:cxn ang="0">
                    <a:pos x="T0" y="T1"/>
                  </a:cxn>
                  <a:cxn ang="0">
                    <a:pos x="T2" y="T3"/>
                  </a:cxn>
                  <a:cxn ang="0">
                    <a:pos x="T4" y="T5"/>
                  </a:cxn>
                  <a:cxn ang="0">
                    <a:pos x="T6" y="T7"/>
                  </a:cxn>
                </a:cxnLst>
                <a:rect l="0" t="0" r="r" b="b"/>
                <a:pathLst>
                  <a:path w="63" h="46">
                    <a:moveTo>
                      <a:pt x="63" y="0"/>
                    </a:moveTo>
                    <a:lnTo>
                      <a:pt x="0" y="16"/>
                    </a:lnTo>
                    <a:lnTo>
                      <a:pt x="41" y="46"/>
                    </a:lnTo>
                    <a:lnTo>
                      <a:pt x="63" y="0"/>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41"/>
              <p:cNvSpPr>
                <a:spLocks/>
              </p:cNvSpPr>
              <p:nvPr/>
            </p:nvSpPr>
            <p:spPr bwMode="auto">
              <a:xfrm>
                <a:off x="1078" y="2596"/>
                <a:ext cx="93" cy="63"/>
              </a:xfrm>
              <a:custGeom>
                <a:avLst/>
                <a:gdLst>
                  <a:gd name="T0" fmla="*/ 8 w 463"/>
                  <a:gd name="T1" fmla="*/ 0 h 376"/>
                  <a:gd name="T2" fmla="*/ 0 w 463"/>
                  <a:gd name="T3" fmla="*/ 79 h 376"/>
                  <a:gd name="T4" fmla="*/ 432 w 463"/>
                  <a:gd name="T5" fmla="*/ 376 h 376"/>
                  <a:gd name="T6" fmla="*/ 463 w 463"/>
                  <a:gd name="T7" fmla="*/ 311 h 376"/>
                  <a:gd name="T8" fmla="*/ 8 w 463"/>
                  <a:gd name="T9" fmla="*/ 0 h 376"/>
                </a:gdLst>
                <a:ahLst/>
                <a:cxnLst>
                  <a:cxn ang="0">
                    <a:pos x="T0" y="T1"/>
                  </a:cxn>
                  <a:cxn ang="0">
                    <a:pos x="T2" y="T3"/>
                  </a:cxn>
                  <a:cxn ang="0">
                    <a:pos x="T4" y="T5"/>
                  </a:cxn>
                  <a:cxn ang="0">
                    <a:pos x="T6" y="T7"/>
                  </a:cxn>
                  <a:cxn ang="0">
                    <a:pos x="T8" y="T9"/>
                  </a:cxn>
                </a:cxnLst>
                <a:rect l="0" t="0" r="r" b="b"/>
                <a:pathLst>
                  <a:path w="463" h="376">
                    <a:moveTo>
                      <a:pt x="8" y="0"/>
                    </a:moveTo>
                    <a:lnTo>
                      <a:pt x="0" y="79"/>
                    </a:lnTo>
                    <a:lnTo>
                      <a:pt x="432" y="376"/>
                    </a:lnTo>
                    <a:lnTo>
                      <a:pt x="463" y="311"/>
                    </a:lnTo>
                    <a:lnTo>
                      <a:pt x="8" y="0"/>
                    </a:lnTo>
                    <a:close/>
                  </a:path>
                </a:pathLst>
              </a:custGeom>
              <a:solidFill>
                <a:srgbClr val="B5DC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42"/>
              <p:cNvSpPr>
                <a:spLocks/>
              </p:cNvSpPr>
              <p:nvPr/>
            </p:nvSpPr>
            <p:spPr bwMode="auto">
              <a:xfrm>
                <a:off x="1065" y="2609"/>
                <a:ext cx="100" cy="72"/>
              </a:xfrm>
              <a:custGeom>
                <a:avLst/>
                <a:gdLst>
                  <a:gd name="T0" fmla="*/ 69 w 501"/>
                  <a:gd name="T1" fmla="*/ 0 h 430"/>
                  <a:gd name="T2" fmla="*/ 14 w 501"/>
                  <a:gd name="T3" fmla="*/ 52 h 430"/>
                  <a:gd name="T4" fmla="*/ 0 w 501"/>
                  <a:gd name="T5" fmla="*/ 131 h 430"/>
                  <a:gd name="T6" fmla="*/ 436 w 501"/>
                  <a:gd name="T7" fmla="*/ 430 h 430"/>
                  <a:gd name="T8" fmla="*/ 501 w 501"/>
                  <a:gd name="T9" fmla="*/ 297 h 430"/>
                  <a:gd name="T10" fmla="*/ 69 w 501"/>
                  <a:gd name="T11" fmla="*/ 0 h 430"/>
                </a:gdLst>
                <a:ahLst/>
                <a:cxnLst>
                  <a:cxn ang="0">
                    <a:pos x="T0" y="T1"/>
                  </a:cxn>
                  <a:cxn ang="0">
                    <a:pos x="T2" y="T3"/>
                  </a:cxn>
                  <a:cxn ang="0">
                    <a:pos x="T4" y="T5"/>
                  </a:cxn>
                  <a:cxn ang="0">
                    <a:pos x="T6" y="T7"/>
                  </a:cxn>
                  <a:cxn ang="0">
                    <a:pos x="T8" y="T9"/>
                  </a:cxn>
                  <a:cxn ang="0">
                    <a:pos x="T10" y="T11"/>
                  </a:cxn>
                </a:cxnLst>
                <a:rect l="0" t="0" r="r" b="b"/>
                <a:pathLst>
                  <a:path w="501" h="430">
                    <a:moveTo>
                      <a:pt x="69" y="0"/>
                    </a:moveTo>
                    <a:lnTo>
                      <a:pt x="14" y="52"/>
                    </a:lnTo>
                    <a:lnTo>
                      <a:pt x="0" y="131"/>
                    </a:lnTo>
                    <a:lnTo>
                      <a:pt x="436" y="430"/>
                    </a:lnTo>
                    <a:lnTo>
                      <a:pt x="501" y="297"/>
                    </a:lnTo>
                    <a:lnTo>
                      <a:pt x="69" y="0"/>
                    </a:lnTo>
                    <a:close/>
                  </a:path>
                </a:pathLst>
              </a:custGeom>
              <a:solidFill>
                <a:srgbClr val="8DC6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443"/>
              <p:cNvSpPr>
                <a:spLocks/>
              </p:cNvSpPr>
              <p:nvPr/>
            </p:nvSpPr>
            <p:spPr bwMode="auto">
              <a:xfrm>
                <a:off x="1055" y="2630"/>
                <a:ext cx="97" cy="61"/>
              </a:xfrm>
              <a:custGeom>
                <a:avLst/>
                <a:gdLst>
                  <a:gd name="T0" fmla="*/ 51 w 487"/>
                  <a:gd name="T1" fmla="*/ 0 h 367"/>
                  <a:gd name="T2" fmla="*/ 0 w 487"/>
                  <a:gd name="T3" fmla="*/ 55 h 367"/>
                  <a:gd name="T4" fmla="*/ 455 w 487"/>
                  <a:gd name="T5" fmla="*/ 367 h 367"/>
                  <a:gd name="T6" fmla="*/ 487 w 487"/>
                  <a:gd name="T7" fmla="*/ 301 h 367"/>
                  <a:gd name="T8" fmla="*/ 51 w 487"/>
                  <a:gd name="T9" fmla="*/ 0 h 367"/>
                </a:gdLst>
                <a:ahLst/>
                <a:cxnLst>
                  <a:cxn ang="0">
                    <a:pos x="T0" y="T1"/>
                  </a:cxn>
                  <a:cxn ang="0">
                    <a:pos x="T2" y="T3"/>
                  </a:cxn>
                  <a:cxn ang="0">
                    <a:pos x="T4" y="T5"/>
                  </a:cxn>
                  <a:cxn ang="0">
                    <a:pos x="T6" y="T7"/>
                  </a:cxn>
                  <a:cxn ang="0">
                    <a:pos x="T8" y="T9"/>
                  </a:cxn>
                </a:cxnLst>
                <a:rect l="0" t="0" r="r" b="b"/>
                <a:pathLst>
                  <a:path w="487" h="367">
                    <a:moveTo>
                      <a:pt x="51" y="0"/>
                    </a:moveTo>
                    <a:lnTo>
                      <a:pt x="0" y="55"/>
                    </a:lnTo>
                    <a:lnTo>
                      <a:pt x="455" y="367"/>
                    </a:lnTo>
                    <a:lnTo>
                      <a:pt x="487" y="301"/>
                    </a:lnTo>
                    <a:lnTo>
                      <a:pt x="51" y="0"/>
                    </a:lnTo>
                    <a:close/>
                  </a:path>
                </a:pathLst>
              </a:custGeom>
              <a:solidFill>
                <a:srgbClr val="6EA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444"/>
              <p:cNvSpPr>
                <a:spLocks/>
              </p:cNvSpPr>
              <p:nvPr/>
            </p:nvSpPr>
            <p:spPr bwMode="auto">
              <a:xfrm>
                <a:off x="1143" y="2647"/>
                <a:ext cx="30" cy="45"/>
              </a:xfrm>
              <a:custGeom>
                <a:avLst/>
                <a:gdLst>
                  <a:gd name="T0" fmla="*/ 127 w 147"/>
                  <a:gd name="T1" fmla="*/ 0 h 276"/>
                  <a:gd name="T2" fmla="*/ 147 w 147"/>
                  <a:gd name="T3" fmla="*/ 14 h 276"/>
                  <a:gd name="T4" fmla="*/ 20 w 147"/>
                  <a:gd name="T5" fmla="*/ 276 h 276"/>
                  <a:gd name="T6" fmla="*/ 0 w 147"/>
                  <a:gd name="T7" fmla="*/ 263 h 276"/>
                  <a:gd name="T8" fmla="*/ 127 w 147"/>
                  <a:gd name="T9" fmla="*/ 0 h 276"/>
                </a:gdLst>
                <a:ahLst/>
                <a:cxnLst>
                  <a:cxn ang="0">
                    <a:pos x="T0" y="T1"/>
                  </a:cxn>
                  <a:cxn ang="0">
                    <a:pos x="T2" y="T3"/>
                  </a:cxn>
                  <a:cxn ang="0">
                    <a:pos x="T4" y="T5"/>
                  </a:cxn>
                  <a:cxn ang="0">
                    <a:pos x="T6" y="T7"/>
                  </a:cxn>
                  <a:cxn ang="0">
                    <a:pos x="T8" y="T9"/>
                  </a:cxn>
                </a:cxnLst>
                <a:rect l="0" t="0" r="r" b="b"/>
                <a:pathLst>
                  <a:path w="147" h="276">
                    <a:moveTo>
                      <a:pt x="127" y="0"/>
                    </a:moveTo>
                    <a:lnTo>
                      <a:pt x="147" y="14"/>
                    </a:lnTo>
                    <a:lnTo>
                      <a:pt x="20" y="276"/>
                    </a:lnTo>
                    <a:lnTo>
                      <a:pt x="0" y="263"/>
                    </a:lnTo>
                    <a:lnTo>
                      <a:pt x="127" y="0"/>
                    </a:lnTo>
                    <a:close/>
                  </a:path>
                </a:pathLst>
              </a:custGeom>
              <a:solidFill>
                <a:srgbClr val="C2C1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445"/>
              <p:cNvSpPr>
                <a:spLocks/>
              </p:cNvSpPr>
              <p:nvPr/>
            </p:nvSpPr>
            <p:spPr bwMode="auto">
              <a:xfrm>
                <a:off x="1150" y="2647"/>
                <a:ext cx="23" cy="34"/>
              </a:xfrm>
              <a:custGeom>
                <a:avLst/>
                <a:gdLst>
                  <a:gd name="T0" fmla="*/ 94 w 114"/>
                  <a:gd name="T1" fmla="*/ 0 h 209"/>
                  <a:gd name="T2" fmla="*/ 114 w 114"/>
                  <a:gd name="T3" fmla="*/ 14 h 209"/>
                  <a:gd name="T4" fmla="*/ 20 w 114"/>
                  <a:gd name="T5" fmla="*/ 209 h 209"/>
                  <a:gd name="T6" fmla="*/ 0 w 114"/>
                  <a:gd name="T7" fmla="*/ 195 h 209"/>
                  <a:gd name="T8" fmla="*/ 94 w 114"/>
                  <a:gd name="T9" fmla="*/ 0 h 209"/>
                </a:gdLst>
                <a:ahLst/>
                <a:cxnLst>
                  <a:cxn ang="0">
                    <a:pos x="T0" y="T1"/>
                  </a:cxn>
                  <a:cxn ang="0">
                    <a:pos x="T2" y="T3"/>
                  </a:cxn>
                  <a:cxn ang="0">
                    <a:pos x="T4" y="T5"/>
                  </a:cxn>
                  <a:cxn ang="0">
                    <a:pos x="T6" y="T7"/>
                  </a:cxn>
                  <a:cxn ang="0">
                    <a:pos x="T8" y="T9"/>
                  </a:cxn>
                </a:cxnLst>
                <a:rect l="0" t="0" r="r" b="b"/>
                <a:pathLst>
                  <a:path w="114" h="209">
                    <a:moveTo>
                      <a:pt x="94" y="0"/>
                    </a:moveTo>
                    <a:lnTo>
                      <a:pt x="114" y="14"/>
                    </a:lnTo>
                    <a:lnTo>
                      <a:pt x="20" y="209"/>
                    </a:lnTo>
                    <a:lnTo>
                      <a:pt x="0" y="195"/>
                    </a:lnTo>
                    <a:lnTo>
                      <a:pt x="94" y="0"/>
                    </a:lnTo>
                    <a:close/>
                  </a:path>
                </a:pathLst>
              </a:custGeom>
              <a:solidFill>
                <a:srgbClr val="FDF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446"/>
              <p:cNvSpPr>
                <a:spLocks/>
              </p:cNvSpPr>
              <p:nvPr/>
            </p:nvSpPr>
            <p:spPr bwMode="auto">
              <a:xfrm>
                <a:off x="1162" y="2647"/>
                <a:ext cx="11" cy="13"/>
              </a:xfrm>
              <a:custGeom>
                <a:avLst/>
                <a:gdLst>
                  <a:gd name="T0" fmla="*/ 31 w 51"/>
                  <a:gd name="T1" fmla="*/ 0 h 78"/>
                  <a:gd name="T2" fmla="*/ 51 w 51"/>
                  <a:gd name="T3" fmla="*/ 14 h 78"/>
                  <a:gd name="T4" fmla="*/ 21 w 51"/>
                  <a:gd name="T5" fmla="*/ 78 h 78"/>
                  <a:gd name="T6" fmla="*/ 0 w 51"/>
                  <a:gd name="T7" fmla="*/ 65 h 78"/>
                  <a:gd name="T8" fmla="*/ 31 w 51"/>
                  <a:gd name="T9" fmla="*/ 0 h 78"/>
                </a:gdLst>
                <a:ahLst/>
                <a:cxnLst>
                  <a:cxn ang="0">
                    <a:pos x="T0" y="T1"/>
                  </a:cxn>
                  <a:cxn ang="0">
                    <a:pos x="T2" y="T3"/>
                  </a:cxn>
                  <a:cxn ang="0">
                    <a:pos x="T4" y="T5"/>
                  </a:cxn>
                  <a:cxn ang="0">
                    <a:pos x="T6" y="T7"/>
                  </a:cxn>
                  <a:cxn ang="0">
                    <a:pos x="T8" y="T9"/>
                  </a:cxn>
                </a:cxnLst>
                <a:rect l="0" t="0" r="r" b="b"/>
                <a:pathLst>
                  <a:path w="51" h="78">
                    <a:moveTo>
                      <a:pt x="31" y="0"/>
                    </a:moveTo>
                    <a:lnTo>
                      <a:pt x="51" y="14"/>
                    </a:lnTo>
                    <a:lnTo>
                      <a:pt x="21" y="78"/>
                    </a:lnTo>
                    <a:lnTo>
                      <a:pt x="0" y="65"/>
                    </a:lnTo>
                    <a:lnTo>
                      <a:pt x="31" y="0"/>
                    </a:lnTo>
                    <a:close/>
                  </a:path>
                </a:pathLst>
              </a:custGeom>
              <a:solidFill>
                <a:srgbClr val="FEFE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5" name="Rectangle 254"/>
          <p:cNvSpPr/>
          <p:nvPr/>
        </p:nvSpPr>
        <p:spPr>
          <a:xfrm>
            <a:off x="2645136" y="381000"/>
            <a:ext cx="2536464" cy="461665"/>
          </a:xfrm>
          <a:prstGeom prst="rect">
            <a:avLst/>
          </a:prstGeom>
        </p:spPr>
        <p:txBody>
          <a:bodyPr wrap="none">
            <a:spAutoFit/>
          </a:bodyPr>
          <a:lstStyle/>
          <a:p>
            <a:r>
              <a:rPr lang="en-US" sz="2400" b="1">
                <a:solidFill>
                  <a:schemeClr val="bg1"/>
                </a:solidFill>
              </a:rPr>
              <a:t>4. Graph Database</a:t>
            </a:r>
            <a:endParaRPr lang="en-US" sz="2400">
              <a:solidFill>
                <a:schemeClr val="bg1"/>
              </a:solidFill>
            </a:endParaRPr>
          </a:p>
        </p:txBody>
      </p:sp>
      <p:sp>
        <p:nvSpPr>
          <p:cNvPr id="3" name="TextBox 2"/>
          <p:cNvSpPr txBox="1"/>
          <p:nvPr/>
        </p:nvSpPr>
        <p:spPr>
          <a:xfrm>
            <a:off x="914399" y="1066800"/>
            <a:ext cx="6941067" cy="6001643"/>
          </a:xfrm>
          <a:prstGeom prst="rect">
            <a:avLst/>
          </a:prstGeom>
          <a:noFill/>
        </p:spPr>
        <p:txBody>
          <a:bodyPr wrap="square" rtlCol="0">
            <a:spAutoFit/>
          </a:bodyPr>
          <a:lstStyle/>
          <a:p>
            <a:r>
              <a:rPr lang="en-US" sz="3200" smtClean="0">
                <a:solidFill>
                  <a:schemeClr val="bg1"/>
                </a:solidFill>
              </a:rPr>
              <a:t>	</a:t>
            </a:r>
            <a:r>
              <a:rPr lang="en-US" sz="3200" b="1" smtClean="0">
                <a:solidFill>
                  <a:srgbClr val="FFFF00"/>
                </a:solidFill>
              </a:rPr>
              <a:t>Một </a:t>
            </a:r>
            <a:r>
              <a:rPr lang="en-US" sz="3200" b="1">
                <a:solidFill>
                  <a:srgbClr val="FFFF00"/>
                </a:solidFill>
              </a:rPr>
              <a:t>số sản phẩm </a:t>
            </a:r>
            <a:r>
              <a:rPr lang="en-US" sz="3200" b="1">
                <a:solidFill>
                  <a:srgbClr val="FFFF00"/>
                </a:solidFill>
              </a:rPr>
              <a:t>tiêu </a:t>
            </a:r>
            <a:r>
              <a:rPr lang="en-US" sz="3200" b="1" smtClean="0">
                <a:solidFill>
                  <a:srgbClr val="FFFF00"/>
                </a:solidFill>
              </a:rPr>
              <a:t>biểu</a:t>
            </a:r>
          </a:p>
          <a:p>
            <a:endParaRPr lang="en-US" sz="3200" b="1" smtClean="0">
              <a:solidFill>
                <a:srgbClr val="FFFF00"/>
              </a:solidFill>
            </a:endParaRPr>
          </a:p>
          <a:p>
            <a:pPr marL="457200" indent="-457200">
              <a:buFont typeface="Wingdings" pitchFamily="2" charset="2"/>
              <a:buChar char="ü"/>
            </a:pPr>
            <a:r>
              <a:rPr lang="en-US" sz="3200" smtClean="0">
                <a:solidFill>
                  <a:schemeClr val="bg1"/>
                </a:solidFill>
              </a:rPr>
              <a:t>Neo4J</a:t>
            </a:r>
          </a:p>
          <a:p>
            <a:pPr marL="457200" indent="-457200">
              <a:buFont typeface="Wingdings" pitchFamily="2" charset="2"/>
              <a:buChar char="ü"/>
            </a:pPr>
            <a:r>
              <a:rPr lang="en-US" sz="3200" smtClean="0">
                <a:solidFill>
                  <a:schemeClr val="bg1"/>
                </a:solidFill>
              </a:rPr>
              <a:t> Sones</a:t>
            </a:r>
          </a:p>
          <a:p>
            <a:pPr marL="457200" indent="-457200">
              <a:buFont typeface="Wingdings" pitchFamily="2" charset="2"/>
              <a:buChar char="ü"/>
            </a:pPr>
            <a:r>
              <a:rPr lang="en-US" sz="3200" smtClean="0">
                <a:solidFill>
                  <a:schemeClr val="bg1"/>
                </a:solidFill>
              </a:rPr>
              <a:t> AllegroGraph</a:t>
            </a:r>
          </a:p>
          <a:p>
            <a:pPr marL="457200" indent="-457200">
              <a:buFont typeface="Wingdings" pitchFamily="2" charset="2"/>
              <a:buChar char="ü"/>
            </a:pPr>
            <a:r>
              <a:rPr lang="en-US" sz="3200" smtClean="0">
                <a:solidFill>
                  <a:schemeClr val="bg1"/>
                </a:solidFill>
              </a:rPr>
              <a:t>Core Data</a:t>
            </a:r>
          </a:p>
          <a:p>
            <a:pPr marL="457200" indent="-457200">
              <a:buFont typeface="Wingdings" pitchFamily="2" charset="2"/>
              <a:buChar char="ü"/>
            </a:pPr>
            <a:r>
              <a:rPr lang="en-US" sz="3200" smtClean="0">
                <a:solidFill>
                  <a:schemeClr val="bg1"/>
                </a:solidFill>
              </a:rPr>
              <a:t> DEX</a:t>
            </a:r>
          </a:p>
          <a:p>
            <a:pPr marL="457200" indent="-457200">
              <a:buFont typeface="Wingdings" pitchFamily="2" charset="2"/>
              <a:buChar char="ü"/>
            </a:pPr>
            <a:r>
              <a:rPr lang="en-US" sz="3200" smtClean="0">
                <a:solidFill>
                  <a:schemeClr val="bg1"/>
                </a:solidFill>
              </a:rPr>
              <a:t> FlockDB</a:t>
            </a:r>
          </a:p>
          <a:p>
            <a:pPr marL="457200" indent="-457200">
              <a:buFont typeface="Wingdings" pitchFamily="2" charset="2"/>
              <a:buChar char="ü"/>
            </a:pPr>
            <a:r>
              <a:rPr lang="en-US" sz="3200" smtClean="0">
                <a:solidFill>
                  <a:schemeClr val="bg1"/>
                </a:solidFill>
              </a:rPr>
              <a:t> InfoGrid</a:t>
            </a:r>
          </a:p>
          <a:p>
            <a:pPr marL="457200" indent="-457200">
              <a:buFont typeface="Wingdings" pitchFamily="2" charset="2"/>
              <a:buChar char="ü"/>
            </a:pPr>
            <a:r>
              <a:rPr lang="en-US" sz="3200" smtClean="0">
                <a:solidFill>
                  <a:schemeClr val="bg1"/>
                </a:solidFill>
              </a:rPr>
              <a:t> </a:t>
            </a:r>
            <a:r>
              <a:rPr lang="en-US" sz="3200">
                <a:solidFill>
                  <a:schemeClr val="bg1"/>
                </a:solidFill>
              </a:rPr>
              <a:t>OpenLink </a:t>
            </a:r>
            <a:r>
              <a:rPr lang="en-US" sz="3200" smtClean="0">
                <a:solidFill>
                  <a:schemeClr val="bg1"/>
                </a:solidFill>
              </a:rPr>
              <a:t>Virtuoso</a:t>
            </a:r>
          </a:p>
          <a:p>
            <a:pPr marL="457200" indent="-457200">
              <a:buFont typeface="Wingdings" pitchFamily="2" charset="2"/>
              <a:buChar char="ü"/>
            </a:pPr>
            <a:r>
              <a:rPr lang="en-US" sz="3200" smtClean="0">
                <a:solidFill>
                  <a:schemeClr val="bg1"/>
                </a:solidFill>
              </a:rPr>
              <a:t>...</a:t>
            </a:r>
            <a:endParaRPr lang="en-US" sz="3200">
              <a:solidFill>
                <a:schemeClr val="bg1"/>
              </a:solidFill>
            </a:endParaRPr>
          </a:p>
          <a:p>
            <a:endParaRPr lang="en-US" sz="3200">
              <a:solidFill>
                <a:schemeClr val="bg1"/>
              </a:solidFill>
            </a:endParaRPr>
          </a:p>
        </p:txBody>
      </p:sp>
    </p:spTree>
    <p:extLst>
      <p:ext uri="{BB962C8B-B14F-4D97-AF65-F5344CB8AC3E}">
        <p14:creationId xmlns:p14="http://schemas.microsoft.com/office/powerpoint/2010/main" val="1203286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7530" y="6451311"/>
            <a:ext cx="2133600" cy="365125"/>
          </a:xfrm>
        </p:spPr>
        <p:txBody>
          <a:bodyPr/>
          <a:lstStyle/>
          <a:p>
            <a:fld id="{B6F15528-21DE-4FAA-801E-634DDDAF4B2B}" type="slidenum">
              <a:rPr lang="en-US" smtClean="0"/>
              <a:pPr/>
              <a:t>29</a:t>
            </a:fld>
            <a:endParaRPr lang="en-US"/>
          </a:p>
        </p:txBody>
      </p:sp>
      <p:sp>
        <p:nvSpPr>
          <p:cNvPr id="6" name="Rectangle 2"/>
          <p:cNvSpPr>
            <a:spLocks noGrp="1" noChangeArrowheads="1"/>
          </p:cNvSpPr>
          <p:nvPr>
            <p:ph type="title"/>
          </p:nvPr>
        </p:nvSpPr>
        <p:spPr>
          <a:xfrm>
            <a:off x="0" y="228600"/>
            <a:ext cx="9144000" cy="762000"/>
          </a:xfrm>
          <a:noFill/>
          <a:ln/>
        </p:spPr>
        <p:txBody>
          <a:bodyPr>
            <a:normAutofit/>
          </a:bodyPr>
          <a:lstStyle/>
          <a:p>
            <a:r>
              <a:rPr lang="en-US" smtClean="0">
                <a:solidFill>
                  <a:srgbClr val="FFFF00"/>
                </a:solidFill>
                <a:effectLst>
                  <a:outerShdw blurRad="38100" dist="38100" dir="2700000" algn="tl">
                    <a:srgbClr val="C0C0C0"/>
                  </a:outerShdw>
                </a:effectLst>
              </a:rPr>
              <a:t>3. MongoDB</a:t>
            </a:r>
            <a:endParaRPr lang="en-US" sz="1600">
              <a:solidFill>
                <a:srgbClr val="FFFF00"/>
              </a:solidFill>
              <a:effectLst>
                <a:outerShdw blurRad="38100" dist="38100" dir="2700000" algn="tl">
                  <a:srgbClr val="C0C0C0"/>
                </a:outerShdw>
              </a:effectLst>
            </a:endParaRPr>
          </a:p>
        </p:txBody>
      </p:sp>
      <p:sp>
        <p:nvSpPr>
          <p:cNvPr id="7" name="Freeform 3"/>
          <p:cNvSpPr>
            <a:spLocks noEditPoints="1"/>
          </p:cNvSpPr>
          <p:nvPr/>
        </p:nvSpPr>
        <p:spPr bwMode="gray">
          <a:xfrm rot="20241944">
            <a:off x="1143000" y="2590800"/>
            <a:ext cx="6615113" cy="2919413"/>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DDDDDD">
                  <a:gamma/>
                  <a:shade val="45490"/>
                  <a:invGamma/>
                </a:srgbClr>
              </a:gs>
              <a:gs pos="100000">
                <a:srgbClr val="DDDDDD"/>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baseline="-25000"/>
          </a:p>
        </p:txBody>
      </p:sp>
      <p:sp>
        <p:nvSpPr>
          <p:cNvPr id="8" name="Text Box 12"/>
          <p:cNvSpPr txBox="1">
            <a:spLocks noChangeArrowheads="1"/>
          </p:cNvSpPr>
          <p:nvPr/>
        </p:nvSpPr>
        <p:spPr bwMode="gray">
          <a:xfrm>
            <a:off x="3496238" y="3581400"/>
            <a:ext cx="16417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200" b="1" baseline="-25000" smtClean="0">
                <a:solidFill>
                  <a:srgbClr val="FFFF00"/>
                </a:solidFill>
                <a:latin typeface="Verdana" pitchFamily="34" charset="0"/>
              </a:rPr>
              <a:t>MongoDB</a:t>
            </a:r>
            <a:endParaRPr lang="en-US" sz="3200" b="1" baseline="-25000">
              <a:solidFill>
                <a:srgbClr val="FFFF00"/>
              </a:solidFill>
              <a:latin typeface="Verdana" pitchFamily="34" charset="0"/>
            </a:endParaRPr>
          </a:p>
        </p:txBody>
      </p:sp>
      <p:sp>
        <p:nvSpPr>
          <p:cNvPr id="9" name="Text Box 13"/>
          <p:cNvSpPr txBox="1">
            <a:spLocks noChangeArrowheads="1"/>
          </p:cNvSpPr>
          <p:nvPr/>
        </p:nvSpPr>
        <p:spPr bwMode="gray">
          <a:xfrm>
            <a:off x="685800" y="1828800"/>
            <a:ext cx="1811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solidFill>
                  <a:srgbClr val="080808"/>
                </a:solidFill>
                <a:latin typeface="Verdana" pitchFamily="34" charset="0"/>
              </a:rPr>
              <a:t>Add Your Text</a:t>
            </a:r>
          </a:p>
        </p:txBody>
      </p:sp>
      <p:sp>
        <p:nvSpPr>
          <p:cNvPr id="11" name="Oval 5"/>
          <p:cNvSpPr>
            <a:spLocks noChangeArrowheads="1"/>
          </p:cNvSpPr>
          <p:nvPr/>
        </p:nvSpPr>
        <p:spPr bwMode="gray">
          <a:xfrm>
            <a:off x="1447800" y="3048000"/>
            <a:ext cx="1295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2" name="Picture 32"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30480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7"/>
          <p:cNvSpPr txBox="1">
            <a:spLocks noChangeArrowheads="1"/>
          </p:cNvSpPr>
          <p:nvPr/>
        </p:nvSpPr>
        <p:spPr bwMode="gray">
          <a:xfrm>
            <a:off x="1600200" y="3276600"/>
            <a:ext cx="1143000"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2</a:t>
            </a:r>
            <a:r>
              <a:rPr lang="en-US" b="1" baseline="-25000" smtClean="0">
                <a:solidFill>
                  <a:srgbClr val="000000"/>
                </a:solidFill>
                <a:latin typeface="Verdana" pitchFamily="34" charset="0"/>
              </a:rPr>
              <a:t>.</a:t>
            </a:r>
          </a:p>
          <a:p>
            <a:r>
              <a:rPr lang="en-US" b="1" baseline="-25000">
                <a:solidFill>
                  <a:srgbClr val="000000"/>
                </a:solidFill>
                <a:latin typeface="Verdana" pitchFamily="34" charset="0"/>
              </a:rPr>
              <a:t> </a:t>
            </a:r>
            <a:r>
              <a:rPr lang="en-US" b="1" baseline="-25000" smtClean="0">
                <a:solidFill>
                  <a:srgbClr val="000000"/>
                </a:solidFill>
                <a:latin typeface="Verdana" pitchFamily="34" charset="0"/>
              </a:rPr>
              <a:t>    Kiến                   trúc Store</a:t>
            </a:r>
            <a:endParaRPr lang="en-US" b="1" baseline="-25000">
              <a:solidFill>
                <a:srgbClr val="000000"/>
              </a:solidFill>
              <a:latin typeface="Verdana" pitchFamily="34" charset="0"/>
            </a:endParaRPr>
          </a:p>
        </p:txBody>
      </p:sp>
      <p:sp>
        <p:nvSpPr>
          <p:cNvPr id="14" name="Oval 16"/>
          <p:cNvSpPr>
            <a:spLocks noChangeArrowheads="1"/>
          </p:cNvSpPr>
          <p:nvPr/>
        </p:nvSpPr>
        <p:spPr bwMode="gray">
          <a:xfrm>
            <a:off x="3810000" y="1766022"/>
            <a:ext cx="1295400" cy="1301750"/>
          </a:xfrm>
          <a:prstGeom prst="ellipse">
            <a:avLst/>
          </a:prstGeom>
          <a:gradFill rotWithShape="1">
            <a:gsLst>
              <a:gs pos="0">
                <a:srgbClr val="0099CC">
                  <a:gamma/>
                  <a:tint val="3137"/>
                  <a:invGamma/>
                </a:srgbClr>
              </a:gs>
              <a:gs pos="100000">
                <a:srgbClr val="0099CC"/>
              </a:gs>
            </a:gsLst>
            <a:path path="shape">
              <a:fillToRect l="50000" t="50000" r="50000" b="50000"/>
            </a:path>
          </a:gradFill>
          <a:ln>
            <a:noFill/>
          </a:ln>
          <a:effectLst>
            <a:prstShdw prst="shdw12" dist="127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sp>
        <p:nvSpPr>
          <p:cNvPr id="17" name="Oval 20"/>
          <p:cNvSpPr>
            <a:spLocks noChangeArrowheads="1"/>
          </p:cNvSpPr>
          <p:nvPr/>
        </p:nvSpPr>
        <p:spPr bwMode="gray">
          <a:xfrm>
            <a:off x="6629400" y="2057400"/>
            <a:ext cx="1219200" cy="1301750"/>
          </a:xfrm>
          <a:prstGeom prst="ellipse">
            <a:avLst/>
          </a:prstGeom>
          <a:gradFill rotWithShape="1">
            <a:gsLst>
              <a:gs pos="0">
                <a:srgbClr val="9933FF">
                  <a:gamma/>
                  <a:tint val="33333"/>
                  <a:invGamma/>
                </a:srgbClr>
              </a:gs>
              <a:gs pos="100000">
                <a:srgbClr val="9933FF"/>
              </a:gs>
            </a:gsLst>
            <a:path path="shape">
              <a:fillToRect l="50000" t="50000" r="50000" b="50000"/>
            </a:path>
          </a:gradFill>
          <a:ln>
            <a:noFill/>
          </a:ln>
          <a:effectLst>
            <a:prstShdw prst="shdw12" dist="635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18" name="Picture 35"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4625" y="20447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22"/>
          <p:cNvSpPr txBox="1">
            <a:spLocks noChangeArrowheads="1"/>
          </p:cNvSpPr>
          <p:nvPr/>
        </p:nvSpPr>
        <p:spPr bwMode="gray">
          <a:xfrm>
            <a:off x="6772275" y="2362200"/>
            <a:ext cx="933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a:spAutoFit/>
          </a:bodyPr>
          <a:lstStyle/>
          <a:p>
            <a:r>
              <a:rPr lang="en-US" sz="2400" b="1" baseline="-25000" smtClean="0">
                <a:solidFill>
                  <a:srgbClr val="000000"/>
                </a:solidFill>
                <a:latin typeface="Verdana" pitchFamily="34" charset="0"/>
              </a:rPr>
              <a:t>4</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Thao tác</a:t>
            </a:r>
            <a:endParaRPr lang="en-US" b="1" baseline="-25000">
              <a:solidFill>
                <a:srgbClr val="000000"/>
              </a:solidFill>
              <a:latin typeface="Verdana" pitchFamily="34" charset="0"/>
            </a:endParaRPr>
          </a:p>
        </p:txBody>
      </p:sp>
      <p:sp>
        <p:nvSpPr>
          <p:cNvPr id="20" name="Oval 9"/>
          <p:cNvSpPr>
            <a:spLocks noChangeArrowheads="1"/>
          </p:cNvSpPr>
          <p:nvPr/>
        </p:nvSpPr>
        <p:spPr bwMode="gray">
          <a:xfrm>
            <a:off x="4876800" y="4343400"/>
            <a:ext cx="1295400"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1" name="Picture 34"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3434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1"/>
          <p:cNvSpPr txBox="1">
            <a:spLocks noChangeArrowheads="1"/>
          </p:cNvSpPr>
          <p:nvPr/>
        </p:nvSpPr>
        <p:spPr bwMode="gray">
          <a:xfrm>
            <a:off x="4953000" y="4724400"/>
            <a:ext cx="10583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none">
            <a:spAutoFit/>
          </a:bodyPr>
          <a:lstStyle/>
          <a:p>
            <a:pPr algn="l"/>
            <a:r>
              <a:rPr lang="en-US" b="1" baseline="-25000" smtClean="0">
                <a:solidFill>
                  <a:srgbClr val="000000"/>
                </a:solidFill>
                <a:latin typeface="Verdana" pitchFamily="34" charset="0"/>
              </a:rPr>
              <a:t>5.</a:t>
            </a:r>
          </a:p>
          <a:p>
            <a:pPr algn="l"/>
            <a:r>
              <a:rPr lang="en-US" b="1" baseline="-25000" smtClean="0">
                <a:solidFill>
                  <a:srgbClr val="000000"/>
                </a:solidFill>
                <a:latin typeface="Verdana" pitchFamily="34" charset="0"/>
              </a:rPr>
              <a:t>Đánh</a:t>
            </a:r>
            <a:r>
              <a:rPr lang="en-US" b="1" smtClean="0">
                <a:solidFill>
                  <a:srgbClr val="000000"/>
                </a:solidFill>
                <a:latin typeface="Verdana" pitchFamily="34" charset="0"/>
              </a:rPr>
              <a:t> </a:t>
            </a:r>
            <a:r>
              <a:rPr lang="en-US" smtClean="0">
                <a:solidFill>
                  <a:srgbClr val="000000"/>
                </a:solidFill>
                <a:latin typeface="Verdana" pitchFamily="34" charset="0"/>
              </a:rPr>
              <a:t>giá</a:t>
            </a:r>
            <a:endParaRPr lang="en-US" baseline="-25000">
              <a:solidFill>
                <a:srgbClr val="000000"/>
              </a:solidFill>
              <a:latin typeface="Verdana" pitchFamily="34" charset="0"/>
            </a:endParaRPr>
          </a:p>
        </p:txBody>
      </p:sp>
      <p:sp>
        <p:nvSpPr>
          <p:cNvPr id="23" name="Oval 24"/>
          <p:cNvSpPr>
            <a:spLocks noChangeArrowheads="1"/>
          </p:cNvSpPr>
          <p:nvPr/>
        </p:nvSpPr>
        <p:spPr bwMode="gray">
          <a:xfrm>
            <a:off x="1828800" y="4953000"/>
            <a:ext cx="1295400" cy="12954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1" hangingPunct="1"/>
            <a:endParaRPr lang="en-US" baseline="-25000"/>
          </a:p>
        </p:txBody>
      </p:sp>
      <p:pic>
        <p:nvPicPr>
          <p:cNvPr id="24" name="Picture 33"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9900" y="4914900"/>
            <a:ext cx="1003300" cy="10795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26"/>
          <p:cNvSpPr txBox="1">
            <a:spLocks noChangeArrowheads="1"/>
          </p:cNvSpPr>
          <p:nvPr/>
        </p:nvSpPr>
        <p:spPr bwMode="gray">
          <a:xfrm>
            <a:off x="1844675" y="5297269"/>
            <a:ext cx="14319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rgbClr val="000000"/>
                  </a:outerShdw>
                </a:effectLst>
              </a14:hiddenEffects>
            </a:ext>
          </a:extLst>
        </p:spPr>
        <p:txBody>
          <a:bodyPr wrap="square">
            <a:spAutoFit/>
          </a:bodyPr>
          <a:lstStyle/>
          <a:p>
            <a:pPr marL="342900" indent="-342900" algn="l">
              <a:buAutoNum type="arabicPeriod"/>
            </a:pPr>
            <a:r>
              <a:rPr lang="en-US" b="1" baseline="-25000" smtClean="0">
                <a:solidFill>
                  <a:srgbClr val="000000"/>
                </a:solidFill>
                <a:latin typeface="Verdana" pitchFamily="34" charset="0"/>
              </a:rPr>
              <a:t>Giới</a:t>
            </a:r>
            <a:endParaRPr lang="en-US" b="1">
              <a:solidFill>
                <a:srgbClr val="000000"/>
              </a:solidFill>
              <a:latin typeface="Verdana" pitchFamily="34" charset="0"/>
            </a:endParaRPr>
          </a:p>
          <a:p>
            <a:pPr algn="l"/>
            <a:r>
              <a:rPr lang="en-US" b="1" baseline="-25000" smtClean="0">
                <a:solidFill>
                  <a:srgbClr val="000000"/>
                </a:solidFill>
                <a:latin typeface="Verdana" pitchFamily="34" charset="0"/>
              </a:rPr>
              <a:t>     thiệu</a:t>
            </a:r>
            <a:endParaRPr lang="en-US" b="1" baseline="-25000">
              <a:solidFill>
                <a:srgbClr val="000000"/>
              </a:solidFill>
              <a:latin typeface="Verdana" pitchFamily="34" charset="0"/>
            </a:endParaRPr>
          </a:p>
        </p:txBody>
      </p:sp>
      <p:sp>
        <p:nvSpPr>
          <p:cNvPr id="26" name="Text Box 7"/>
          <p:cNvSpPr txBox="1">
            <a:spLocks noChangeArrowheads="1"/>
          </p:cNvSpPr>
          <p:nvPr/>
        </p:nvSpPr>
        <p:spPr bwMode="gray">
          <a:xfrm>
            <a:off x="3851564" y="2092484"/>
            <a:ext cx="1286470" cy="57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rgbClr val="FFFFFF">
                      <a:alpha val="50000"/>
                    </a:srgbClr>
                  </a:outerShdw>
                </a:effectLst>
              </a14:hiddenEffects>
            </a:ext>
          </a:extLst>
        </p:spPr>
        <p:txBody>
          <a:bodyPr wrap="square">
            <a:spAutoFit/>
          </a:bodyPr>
          <a:lstStyle/>
          <a:p>
            <a:r>
              <a:rPr lang="en-US" sz="2000" b="1" baseline="-25000" smtClean="0">
                <a:solidFill>
                  <a:srgbClr val="000000"/>
                </a:solidFill>
                <a:latin typeface="Verdana" pitchFamily="34" charset="0"/>
              </a:rPr>
              <a:t> 3</a:t>
            </a:r>
            <a:r>
              <a:rPr lang="en-US" b="1" baseline="-25000" smtClean="0">
                <a:solidFill>
                  <a:srgbClr val="000000"/>
                </a:solidFill>
                <a:latin typeface="Verdana" pitchFamily="34" charset="0"/>
              </a:rPr>
              <a:t>. </a:t>
            </a:r>
          </a:p>
          <a:p>
            <a:r>
              <a:rPr lang="en-US" b="1" baseline="-25000" smtClean="0">
                <a:solidFill>
                  <a:srgbClr val="000000"/>
                </a:solidFill>
                <a:latin typeface="Verdana" pitchFamily="34" charset="0"/>
              </a:rPr>
              <a:t>Tiếp</a:t>
            </a:r>
            <a:r>
              <a:rPr lang="en-US" b="1" smtClean="0">
                <a:solidFill>
                  <a:srgbClr val="000000"/>
                </a:solidFill>
                <a:latin typeface="Verdana" pitchFamily="34" charset="0"/>
              </a:rPr>
              <a:t> </a:t>
            </a:r>
            <a:r>
              <a:rPr lang="en-US" smtClean="0">
                <a:solidFill>
                  <a:srgbClr val="000000"/>
                </a:solidFill>
                <a:latin typeface="Verdana" pitchFamily="34" charset="0"/>
              </a:rPr>
              <a:t>cận</a:t>
            </a:r>
            <a:endParaRPr lang="en-US" baseline="-25000" smtClean="0">
              <a:solidFill>
                <a:srgbClr val="000000"/>
              </a:solidFill>
              <a:latin typeface="Verdana" pitchFamily="34" charset="0"/>
            </a:endParaRPr>
          </a:p>
        </p:txBody>
      </p:sp>
    </p:spTree>
    <p:extLst>
      <p:ext uri="{BB962C8B-B14F-4D97-AF65-F5344CB8AC3E}">
        <p14:creationId xmlns:p14="http://schemas.microsoft.com/office/powerpoint/2010/main" val="16887190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par>
                                <p:cTn id="48" presetID="22" presetClass="entr" presetSubtype="4"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down)">
                                      <p:cBhvr>
                                        <p:cTn id="61" dur="500"/>
                                        <p:tgtEl>
                                          <p:spTgt spid="2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3" grpId="0"/>
      <p:bldP spid="14" grpId="0" animBg="1"/>
      <p:bldP spid="17" grpId="0" animBg="1"/>
      <p:bldP spid="19" grpId="0"/>
      <p:bldP spid="20" grpId="0" animBg="1"/>
      <p:bldP spid="22" grpId="0"/>
      <p:bldP spid="23" grpId="0" animBg="1"/>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4"/>
          <p:cNvSpPr>
            <a:spLocks noChangeArrowheads="1"/>
          </p:cNvSpPr>
          <p:nvPr/>
        </p:nvSpPr>
        <p:spPr bwMode="ltGray">
          <a:xfrm rot="5400000">
            <a:off x="-2465388"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chemeClr val="bg1"/>
              </a:gs>
              <a:gs pos="100000">
                <a:schemeClr val="bg1">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5" name="AutoShape 55"/>
          <p:cNvSpPr>
            <a:spLocks noChangeArrowheads="1"/>
          </p:cNvSpPr>
          <p:nvPr/>
        </p:nvSpPr>
        <p:spPr bwMode="ltGray">
          <a:xfrm rot="5400000" flipH="1">
            <a:off x="-2017712" y="2062162"/>
            <a:ext cx="4032250" cy="3930651"/>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ln/>
        </p:spPr>
        <p:style>
          <a:lnRef idx="1">
            <a:schemeClr val="dk1"/>
          </a:lnRef>
          <a:fillRef idx="2">
            <a:schemeClr val="dk1"/>
          </a:fillRef>
          <a:effectRef idx="1">
            <a:schemeClr val="dk1"/>
          </a:effectRef>
          <a:fontRef idx="minor">
            <a:schemeClr val="dk1"/>
          </a:fontRef>
        </p:style>
        <p:txBody>
          <a:bodyPr wrap="none" anchor="ctr"/>
          <a:lstStyle/>
          <a:p>
            <a:endParaRPr lang="en-US" sz="2000"/>
          </a:p>
        </p:txBody>
      </p:sp>
      <p:sp>
        <p:nvSpPr>
          <p:cNvPr id="6" name="Rectangle 2"/>
          <p:cNvSpPr>
            <a:spLocks noGrp="1" noChangeArrowheads="1"/>
          </p:cNvSpPr>
          <p:nvPr>
            <p:ph type="title"/>
          </p:nvPr>
        </p:nvSpPr>
        <p:spPr>
          <a:xfrm>
            <a:off x="0" y="228600"/>
            <a:ext cx="9144000" cy="1189038"/>
          </a:xfrm>
        </p:spPr>
        <p:txBody>
          <a:bodyPr/>
          <a:lstStyle/>
          <a:p>
            <a:r>
              <a:rPr lang="en-US" sz="4800"/>
              <a:t>Contents</a:t>
            </a:r>
          </a:p>
        </p:txBody>
      </p:sp>
      <p:sp>
        <p:nvSpPr>
          <p:cNvPr id="7" name="AutoShape 53"/>
          <p:cNvSpPr>
            <a:spLocks noChangeArrowheads="1"/>
          </p:cNvSpPr>
          <p:nvPr/>
        </p:nvSpPr>
        <p:spPr bwMode="gray">
          <a:xfrm>
            <a:off x="1905000" y="5251450"/>
            <a:ext cx="25908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Demo</a:t>
            </a:r>
            <a:endParaRPr lang="en-US" sz="2000" b="1"/>
          </a:p>
        </p:txBody>
      </p:sp>
      <p:sp>
        <p:nvSpPr>
          <p:cNvPr id="8" name="AutoShape 78"/>
          <p:cNvSpPr>
            <a:spLocks noChangeArrowheads="1"/>
          </p:cNvSpPr>
          <p:nvPr/>
        </p:nvSpPr>
        <p:spPr bwMode="gray">
          <a:xfrm>
            <a:off x="2362200" y="4424363"/>
            <a:ext cx="21336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Hướng phát triển</a:t>
            </a:r>
            <a:endParaRPr lang="en-US" sz="2000" b="1"/>
          </a:p>
        </p:txBody>
      </p:sp>
      <p:sp>
        <p:nvSpPr>
          <p:cNvPr id="9" name="AutoShape 81"/>
          <p:cNvSpPr>
            <a:spLocks noChangeArrowheads="1"/>
          </p:cNvSpPr>
          <p:nvPr/>
        </p:nvSpPr>
        <p:spPr bwMode="gray">
          <a:xfrm>
            <a:off x="2438400" y="3611563"/>
            <a:ext cx="20574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MongoDB</a:t>
            </a:r>
            <a:endParaRPr lang="en-US" sz="2000" b="1"/>
          </a:p>
        </p:txBody>
      </p:sp>
      <p:sp>
        <p:nvSpPr>
          <p:cNvPr id="10" name="AutoShape 84"/>
          <p:cNvSpPr>
            <a:spLocks noChangeArrowheads="1"/>
          </p:cNvSpPr>
          <p:nvPr/>
        </p:nvSpPr>
        <p:spPr bwMode="gray">
          <a:xfrm>
            <a:off x="2209800" y="2760663"/>
            <a:ext cx="2286000"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NoSQL ?</a:t>
            </a:r>
            <a:endParaRPr lang="en-US" sz="2000" b="1"/>
          </a:p>
        </p:txBody>
      </p:sp>
      <p:sp>
        <p:nvSpPr>
          <p:cNvPr id="11" name="AutoShape 87"/>
          <p:cNvSpPr>
            <a:spLocks noChangeArrowheads="1"/>
          </p:cNvSpPr>
          <p:nvPr/>
        </p:nvSpPr>
        <p:spPr bwMode="gray">
          <a:xfrm>
            <a:off x="1698879" y="1973263"/>
            <a:ext cx="2796921" cy="508000"/>
          </a:xfrm>
          <a:prstGeom prst="roundRect">
            <a:avLst>
              <a:gd name="adj" fmla="val 50000"/>
            </a:avLst>
          </a:prstGeom>
          <a:gradFill rotWithShape="1">
            <a:gsLst>
              <a:gs pos="0">
                <a:schemeClr val="bg1">
                  <a:gamma/>
                  <a:tint val="0"/>
                  <a:invGamma/>
                </a:schemeClr>
              </a:gs>
              <a:gs pos="100000">
                <a:schemeClr val="bg1"/>
              </a:gs>
            </a:gsLst>
            <a:lin ang="0" scaled="1"/>
          </a:gradFill>
          <a:ln w="28575" algn="ctr">
            <a:solidFill>
              <a:schemeClr val="tx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r>
              <a:rPr lang="en-US" sz="2000" b="1" smtClean="0">
                <a:solidFill>
                  <a:srgbClr val="000000"/>
                </a:solidFill>
              </a:rPr>
              <a:t>Tương lai của RDBMS !</a:t>
            </a:r>
            <a:endParaRPr lang="en-US" sz="2000" b="1"/>
          </a:p>
        </p:txBody>
      </p:sp>
      <p:grpSp>
        <p:nvGrpSpPr>
          <p:cNvPr id="12" name="Group 88"/>
          <p:cNvGrpSpPr>
            <a:grpSpLocks/>
          </p:cNvGrpSpPr>
          <p:nvPr/>
        </p:nvGrpSpPr>
        <p:grpSpPr bwMode="auto">
          <a:xfrm>
            <a:off x="1066800" y="1971337"/>
            <a:ext cx="685800" cy="562653"/>
            <a:chOff x="2078" y="1295"/>
            <a:chExt cx="1615" cy="2385"/>
          </a:xfrm>
        </p:grpSpPr>
        <p:sp>
          <p:nvSpPr>
            <p:cNvPr id="13" name="Oval 89"/>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4" name="Oval 90"/>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15" name="Oval 91"/>
            <p:cNvSpPr>
              <a:spLocks noChangeArrowheads="1"/>
            </p:cNvSpPr>
            <p:nvPr/>
          </p:nvSpPr>
          <p:spPr bwMode="gray">
            <a:xfrm>
              <a:off x="2254" y="1295"/>
              <a:ext cx="612"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6" name="Oval 92"/>
            <p:cNvSpPr>
              <a:spLocks noChangeArrowheads="1"/>
            </p:cNvSpPr>
            <p:nvPr/>
          </p:nvSpPr>
          <p:spPr bwMode="gray">
            <a:xfrm>
              <a:off x="2254" y="1295"/>
              <a:ext cx="612" cy="2385"/>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17" name="Oval 93"/>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18" name="Oval 94"/>
            <p:cNvSpPr>
              <a:spLocks noChangeArrowheads="1"/>
            </p:cNvSpPr>
            <p:nvPr/>
          </p:nvSpPr>
          <p:spPr bwMode="gray">
            <a:xfrm>
              <a:off x="2337" y="1295"/>
              <a:ext cx="1096" cy="2385"/>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1</a:t>
              </a:r>
              <a:endParaRPr lang="en-US" sz="2000" b="1"/>
            </a:p>
          </p:txBody>
        </p:sp>
      </p:grpSp>
      <p:grpSp>
        <p:nvGrpSpPr>
          <p:cNvPr id="19" name="Group 95"/>
          <p:cNvGrpSpPr>
            <a:grpSpLocks/>
          </p:cNvGrpSpPr>
          <p:nvPr/>
        </p:nvGrpSpPr>
        <p:grpSpPr bwMode="auto">
          <a:xfrm>
            <a:off x="1578440" y="2758737"/>
            <a:ext cx="707560" cy="562653"/>
            <a:chOff x="2078" y="1295"/>
            <a:chExt cx="1615" cy="2385"/>
          </a:xfrm>
        </p:grpSpPr>
        <p:sp>
          <p:nvSpPr>
            <p:cNvPr id="20" name="Oval 9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1" name="Oval 9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2" name="Oval 98"/>
            <p:cNvSpPr>
              <a:spLocks noChangeArrowheads="1"/>
            </p:cNvSpPr>
            <p:nvPr/>
          </p:nvSpPr>
          <p:spPr bwMode="gray">
            <a:xfrm>
              <a:off x="2254" y="1295"/>
              <a:ext cx="59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3" name="Oval 99"/>
            <p:cNvSpPr>
              <a:spLocks noChangeArrowheads="1"/>
            </p:cNvSpPr>
            <p:nvPr/>
          </p:nvSpPr>
          <p:spPr bwMode="gray">
            <a:xfrm>
              <a:off x="2254" y="1295"/>
              <a:ext cx="593" cy="2385"/>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24" name="Oval 100"/>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25" name="Oval 101"/>
            <p:cNvSpPr>
              <a:spLocks noChangeArrowheads="1"/>
            </p:cNvSpPr>
            <p:nvPr/>
          </p:nvSpPr>
          <p:spPr bwMode="gray">
            <a:xfrm>
              <a:off x="2337" y="1295"/>
              <a:ext cx="1096" cy="2385"/>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2</a:t>
              </a:r>
              <a:endParaRPr lang="en-US" sz="2000" b="1"/>
            </a:p>
          </p:txBody>
        </p:sp>
      </p:grpSp>
      <p:grpSp>
        <p:nvGrpSpPr>
          <p:cNvPr id="26" name="Group 102"/>
          <p:cNvGrpSpPr>
            <a:grpSpLocks/>
          </p:cNvGrpSpPr>
          <p:nvPr/>
        </p:nvGrpSpPr>
        <p:grpSpPr bwMode="auto">
          <a:xfrm>
            <a:off x="1713108" y="3596937"/>
            <a:ext cx="801492" cy="562653"/>
            <a:chOff x="2078" y="1295"/>
            <a:chExt cx="1615" cy="2385"/>
          </a:xfrm>
        </p:grpSpPr>
        <p:sp>
          <p:nvSpPr>
            <p:cNvPr id="27" name="Oval 10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8" name="Oval 10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29" name="Oval 105"/>
            <p:cNvSpPr>
              <a:spLocks noChangeArrowheads="1"/>
            </p:cNvSpPr>
            <p:nvPr/>
          </p:nvSpPr>
          <p:spPr bwMode="gray">
            <a:xfrm>
              <a:off x="2254" y="1295"/>
              <a:ext cx="523"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0" name="Oval 106"/>
            <p:cNvSpPr>
              <a:spLocks noChangeArrowheads="1"/>
            </p:cNvSpPr>
            <p:nvPr/>
          </p:nvSpPr>
          <p:spPr bwMode="gray">
            <a:xfrm>
              <a:off x="2254" y="1295"/>
              <a:ext cx="523" cy="2385"/>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1" name="Oval 107"/>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2" name="Oval 108"/>
            <p:cNvSpPr>
              <a:spLocks noChangeArrowheads="1"/>
            </p:cNvSpPr>
            <p:nvPr/>
          </p:nvSpPr>
          <p:spPr bwMode="gray">
            <a:xfrm>
              <a:off x="2337" y="1295"/>
              <a:ext cx="1096" cy="2385"/>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3</a:t>
              </a:r>
              <a:endParaRPr lang="en-US" sz="2000" b="1"/>
            </a:p>
          </p:txBody>
        </p:sp>
      </p:grpSp>
      <p:grpSp>
        <p:nvGrpSpPr>
          <p:cNvPr id="33" name="Group 109"/>
          <p:cNvGrpSpPr>
            <a:grpSpLocks/>
          </p:cNvGrpSpPr>
          <p:nvPr/>
        </p:nvGrpSpPr>
        <p:grpSpPr bwMode="auto">
          <a:xfrm>
            <a:off x="1609070" y="4435137"/>
            <a:ext cx="797580" cy="562653"/>
            <a:chOff x="2078" y="1295"/>
            <a:chExt cx="1615" cy="2385"/>
          </a:xfrm>
        </p:grpSpPr>
        <p:sp>
          <p:nvSpPr>
            <p:cNvPr id="34" name="Oval 11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5" name="Oval 11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36" name="Oval 112"/>
            <p:cNvSpPr>
              <a:spLocks noChangeArrowheads="1"/>
            </p:cNvSpPr>
            <p:nvPr/>
          </p:nvSpPr>
          <p:spPr bwMode="gray">
            <a:xfrm>
              <a:off x="2254" y="1295"/>
              <a:ext cx="526"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7" name="Oval 113"/>
            <p:cNvSpPr>
              <a:spLocks noChangeArrowheads="1"/>
            </p:cNvSpPr>
            <p:nvPr/>
          </p:nvSpPr>
          <p:spPr bwMode="gray">
            <a:xfrm>
              <a:off x="2254" y="1295"/>
              <a:ext cx="526" cy="2385"/>
            </a:xfrm>
            <a:prstGeom prst="ellipse">
              <a:avLst/>
            </a:prstGeom>
            <a:gradFill rotWithShape="1">
              <a:gsLst>
                <a:gs pos="0">
                  <a:srgbClr val="8D67E1">
                    <a:gamma/>
                    <a:shade val="0"/>
                    <a:invGamma/>
                  </a:srgbClr>
                </a:gs>
                <a:gs pos="100000">
                  <a:srgbClr val="8D67E1"/>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38" name="Oval 114"/>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39" name="Oval 115"/>
            <p:cNvSpPr>
              <a:spLocks noChangeArrowheads="1"/>
            </p:cNvSpPr>
            <p:nvPr/>
          </p:nvSpPr>
          <p:spPr bwMode="gray">
            <a:xfrm>
              <a:off x="2337" y="1295"/>
              <a:ext cx="1096" cy="2385"/>
            </a:xfrm>
            <a:prstGeom prst="ellipse">
              <a:avLst/>
            </a:prstGeom>
            <a:gradFill rotWithShape="1">
              <a:gsLst>
                <a:gs pos="0">
                  <a:srgbClr val="8D67E1"/>
                </a:gs>
                <a:gs pos="100000">
                  <a:srgbClr val="8D67E1">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4</a:t>
              </a:r>
              <a:endParaRPr lang="en-US" sz="2000" b="1"/>
            </a:p>
          </p:txBody>
        </p:sp>
      </p:grpSp>
      <p:grpSp>
        <p:nvGrpSpPr>
          <p:cNvPr id="40" name="Group 116"/>
          <p:cNvGrpSpPr>
            <a:grpSpLocks/>
          </p:cNvGrpSpPr>
          <p:nvPr/>
        </p:nvGrpSpPr>
        <p:grpSpPr bwMode="auto">
          <a:xfrm>
            <a:off x="1295400" y="5209837"/>
            <a:ext cx="666750" cy="562653"/>
            <a:chOff x="2078" y="1295"/>
            <a:chExt cx="1615" cy="2385"/>
          </a:xfrm>
        </p:grpSpPr>
        <p:sp>
          <p:nvSpPr>
            <p:cNvPr id="41" name="Oval 11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2" name="Oval 11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sz="2000"/>
            </a:p>
          </p:txBody>
        </p:sp>
        <p:sp>
          <p:nvSpPr>
            <p:cNvPr id="43" name="Oval 119"/>
            <p:cNvSpPr>
              <a:spLocks noChangeArrowheads="1"/>
            </p:cNvSpPr>
            <p:nvPr/>
          </p:nvSpPr>
          <p:spPr bwMode="gray">
            <a:xfrm>
              <a:off x="2254" y="1295"/>
              <a:ext cx="629" cy="238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4" name="Oval 120"/>
            <p:cNvSpPr>
              <a:spLocks noChangeArrowheads="1"/>
            </p:cNvSpPr>
            <p:nvPr/>
          </p:nvSpPr>
          <p:spPr bwMode="gray">
            <a:xfrm>
              <a:off x="2254" y="1295"/>
              <a:ext cx="629" cy="2385"/>
            </a:xfrm>
            <a:prstGeom prst="ellipse">
              <a:avLst/>
            </a:prstGeom>
            <a:gradFill rotWithShape="1">
              <a:gsLst>
                <a:gs pos="0">
                  <a:srgbClr val="E35E23">
                    <a:gamma/>
                    <a:shade val="0"/>
                    <a:invGamma/>
                  </a:srgbClr>
                </a:gs>
                <a:gs pos="100000">
                  <a:srgbClr val="E35E23"/>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sz="2000"/>
            </a:p>
          </p:txBody>
        </p:sp>
        <p:sp>
          <p:nvSpPr>
            <p:cNvPr id="45" name="Oval 121"/>
            <p:cNvSpPr>
              <a:spLocks noChangeArrowheads="1"/>
            </p:cNvSpPr>
            <p:nvPr/>
          </p:nvSpPr>
          <p:spPr bwMode="gray">
            <a:xfrm>
              <a:off x="2337" y="1295"/>
              <a:ext cx="1096" cy="238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sz="2000"/>
            </a:p>
          </p:txBody>
        </p:sp>
        <p:sp>
          <p:nvSpPr>
            <p:cNvPr id="46" name="Oval 122"/>
            <p:cNvSpPr>
              <a:spLocks noChangeArrowheads="1"/>
            </p:cNvSpPr>
            <p:nvPr/>
          </p:nvSpPr>
          <p:spPr bwMode="gray">
            <a:xfrm>
              <a:off x="2337" y="1295"/>
              <a:ext cx="1096" cy="2385"/>
            </a:xfrm>
            <a:prstGeom prst="ellipse">
              <a:avLst/>
            </a:prstGeom>
            <a:gradFill rotWithShape="1">
              <a:gsLst>
                <a:gs pos="0">
                  <a:srgbClr val="E35E23"/>
                </a:gs>
                <a:gs pos="100000">
                  <a:srgbClr val="E35E23">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r>
                <a:rPr lang="en-US" sz="2000" b="1" smtClean="0"/>
                <a:t>5</a:t>
              </a:r>
              <a:endParaRPr lang="en-US" sz="2000" b="1"/>
            </a:p>
          </p:txBody>
        </p:sp>
      </p:grpSp>
      <p:sp>
        <p:nvSpPr>
          <p:cNvPr id="47" name="Title 1"/>
          <p:cNvSpPr txBox="1">
            <a:spLocks/>
          </p:cNvSpPr>
          <p:nvPr/>
        </p:nvSpPr>
        <p:spPr>
          <a:xfrm>
            <a:off x="381000" y="304800"/>
            <a:ext cx="8305800" cy="11128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smtClean="0">
                <a:solidFill>
                  <a:srgbClr val="FFFF00"/>
                </a:solidFill>
              </a:rPr>
              <a:t>Các vấn đề triển khai</a:t>
            </a:r>
            <a:endParaRPr lang="en-US" sz="4800" b="1">
              <a:solidFill>
                <a:srgbClr val="FFFF00"/>
              </a:solidFill>
            </a:endParaRPr>
          </a:p>
        </p:txBody>
      </p:sp>
      <p:pic>
        <p:nvPicPr>
          <p:cNvPr id="48" name="Picture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 y="2948241"/>
            <a:ext cx="1539964" cy="2119313"/>
          </a:xfrm>
          <a:prstGeom prst="rect">
            <a:avLst/>
          </a:prstGeom>
        </p:spPr>
      </p:pic>
      <p:sp>
        <p:nvSpPr>
          <p:cNvPr id="49" name="Slide Number Placeholder 48"/>
          <p:cNvSpPr>
            <a:spLocks noGrp="1"/>
          </p:cNvSpPr>
          <p:nvPr>
            <p:ph type="sldNum" sz="quarter" idx="12"/>
          </p:nvPr>
        </p:nvSpPr>
        <p:spPr/>
        <p:txBody>
          <a:bodyPr/>
          <a:lstStyle/>
          <a:p>
            <a:fld id="{B6F15528-21DE-4FAA-801E-634DDDAF4B2B}" type="slidenum">
              <a:rPr lang="en-US" sz="1400" smtClean="0"/>
              <a:pPr/>
              <a:t>3</a:t>
            </a:fld>
            <a:endParaRPr lang="en-US" sz="1400"/>
          </a:p>
        </p:txBody>
      </p:sp>
    </p:spTree>
    <p:extLst>
      <p:ext uri="{BB962C8B-B14F-4D97-AF65-F5344CB8AC3E}">
        <p14:creationId xmlns:p14="http://schemas.microsoft.com/office/powerpoint/2010/main" val="292403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barn(inVertical)">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lstStyle/>
          <a:p>
            <a:pPr>
              <a:buFont typeface="Wingdings" pitchFamily="2" charset="2"/>
              <a:buChar char="Ø"/>
            </a:pPr>
            <a:r>
              <a:rPr lang="en-US" smtClean="0">
                <a:solidFill>
                  <a:schemeClr val="bg1"/>
                </a:solidFill>
              </a:rPr>
              <a:t>Là một HQT CSDL dạng NoSQL</a:t>
            </a: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en-US" smtClean="0">
                <a:solidFill>
                  <a:schemeClr val="bg1"/>
                </a:solidFill>
              </a:rPr>
              <a:t>thuộc kiến trúc lưu trữ </a:t>
            </a:r>
            <a:r>
              <a:rPr lang="vi-VN" smtClean="0">
                <a:solidFill>
                  <a:schemeClr val="bg1"/>
                </a:solidFill>
              </a:rPr>
              <a:t>document.</a:t>
            </a:r>
            <a:endParaRPr lang="en-US" smtClean="0">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MongoDB </a:t>
            </a:r>
            <a:r>
              <a:rPr lang="vi-VN">
                <a:solidFill>
                  <a:schemeClr val="bg1"/>
                </a:solidFill>
              </a:rPr>
              <a:t>là 1 cơ sở dữ liệu hướng văn bản  (JSON document-oriented database)</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Down Arrow 5"/>
          <p:cNvSpPr/>
          <p:nvPr/>
        </p:nvSpPr>
        <p:spPr>
          <a:xfrm>
            <a:off x="3810000" y="3733800"/>
            <a:ext cx="6096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6676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fontScale="77500" lnSpcReduction="20000"/>
          </a:bodyPr>
          <a:lstStyle/>
          <a:p>
            <a:pPr>
              <a:buFont typeface="Wingdings" pitchFamily="2" charset="2"/>
              <a:buChar char="Ø"/>
            </a:pPr>
            <a:r>
              <a:rPr lang="vi-VN">
                <a:solidFill>
                  <a:schemeClr val="bg1"/>
                </a:solidFill>
              </a:rPr>
              <a:t>Được viết bằng C++ và có driver cho nhiều ngôn ngữ </a:t>
            </a:r>
            <a:r>
              <a:rPr lang="vi-VN">
                <a:solidFill>
                  <a:schemeClr val="bg1"/>
                </a:solidFill>
              </a:rPr>
              <a:t>khác </a:t>
            </a:r>
            <a:r>
              <a:rPr lang="vi-VN" smtClean="0">
                <a:solidFill>
                  <a:schemeClr val="bg1"/>
                </a:solidFill>
              </a:rPr>
              <a:t>nhau</a:t>
            </a:r>
            <a:r>
              <a:rPr lang="en-US">
                <a:solidFill>
                  <a:schemeClr val="bg1"/>
                </a:solidFill>
              </a:rPr>
              <a:t> </a:t>
            </a:r>
            <a:r>
              <a:rPr lang="en-US" smtClean="0">
                <a:solidFill>
                  <a:schemeClr val="bg1"/>
                </a:solidFill>
              </a:rPr>
              <a:t>như: </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a:buFont typeface="Wingdings" pitchFamily="2" charset="2"/>
              <a:buChar char="Ø"/>
            </a:pPr>
            <a:r>
              <a:rPr lang="vi-VN" smtClean="0">
                <a:solidFill>
                  <a:schemeClr val="bg1"/>
                </a:solidFill>
              </a:rPr>
              <a:t>Để </a:t>
            </a:r>
            <a:r>
              <a:rPr lang="vi-VN">
                <a:solidFill>
                  <a:schemeClr val="bg1"/>
                </a:solidFill>
              </a:rPr>
              <a:t>sử dụng được các ngôn </a:t>
            </a:r>
            <a:r>
              <a:rPr lang="vi-VN">
                <a:solidFill>
                  <a:schemeClr val="bg1"/>
                </a:solidFill>
              </a:rPr>
              <a:t>ngữ </a:t>
            </a:r>
            <a:r>
              <a:rPr lang="vi-VN" smtClean="0">
                <a:solidFill>
                  <a:schemeClr val="bg1"/>
                </a:solidFill>
              </a:rPr>
              <a:t>với </a:t>
            </a:r>
            <a:r>
              <a:rPr lang="vi-VN">
                <a:solidFill>
                  <a:schemeClr val="bg1"/>
                </a:solidFill>
              </a:rPr>
              <a:t>MongoDB</a:t>
            </a:r>
            <a:r>
              <a:rPr lang="vi-VN">
                <a:solidFill>
                  <a:schemeClr val="bg1"/>
                </a:solidFill>
              </a:rPr>
              <a:t>, </a:t>
            </a:r>
            <a:r>
              <a:rPr lang="en-US" smtClean="0">
                <a:solidFill>
                  <a:schemeClr val="bg1"/>
                </a:solidFill>
              </a:rPr>
              <a:t>ta</a:t>
            </a:r>
            <a:r>
              <a:rPr lang="vi-VN" smtClean="0">
                <a:solidFill>
                  <a:schemeClr val="bg1"/>
                </a:solidFill>
              </a:rPr>
              <a:t> </a:t>
            </a:r>
            <a:r>
              <a:rPr lang="vi-VN">
                <a:solidFill>
                  <a:schemeClr val="bg1"/>
                </a:solidFill>
              </a:rPr>
              <a:t>phải cài đặt </a:t>
            </a:r>
            <a:r>
              <a:rPr lang="vi-VN">
                <a:solidFill>
                  <a:schemeClr val="bg1"/>
                </a:solidFill>
              </a:rPr>
              <a:t>các </a:t>
            </a:r>
            <a:r>
              <a:rPr lang="vi-VN" smtClean="0">
                <a:solidFill>
                  <a:schemeClr val="bg1"/>
                </a:solidFill>
              </a:rPr>
              <a:t>driver.</a:t>
            </a: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2" name="Rectangle 1"/>
          <p:cNvSpPr/>
          <p:nvPr/>
        </p:nvSpPr>
        <p:spPr>
          <a:xfrm>
            <a:off x="5334000" y="2514600"/>
            <a:ext cx="25146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3"/>
              </a:rPr>
              <a:t>Node.js </a:t>
            </a:r>
            <a:endParaRPr lang="en-US" sz="2400"/>
          </a:p>
          <a:p>
            <a:pPr lvl="0"/>
            <a:r>
              <a:rPr lang="en-US" sz="2400" u="sng">
                <a:hlinkClick r:id="rId4" tooltip="Perl Language Center"/>
              </a:rPr>
              <a:t>Perl</a:t>
            </a:r>
            <a:endParaRPr lang="en-US" sz="2400"/>
          </a:p>
          <a:p>
            <a:pPr lvl="0"/>
            <a:r>
              <a:rPr lang="en-US" sz="2400" u="sng">
                <a:hlinkClick r:id="rId5" tooltip="PHP Language Center"/>
              </a:rPr>
              <a:t>PHP</a:t>
            </a:r>
            <a:endParaRPr lang="en-US" sz="2400"/>
          </a:p>
          <a:p>
            <a:pPr lvl="0"/>
            <a:r>
              <a:rPr lang="en-US" sz="2400" u="sng">
                <a:hlinkClick r:id="rId6" tooltip="Python Language Center"/>
              </a:rPr>
              <a:t>Python</a:t>
            </a:r>
            <a:endParaRPr lang="en-US" sz="2400"/>
          </a:p>
          <a:p>
            <a:pPr lvl="0"/>
            <a:r>
              <a:rPr lang="en-US" sz="2400" u="sng">
                <a:hlinkClick r:id="rId7" tooltip="Ruby Language Center"/>
              </a:rPr>
              <a:t>Ruby</a:t>
            </a:r>
            <a:endParaRPr lang="en-US" sz="2400"/>
          </a:p>
          <a:p>
            <a:pPr lvl="0"/>
            <a:r>
              <a:rPr lang="en-US" sz="2400" u="sng">
                <a:hlinkClick r:id="rId8" tooltip="Scala Language Center"/>
              </a:rPr>
              <a:t>Scala</a:t>
            </a:r>
            <a:endParaRPr lang="en-US" sz="2400"/>
          </a:p>
          <a:p>
            <a:pPr algn="ctr"/>
            <a:endParaRPr lang="en-US"/>
          </a:p>
        </p:txBody>
      </p:sp>
      <p:sp>
        <p:nvSpPr>
          <p:cNvPr id="7" name="Rectangle 6"/>
          <p:cNvSpPr/>
          <p:nvPr/>
        </p:nvSpPr>
        <p:spPr>
          <a:xfrm>
            <a:off x="685800" y="2514600"/>
            <a:ext cx="4648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u="sng">
                <a:hlinkClick r:id="rId9" tooltip="C Language Center"/>
              </a:rPr>
              <a:t>C</a:t>
            </a:r>
            <a:endParaRPr lang="en-US" sz="2400"/>
          </a:p>
          <a:p>
            <a:pPr lvl="0"/>
            <a:r>
              <a:rPr lang="en-US" sz="2400" u="sng">
                <a:hlinkClick r:id="rId10" tooltip="C++ Language Center"/>
              </a:rPr>
              <a:t>C++</a:t>
            </a:r>
            <a:endParaRPr lang="en-US" sz="2400"/>
          </a:p>
          <a:p>
            <a:pPr lvl="0"/>
            <a:r>
              <a:rPr lang="en-US" sz="2400" u="sng">
                <a:hlinkClick r:id="rId11" tooltip="Erlang Language Center"/>
              </a:rPr>
              <a:t>Erlang</a:t>
            </a:r>
            <a:endParaRPr lang="en-US" sz="2400"/>
          </a:p>
          <a:p>
            <a:pPr lvl="0"/>
            <a:r>
              <a:rPr lang="en-US" sz="2400" u="sng">
                <a:hlinkClick r:id="rId12" tooltip="Haskell Language Center"/>
              </a:rPr>
              <a:t>Haskell</a:t>
            </a:r>
            <a:endParaRPr lang="en-US" sz="2400"/>
          </a:p>
          <a:p>
            <a:pPr lvl="0"/>
            <a:r>
              <a:rPr lang="en-US" sz="2400" u="sng">
                <a:hlinkClick r:id="rId13" tooltip="Java Language Center"/>
              </a:rPr>
              <a:t>Java</a:t>
            </a:r>
            <a:endParaRPr lang="en-US" sz="2400"/>
          </a:p>
          <a:p>
            <a:pPr lvl="0"/>
            <a:r>
              <a:rPr lang="en-US" sz="2400" u="sng">
                <a:hlinkClick r:id="rId14" tooltip="Javascript Language Center"/>
              </a:rPr>
              <a:t>Javascript</a:t>
            </a:r>
            <a:endParaRPr lang="en-US" sz="2400"/>
          </a:p>
          <a:p>
            <a:pPr lvl="0"/>
            <a:r>
              <a:rPr lang="en-US" sz="2400" u="sng">
                <a:hlinkClick r:id="rId15" tooltip="CSharp Language Center"/>
              </a:rPr>
              <a:t>.NET (C# F#, PowerShell, etc)</a:t>
            </a:r>
            <a:endParaRPr lang="en-US" sz="2400"/>
          </a:p>
          <a:p>
            <a:pPr algn="ctr"/>
            <a:endParaRPr lang="en-US" sz="2400"/>
          </a:p>
        </p:txBody>
      </p:sp>
    </p:spTree>
    <p:extLst>
      <p:ext uri="{BB962C8B-B14F-4D97-AF65-F5344CB8AC3E}">
        <p14:creationId xmlns:p14="http://schemas.microsoft.com/office/powerpoint/2010/main" val="36724003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a:buFont typeface="Wingdings" pitchFamily="2" charset="2"/>
              <a:buChar char="Ø"/>
            </a:pPr>
            <a:r>
              <a:rPr lang="en-US" smtClean="0">
                <a:solidFill>
                  <a:schemeClr val="bg1"/>
                </a:solidFill>
              </a:rPr>
              <a:t>Các kiểu dữ liệu có trong MongoDB</a:t>
            </a: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a:p>
            <a:pPr marL="0" indent="0">
              <a:buNone/>
            </a:pPr>
            <a:endParaRPr lang="en-US">
              <a:solidFill>
                <a:schemeClr val="bg1"/>
              </a:solidFill>
            </a:endParaRPr>
          </a:p>
          <a:p>
            <a:pPr marL="0" indent="0">
              <a:buNone/>
            </a:pPr>
            <a:endParaRPr lang="en-US" smtClean="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6" name="Rectangle 5"/>
          <p:cNvSpPr/>
          <p:nvPr/>
        </p:nvSpPr>
        <p:spPr>
          <a:xfrm>
            <a:off x="457200" y="2667000"/>
            <a:ext cx="3048000" cy="3276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000">
                <a:solidFill>
                  <a:schemeClr val="tx1"/>
                </a:solidFill>
              </a:rPr>
              <a:t>null </a:t>
            </a:r>
            <a:endParaRPr lang="en-US" sz="2000">
              <a:solidFill>
                <a:schemeClr val="tx1"/>
              </a:solidFill>
            </a:endParaRPr>
          </a:p>
          <a:p>
            <a:pPr>
              <a:buFont typeface="Wingdings" pitchFamily="2" charset="2"/>
              <a:buChar char="ü"/>
            </a:pPr>
            <a:r>
              <a:rPr lang="en-US" sz="2000">
                <a:solidFill>
                  <a:schemeClr val="tx1"/>
                </a:solidFill>
              </a:rPr>
              <a:t>Boolean </a:t>
            </a:r>
            <a:endParaRPr lang="en-US" sz="2000">
              <a:solidFill>
                <a:schemeClr val="tx1"/>
              </a:solidFill>
            </a:endParaRPr>
          </a:p>
          <a:p>
            <a:pPr>
              <a:buFont typeface="Wingdings" pitchFamily="2" charset="2"/>
              <a:buChar char="ü"/>
            </a:pPr>
            <a:r>
              <a:rPr lang="en-US" sz="2000">
                <a:solidFill>
                  <a:schemeClr val="tx1"/>
                </a:solidFill>
              </a:rPr>
              <a:t>32-bit </a:t>
            </a:r>
            <a:r>
              <a:rPr lang="en-US" sz="2000">
                <a:solidFill>
                  <a:schemeClr val="tx1"/>
                </a:solidFill>
              </a:rPr>
              <a:t>int </a:t>
            </a:r>
            <a:endParaRPr lang="en-US" sz="2000">
              <a:solidFill>
                <a:schemeClr val="tx1"/>
              </a:solidFill>
            </a:endParaRPr>
          </a:p>
          <a:p>
            <a:pPr>
              <a:buFont typeface="Wingdings" pitchFamily="2" charset="2"/>
              <a:buChar char="ü"/>
            </a:pPr>
            <a:r>
              <a:rPr lang="en-US" sz="2000">
                <a:solidFill>
                  <a:schemeClr val="tx1"/>
                </a:solidFill>
              </a:rPr>
              <a:t>64-bit </a:t>
            </a:r>
            <a:r>
              <a:rPr lang="en-US" sz="2000">
                <a:solidFill>
                  <a:schemeClr val="tx1"/>
                </a:solidFill>
              </a:rPr>
              <a:t>int </a:t>
            </a:r>
            <a:endParaRPr lang="en-US" sz="2000">
              <a:solidFill>
                <a:schemeClr val="tx1"/>
              </a:solidFill>
            </a:endParaRPr>
          </a:p>
          <a:p>
            <a:pPr>
              <a:buFont typeface="Wingdings" pitchFamily="2" charset="2"/>
              <a:buChar char="ü"/>
            </a:pPr>
            <a:r>
              <a:rPr lang="en-US" sz="2000">
                <a:solidFill>
                  <a:schemeClr val="tx1"/>
                </a:solidFill>
              </a:rPr>
              <a:t>64-bit floating </a:t>
            </a:r>
            <a:r>
              <a:rPr lang="en-US" sz="2000">
                <a:solidFill>
                  <a:schemeClr val="tx1"/>
                </a:solidFill>
              </a:rPr>
              <a:t>point </a:t>
            </a:r>
            <a:endParaRPr lang="en-US" sz="2000">
              <a:solidFill>
                <a:schemeClr val="tx1"/>
              </a:solidFill>
            </a:endParaRPr>
          </a:p>
          <a:p>
            <a:pPr>
              <a:buFont typeface="Wingdings" pitchFamily="2" charset="2"/>
              <a:buChar char="ü"/>
            </a:pPr>
            <a:r>
              <a:rPr lang="en-US" sz="2000">
                <a:solidFill>
                  <a:schemeClr val="tx1"/>
                </a:solidFill>
              </a:rPr>
              <a:t>string </a:t>
            </a:r>
            <a:endParaRPr lang="en-US" sz="2000">
              <a:solidFill>
                <a:schemeClr val="tx1"/>
              </a:solidFill>
            </a:endParaRPr>
          </a:p>
          <a:p>
            <a:pPr>
              <a:buFont typeface="Wingdings" pitchFamily="2" charset="2"/>
              <a:buChar char="ü"/>
            </a:pPr>
            <a:r>
              <a:rPr lang="en-US" sz="2000">
                <a:solidFill>
                  <a:schemeClr val="tx1"/>
                </a:solidFill>
              </a:rPr>
              <a:t>symbol </a:t>
            </a:r>
            <a:endParaRPr lang="en-US" sz="2000">
              <a:solidFill>
                <a:schemeClr val="tx1"/>
              </a:solidFill>
            </a:endParaRPr>
          </a:p>
          <a:p>
            <a:pPr>
              <a:buFont typeface="Wingdings" pitchFamily="2" charset="2"/>
              <a:buChar char="ü"/>
            </a:pPr>
            <a:r>
              <a:rPr lang="en-US" sz="2000">
                <a:solidFill>
                  <a:schemeClr val="tx1"/>
                </a:solidFill>
              </a:rPr>
              <a:t>object id : {"x" : ObjectId</a:t>
            </a:r>
            <a:r>
              <a:rPr lang="en-US" sz="2000">
                <a:solidFill>
                  <a:schemeClr val="tx1"/>
                </a:solidFill>
              </a:rPr>
              <a:t>()} </a:t>
            </a:r>
            <a:endParaRPr lang="en-US" sz="2000">
              <a:solidFill>
                <a:schemeClr val="tx1"/>
              </a:solidFill>
            </a:endParaRPr>
          </a:p>
          <a:p>
            <a:pPr>
              <a:buFont typeface="Wingdings" pitchFamily="2" charset="2"/>
              <a:buChar char="ü"/>
            </a:pPr>
            <a:r>
              <a:rPr lang="en-US" sz="2000">
                <a:solidFill>
                  <a:schemeClr val="tx1"/>
                </a:solidFill>
              </a:rPr>
              <a:t>date 9.</a:t>
            </a:r>
          </a:p>
          <a:p>
            <a:pPr algn="ctr"/>
            <a:endParaRPr lang="en-US"/>
          </a:p>
        </p:txBody>
      </p:sp>
      <p:sp>
        <p:nvSpPr>
          <p:cNvPr id="8" name="Rectangle 7"/>
          <p:cNvSpPr/>
          <p:nvPr/>
        </p:nvSpPr>
        <p:spPr>
          <a:xfrm>
            <a:off x="3886200" y="2175164"/>
            <a:ext cx="4876800" cy="411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Wingdings" pitchFamily="2" charset="2"/>
              <a:buChar char="ü"/>
            </a:pPr>
            <a:r>
              <a:rPr lang="en-US" sz="2400">
                <a:solidFill>
                  <a:schemeClr val="tx1"/>
                </a:solidFill>
              </a:rPr>
              <a:t>regular expression : {"x" : /foobar/i</a:t>
            </a:r>
            <a:r>
              <a:rPr lang="en-US" sz="2400">
                <a:solidFill>
                  <a:schemeClr val="tx1"/>
                </a:solidFill>
              </a:rPr>
              <a:t>} </a:t>
            </a:r>
            <a:endParaRPr lang="en-US" sz="2400">
              <a:solidFill>
                <a:schemeClr val="tx1"/>
              </a:solidFill>
            </a:endParaRPr>
          </a:p>
          <a:p>
            <a:pPr>
              <a:buFont typeface="Wingdings" pitchFamily="2" charset="2"/>
              <a:buChar char="ü"/>
            </a:pPr>
            <a:r>
              <a:rPr lang="en-US" sz="2400">
                <a:solidFill>
                  <a:schemeClr val="tx1"/>
                </a:solidFill>
              </a:rPr>
              <a:t>code </a:t>
            </a:r>
            <a:endParaRPr lang="en-US" sz="2400">
              <a:solidFill>
                <a:schemeClr val="tx1"/>
              </a:solidFill>
            </a:endParaRPr>
          </a:p>
          <a:p>
            <a:pPr>
              <a:buFont typeface="Wingdings" pitchFamily="2" charset="2"/>
              <a:buChar char="ü"/>
            </a:pPr>
            <a:r>
              <a:rPr lang="en-US" sz="2400">
                <a:solidFill>
                  <a:schemeClr val="tx1"/>
                </a:solidFill>
              </a:rPr>
              <a:t>binary </a:t>
            </a:r>
            <a:r>
              <a:rPr lang="en-US" sz="2400">
                <a:solidFill>
                  <a:schemeClr val="tx1"/>
                </a:solidFill>
              </a:rPr>
              <a:t>data </a:t>
            </a:r>
            <a:endParaRPr lang="en-US" sz="2400">
              <a:solidFill>
                <a:schemeClr val="tx1"/>
              </a:solidFill>
            </a:endParaRPr>
          </a:p>
          <a:p>
            <a:pPr>
              <a:buFont typeface="Wingdings" pitchFamily="2" charset="2"/>
              <a:buChar char="ü"/>
            </a:pPr>
            <a:r>
              <a:rPr lang="en-US" sz="2400">
                <a:solidFill>
                  <a:schemeClr val="tx1"/>
                </a:solidFill>
              </a:rPr>
              <a:t>maximum </a:t>
            </a:r>
            <a:r>
              <a:rPr lang="en-US" sz="2400">
                <a:solidFill>
                  <a:schemeClr val="tx1"/>
                </a:solidFill>
              </a:rPr>
              <a:t>value </a:t>
            </a:r>
            <a:endParaRPr lang="en-US" sz="2400">
              <a:solidFill>
                <a:schemeClr val="tx1"/>
              </a:solidFill>
            </a:endParaRPr>
          </a:p>
          <a:p>
            <a:pPr>
              <a:buFont typeface="Wingdings" pitchFamily="2" charset="2"/>
              <a:buChar char="ü"/>
            </a:pPr>
            <a:r>
              <a:rPr lang="en-US" sz="2400">
                <a:solidFill>
                  <a:schemeClr val="tx1"/>
                </a:solidFill>
              </a:rPr>
              <a:t>Minimum </a:t>
            </a:r>
            <a:r>
              <a:rPr lang="en-US" sz="2400">
                <a:solidFill>
                  <a:schemeClr val="tx1"/>
                </a:solidFill>
              </a:rPr>
              <a:t>value </a:t>
            </a:r>
            <a:endParaRPr lang="en-US" sz="2400">
              <a:solidFill>
                <a:schemeClr val="tx1"/>
              </a:solidFill>
            </a:endParaRPr>
          </a:p>
          <a:p>
            <a:pPr>
              <a:buFont typeface="Wingdings" pitchFamily="2" charset="2"/>
              <a:buChar char="ü"/>
            </a:pPr>
            <a:r>
              <a:rPr lang="en-US" sz="2400">
                <a:solidFill>
                  <a:schemeClr val="tx1"/>
                </a:solidFill>
              </a:rPr>
              <a:t>undefined </a:t>
            </a:r>
            <a:endParaRPr lang="en-US" sz="2400">
              <a:solidFill>
                <a:schemeClr val="tx1"/>
              </a:solidFill>
            </a:endParaRPr>
          </a:p>
          <a:p>
            <a:pPr>
              <a:buFont typeface="Wingdings" pitchFamily="2" charset="2"/>
              <a:buChar char="ü"/>
            </a:pPr>
            <a:r>
              <a:rPr lang="en-US" sz="2400">
                <a:solidFill>
                  <a:schemeClr val="tx1"/>
                </a:solidFill>
              </a:rPr>
              <a:t>array </a:t>
            </a:r>
            <a:endParaRPr lang="en-US" sz="2400">
              <a:solidFill>
                <a:schemeClr val="tx1"/>
              </a:solidFill>
            </a:endParaRPr>
          </a:p>
          <a:p>
            <a:pPr>
              <a:buFont typeface="Wingdings" pitchFamily="2" charset="2"/>
              <a:buChar char="ü"/>
            </a:pPr>
            <a:r>
              <a:rPr lang="en-US" sz="2400">
                <a:solidFill>
                  <a:schemeClr val="tx1"/>
                </a:solidFill>
              </a:rPr>
              <a:t>embedded document : {"x" : {"foo" : "bar</a:t>
            </a:r>
            <a:r>
              <a:rPr lang="en-US" sz="2400">
                <a:solidFill>
                  <a:schemeClr val="tx1"/>
                </a:solidFill>
              </a:rPr>
              <a:t>"}} </a:t>
            </a:r>
            <a:endParaRPr lang="en-US" sz="2400">
              <a:solidFill>
                <a:schemeClr val="tx1"/>
              </a:solidFill>
            </a:endParaRPr>
          </a:p>
          <a:p>
            <a:pPr algn="ctr"/>
            <a:endParaRPr lang="en-US"/>
          </a:p>
        </p:txBody>
      </p:sp>
    </p:spTree>
    <p:extLst>
      <p:ext uri="{BB962C8B-B14F-4D97-AF65-F5344CB8AC3E}">
        <p14:creationId xmlns:p14="http://schemas.microsoft.com/office/powerpoint/2010/main" val="3683884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b="1">
                <a:solidFill>
                  <a:schemeClr val="bg1"/>
                </a:solidFill>
              </a:rPr>
              <a:t>Thao tác với Mongo bằng cách </a:t>
            </a:r>
            <a:r>
              <a:rPr lang="en-US" b="1">
                <a:solidFill>
                  <a:schemeClr val="bg1"/>
                </a:solidFill>
              </a:rPr>
              <a:t>nào </a:t>
            </a:r>
            <a:r>
              <a:rPr lang="en-US" b="1" smtClean="0">
                <a:solidFill>
                  <a:schemeClr val="bg1"/>
                </a:solidFill>
              </a:rPr>
              <a:t>?</a:t>
            </a:r>
          </a:p>
          <a:p>
            <a:pPr marL="0" indent="0" algn="ctr">
              <a:buNone/>
            </a:pPr>
            <a:endParaRPr lang="en-US">
              <a:solidFill>
                <a:schemeClr val="bg1"/>
              </a:solidFill>
            </a:endParaRPr>
          </a:p>
          <a:p>
            <a:pPr>
              <a:buFont typeface="Wingdings" pitchFamily="2" charset="2"/>
              <a:buChar char="Ø"/>
            </a:pPr>
            <a:r>
              <a:rPr lang="vi-VN" b="1">
                <a:solidFill>
                  <a:srgbClr val="FFFF00"/>
                </a:solidFill>
              </a:rPr>
              <a:t>Mongo </a:t>
            </a:r>
            <a:r>
              <a:rPr lang="vi-VN" b="1">
                <a:solidFill>
                  <a:srgbClr val="FFFF00"/>
                </a:solidFill>
              </a:rPr>
              <a:t>shell </a:t>
            </a:r>
            <a:r>
              <a:rPr lang="en-US" b="1" smtClean="0">
                <a:solidFill>
                  <a:srgbClr val="FFFF00"/>
                </a:solidFill>
              </a:rPr>
              <a:t>:</a:t>
            </a:r>
          </a:p>
          <a:p>
            <a:pPr marL="0" indent="0">
              <a:buNone/>
            </a:pPr>
            <a:r>
              <a:rPr lang="en-US">
                <a:solidFill>
                  <a:schemeClr val="bg1"/>
                </a:solidFill>
              </a:rPr>
              <a:t>	</a:t>
            </a:r>
            <a:r>
              <a:rPr lang="en-US" smtClean="0">
                <a:solidFill>
                  <a:schemeClr val="bg1"/>
                </a:solidFill>
              </a:rPr>
              <a:t>	</a:t>
            </a:r>
            <a:r>
              <a:rPr lang="vi-VN" smtClean="0">
                <a:solidFill>
                  <a:schemeClr val="bg1"/>
                </a:solidFill>
              </a:rPr>
              <a:t>là </a:t>
            </a:r>
            <a:r>
              <a:rPr lang="vi-VN">
                <a:solidFill>
                  <a:schemeClr val="bg1"/>
                </a:solidFill>
              </a:rPr>
              <a:t>một </a:t>
            </a:r>
            <a:r>
              <a:rPr lang="vi-VN">
                <a:solidFill>
                  <a:schemeClr val="bg1"/>
                </a:solidFill>
              </a:rPr>
              <a:t>shell </a:t>
            </a:r>
            <a:r>
              <a:rPr lang="vi-VN" smtClean="0">
                <a:solidFill>
                  <a:schemeClr val="bg1"/>
                </a:solidFill>
              </a:rPr>
              <a:t>JavaScript</a:t>
            </a:r>
            <a:endParaRPr lang="en-US" smtClean="0">
              <a:solidFill>
                <a:schemeClr val="bg1"/>
              </a:solidFill>
            </a:endParaRPr>
          </a:p>
          <a:p>
            <a:pPr>
              <a:buFont typeface="Wingdings" pitchFamily="2" charset="2"/>
              <a:buChar char="Ø"/>
            </a:pPr>
            <a:r>
              <a:rPr lang="en-US">
                <a:solidFill>
                  <a:schemeClr val="bg1"/>
                </a:solidFill>
              </a:rPr>
              <a:t> </a:t>
            </a:r>
            <a:r>
              <a:rPr lang="en-US" b="1" smtClean="0">
                <a:solidFill>
                  <a:srgbClr val="FFFF00"/>
                </a:solidFill>
              </a:rPr>
              <a:t>Mongo developer:</a:t>
            </a:r>
          </a:p>
          <a:p>
            <a:pPr marL="0" indent="0">
              <a:buNone/>
            </a:pPr>
            <a:r>
              <a:rPr lang="en-US">
                <a:solidFill>
                  <a:schemeClr val="bg1"/>
                </a:solidFill>
              </a:rPr>
              <a:t> </a:t>
            </a:r>
            <a:r>
              <a:rPr lang="en-US" smtClean="0">
                <a:solidFill>
                  <a:schemeClr val="bg1"/>
                </a:solidFill>
              </a:rPr>
              <a:t>                  trên các môi trường phát triển như PHP, Perl, Python….</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8702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229600" cy="4525963"/>
          </a:xfrm>
        </p:spPr>
        <p:txBody>
          <a:bodyPr>
            <a:normAutofit/>
          </a:bodyPr>
          <a:lstStyle/>
          <a:p>
            <a:pPr marL="0" indent="0" algn="ctr">
              <a:buNone/>
            </a:pPr>
            <a:r>
              <a:rPr lang="en-US" sz="3600" b="1" smtClean="0">
                <a:solidFill>
                  <a:srgbClr val="FFFF00"/>
                </a:solidFill>
              </a:rPr>
              <a:t>Cài đặt</a:t>
            </a:r>
          </a:p>
          <a:p>
            <a:pPr marL="0" indent="0" algn="ctr">
              <a:buNone/>
            </a:pPr>
            <a:endParaRPr lang="en-US" sz="3600" b="1">
              <a:solidFill>
                <a:srgbClr val="FFFF00"/>
              </a:solidFill>
            </a:endParaRPr>
          </a:p>
          <a:p>
            <a:pPr>
              <a:buFont typeface="Wingdings" pitchFamily="2" charset="2"/>
              <a:buChar char="ü"/>
            </a:pPr>
            <a:r>
              <a:rPr lang="en-US" sz="2400" b="1" smtClean="0">
                <a:solidFill>
                  <a:srgbClr val="FFFF00"/>
                </a:solidFill>
              </a:rPr>
              <a:t> </a:t>
            </a:r>
            <a:r>
              <a:rPr lang="en-US" sz="2800" b="1" smtClean="0">
                <a:solidFill>
                  <a:schemeClr val="bg1"/>
                </a:solidFill>
              </a:rPr>
              <a:t>Đơn giản đến bất ngờ !</a:t>
            </a:r>
          </a:p>
          <a:p>
            <a:pPr>
              <a:buFont typeface="Wingdings" pitchFamily="2" charset="2"/>
              <a:buChar char="ü"/>
            </a:pPr>
            <a:r>
              <a:rPr lang="en-US" sz="2800" b="1" smtClean="0">
                <a:solidFill>
                  <a:schemeClr val="bg1"/>
                </a:solidFill>
              </a:rPr>
              <a:t> Nhanh chóng đến bất ngờ !</a:t>
            </a:r>
            <a:endParaRPr lang="en-US" sz="2800" b="1" smtClean="0">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32876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6963"/>
          </a:xfrm>
        </p:spPr>
        <p:txBody>
          <a:bodyPr>
            <a:normAutofit/>
          </a:bodyPr>
          <a:lstStyle/>
          <a:p>
            <a:pPr marL="0" indent="0" algn="ctr">
              <a:buNone/>
            </a:pPr>
            <a:r>
              <a:rPr lang="en-US" sz="3600" b="1" smtClean="0">
                <a:solidFill>
                  <a:srgbClr val="FFFF00"/>
                </a:solidFill>
              </a:rPr>
              <a:t>Cài đặt</a:t>
            </a:r>
          </a:p>
          <a:p>
            <a:pPr marL="742950" indent="-742950">
              <a:buFont typeface="+mj-lt"/>
              <a:buAutoNum type="arabicPeriod"/>
            </a:pPr>
            <a:r>
              <a:rPr lang="en-US" sz="2400" b="1" smtClean="0">
                <a:solidFill>
                  <a:schemeClr val="bg1"/>
                </a:solidFill>
              </a:rPr>
              <a:t>Download MongoDB cho từng loại kiến trúc HĐH( x86 or x64)</a:t>
            </a:r>
          </a:p>
          <a:p>
            <a:pPr marL="742950" indent="-742950">
              <a:buFont typeface="+mj-lt"/>
              <a:buAutoNum type="arabicPeriod"/>
            </a:pPr>
            <a:r>
              <a:rPr lang="en-US" sz="2400" b="1" smtClean="0">
                <a:solidFill>
                  <a:schemeClr val="bg1"/>
                </a:solidFill>
              </a:rPr>
              <a:t>Giải nén</a:t>
            </a:r>
          </a:p>
          <a:p>
            <a:pPr marL="742950" indent="-742950">
              <a:buFont typeface="+mj-lt"/>
              <a:buAutoNum type="arabicPeriod"/>
            </a:pPr>
            <a:r>
              <a:rPr lang="en-US" sz="2400" b="1" smtClean="0">
                <a:solidFill>
                  <a:schemeClr val="bg1"/>
                </a:solidFill>
              </a:rPr>
              <a:t>CMD -&gt; enter</a:t>
            </a:r>
            <a:endParaRPr lang="en-US" sz="2400" b="1">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38600"/>
            <a:ext cx="876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1000" y="4267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9" idx="1"/>
          </p:cNvCxnSpPr>
          <p:nvPr/>
        </p:nvCxnSpPr>
        <p:spPr>
          <a:xfrm flipH="1">
            <a:off x="1302327" y="3409950"/>
            <a:ext cx="3314700" cy="85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617027" y="3067050"/>
            <a:ext cx="33909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Đường dẫn lúc giải nén…</a:t>
            </a:r>
            <a:endParaRPr lang="en-US"/>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791200"/>
            <a:ext cx="530087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own Arrow 12"/>
          <p:cNvSpPr/>
          <p:nvPr/>
        </p:nvSpPr>
        <p:spPr>
          <a:xfrm>
            <a:off x="3733800" y="4953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91000" y="5269468"/>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spTree>
    <p:extLst>
      <p:ext uri="{BB962C8B-B14F-4D97-AF65-F5344CB8AC3E}">
        <p14:creationId xmlns:p14="http://schemas.microsoft.com/office/powerpoint/2010/main" val="923724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506"/>
                                        </p:tgtEl>
                                        <p:attrNameLst>
                                          <p:attrName>style.visibility</p:attrName>
                                        </p:attrNameLst>
                                      </p:cBhvr>
                                      <p:to>
                                        <p:strVal val="visible"/>
                                      </p:to>
                                    </p:set>
                                    <p:animEffect transition="in" filter="wipe(down)">
                                      <p:cBhvr>
                                        <p:cTn id="22" dur="500"/>
                                        <p:tgtEl>
                                          <p:spTgt spid="2150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1507"/>
                                        </p:tgtEl>
                                        <p:attrNameLst>
                                          <p:attrName>style.visibility</p:attrName>
                                        </p:attrNameLst>
                                      </p:cBhvr>
                                      <p:to>
                                        <p:strVal val="visible"/>
                                      </p:to>
                                    </p:set>
                                    <p:animEffect transition="in" filter="fade">
                                      <p:cBhvr>
                                        <p:cTn id="52" dur="1000"/>
                                        <p:tgtEl>
                                          <p:spTgt spid="21507"/>
                                        </p:tgtEl>
                                      </p:cBhvr>
                                    </p:animEffect>
                                    <p:anim calcmode="lin" valueType="num">
                                      <p:cBhvr>
                                        <p:cTn id="53" dur="1000" fill="hold"/>
                                        <p:tgtEl>
                                          <p:spTgt spid="21507"/>
                                        </p:tgtEl>
                                        <p:attrNameLst>
                                          <p:attrName>ppt_x</p:attrName>
                                        </p:attrNameLst>
                                      </p:cBhvr>
                                      <p:tavLst>
                                        <p:tav tm="0">
                                          <p:val>
                                            <p:strVal val="#ppt_x"/>
                                          </p:val>
                                        </p:tav>
                                        <p:tav tm="100000">
                                          <p:val>
                                            <p:strVal val="#ppt_x"/>
                                          </p:val>
                                        </p:tav>
                                      </p:tavLst>
                                    </p:anim>
                                    <p:anim calcmode="lin" valueType="num">
                                      <p:cBhvr>
                                        <p:cTn id="54" dur="1000" fill="hold"/>
                                        <p:tgtEl>
                                          <p:spTgt spid="215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35563"/>
          </a:xfrm>
        </p:spPr>
        <p:txBody>
          <a:bodyPr>
            <a:normAutofit/>
          </a:bodyPr>
          <a:lstStyle/>
          <a:p>
            <a:pPr marL="0" indent="0" algn="ctr">
              <a:buNone/>
            </a:pPr>
            <a:r>
              <a:rPr lang="en-US" sz="3600" b="1" smtClean="0">
                <a:solidFill>
                  <a:srgbClr val="FFFF00"/>
                </a:solidFill>
              </a:rPr>
              <a:t>Cài đặt</a:t>
            </a:r>
          </a:p>
          <a:p>
            <a:pPr marL="0" indent="0">
              <a:buNone/>
            </a:pPr>
            <a:r>
              <a:rPr lang="en-US" sz="2400" b="1" smtClean="0">
                <a:solidFill>
                  <a:schemeClr val="bg1"/>
                </a:solidFill>
              </a:rPr>
              <a:t>4. Tiến hành start Mongo</a:t>
            </a:r>
          </a:p>
        </p:txBody>
      </p:sp>
      <p:sp>
        <p:nvSpPr>
          <p:cNvPr id="4" name="Slide Number Placeholder 3"/>
          <p:cNvSpPr>
            <a:spLocks noGrp="1"/>
          </p:cNvSpPr>
          <p:nvPr>
            <p:ph type="sldNum" sz="quarter" idx="12"/>
          </p:nvPr>
        </p:nvSpPr>
        <p:spPr>
          <a:xfrm>
            <a:off x="6553200" y="6569075"/>
            <a:ext cx="2133600" cy="365125"/>
          </a:xfrm>
        </p:spPr>
        <p:txBody>
          <a:bodyPr/>
          <a:lstStyle/>
          <a:p>
            <a:fld id="{B6F15528-21DE-4FAA-801E-634DDDAF4B2B}" type="slidenum">
              <a:rPr lang="en-US" smtClean="0"/>
              <a:pPr/>
              <a:t>36</a:t>
            </a:fld>
            <a:endParaRPr lang="en-US"/>
          </a:p>
        </p:txBody>
      </p:sp>
      <p:sp>
        <p:nvSpPr>
          <p:cNvPr id="5" name="Oval 24"/>
          <p:cNvSpPr>
            <a:spLocks noGrp="1" noChangeArrowheads="1"/>
          </p:cNvSpPr>
          <p:nvPr>
            <p:ph type="title"/>
          </p:nvPr>
        </p:nvSpPr>
        <p:spPr bwMode="gray">
          <a:xfrm>
            <a:off x="457200" y="274638"/>
            <a:ext cx="2819400" cy="1143000"/>
          </a:xfrm>
          <a:prstGeom prst="ellipse">
            <a:avLst/>
          </a:prstGeom>
          <a:gradFill rotWithShape="1">
            <a:gsLst>
              <a:gs pos="0">
                <a:srgbClr val="00CCFF">
                  <a:gamma/>
                  <a:tint val="48627"/>
                  <a:invGamma/>
                </a:srgbClr>
              </a:gs>
              <a:gs pos="100000">
                <a:srgbClr val="00CCFF"/>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3200" b="1" smtClean="0">
                <a:solidFill>
                  <a:srgbClr val="FFFF00"/>
                </a:solidFill>
                <a:latin typeface="Verdana" pitchFamily="34" charset="0"/>
                <a:ea typeface="Verdana" pitchFamily="34" charset="0"/>
                <a:cs typeface="Verdana" pitchFamily="34" charset="0"/>
              </a:rPr>
              <a:t>1.Giới thiệu</a:t>
            </a:r>
            <a:endParaRPr lang="en-US" b="1">
              <a:solidFill>
                <a:srgbClr val="FFFF00"/>
              </a:solidFill>
              <a:latin typeface="Verdana" pitchFamily="34" charset="0"/>
              <a:ea typeface="Verdana" pitchFamily="34" charset="0"/>
              <a:cs typeface="Verdana" pitchFamily="34" charset="0"/>
            </a:endParaRPr>
          </a:p>
        </p:txBody>
      </p:sp>
      <p:sp>
        <p:nvSpPr>
          <p:cNvPr id="13" name="Down Arrow 12"/>
          <p:cNvSpPr/>
          <p:nvPr/>
        </p:nvSpPr>
        <p:spPr>
          <a:xfrm>
            <a:off x="2609849" y="32004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63990" y="3352800"/>
            <a:ext cx="2257349" cy="369332"/>
          </a:xfrm>
          <a:prstGeom prst="rect">
            <a:avLst/>
          </a:prstGeom>
          <a:noFill/>
        </p:spPr>
        <p:txBody>
          <a:bodyPr wrap="none" rtlCol="0">
            <a:spAutoFit/>
          </a:bodyPr>
          <a:lstStyle/>
          <a:p>
            <a:r>
              <a:rPr lang="en-US" smtClean="0">
                <a:solidFill>
                  <a:schemeClr val="bg1"/>
                </a:solidFill>
              </a:rPr>
              <a:t>Thông báo nhận được</a:t>
            </a:r>
            <a:endParaRPr lang="en-US">
              <a:solidFill>
                <a:schemeClr val="bg1"/>
              </a:solidFill>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241" y="2442729"/>
            <a:ext cx="2793423" cy="75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493649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7200" y="5181600"/>
            <a:ext cx="4987776" cy="400110"/>
          </a:xfrm>
          <a:prstGeom prst="rect">
            <a:avLst/>
          </a:prstGeom>
          <a:noFill/>
        </p:spPr>
        <p:txBody>
          <a:bodyPr wrap="none" rtlCol="0">
            <a:spAutoFit/>
          </a:bodyPr>
          <a:lstStyle/>
          <a:p>
            <a:r>
              <a:rPr lang="en-US" sz="2000" b="1" smtClean="0">
                <a:solidFill>
                  <a:schemeClr val="bg1"/>
                </a:solidFill>
              </a:rPr>
              <a:t>5. Kiểm tra. Vào web : </a:t>
            </a:r>
            <a:r>
              <a:rPr lang="en-US" sz="2000" b="1">
                <a:solidFill>
                  <a:schemeClr val="bg1"/>
                </a:solidFill>
              </a:rPr>
              <a:t>http://localhost:27017</a:t>
            </a:r>
          </a:p>
        </p:txBody>
      </p:sp>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5638800"/>
            <a:ext cx="870204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50700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arn(inVertical)">
                                      <p:cBhvr>
                                        <p:cTn id="12" dur="500"/>
                                        <p:tgtEl>
                                          <p:spTgt spid="22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gtEl>
                                        <p:attrNameLst>
                                          <p:attrName>style.visibility</p:attrName>
                                        </p:attrNameLst>
                                      </p:cBhvr>
                                      <p:to>
                                        <p:strVal val="visible"/>
                                      </p:to>
                                    </p:set>
                                    <p:animEffect transition="in" filter="barn(inVertical)">
                                      <p:cBhvr>
                                        <p:cTn id="27" dur="500"/>
                                        <p:tgtEl>
                                          <p:spTgt spid="225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2532"/>
                                        </p:tgtEl>
                                        <p:attrNameLst>
                                          <p:attrName>style.visibility</p:attrName>
                                        </p:attrNameLst>
                                      </p:cBhvr>
                                      <p:to>
                                        <p:strVal val="visible"/>
                                      </p:to>
                                    </p:set>
                                    <p:animEffect transition="in" filter="barn(inVertical)">
                                      <p:cBhvr>
                                        <p:cTn id="3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711234"/>
            <a:ext cx="6505575" cy="4460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27866057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52588"/>
            <a:ext cx="6172200" cy="4514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811634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1" y="1581150"/>
            <a:ext cx="6091239" cy="448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3230135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26529" y="6377835"/>
            <a:ext cx="2133600" cy="365125"/>
          </a:xfrm>
        </p:spPr>
        <p:txBody>
          <a:bodyPr/>
          <a:lstStyle/>
          <a:p>
            <a:fld id="{B6F15528-21DE-4FAA-801E-634DDDAF4B2B}" type="slidenum">
              <a:rPr lang="en-US" smtClean="0"/>
              <a:pPr/>
              <a:t>4</a:t>
            </a:fld>
            <a:endParaRPr lang="en-US"/>
          </a:p>
        </p:txBody>
      </p:sp>
      <p:sp>
        <p:nvSpPr>
          <p:cNvPr id="5" name="Rectangle 2"/>
          <p:cNvSpPr>
            <a:spLocks noGrp="1" noChangeArrowheads="1"/>
          </p:cNvSpPr>
          <p:nvPr>
            <p:ph type="title"/>
          </p:nvPr>
        </p:nvSpPr>
        <p:spPr>
          <a:xfrm>
            <a:off x="0" y="198048"/>
            <a:ext cx="9144000" cy="762000"/>
          </a:xfrm>
          <a:noFill/>
          <a:ln/>
        </p:spPr>
        <p:txBody>
          <a:bodyPr/>
          <a:lstStyle/>
          <a:p>
            <a:r>
              <a:rPr lang="en-US" b="1" smtClean="0">
                <a:solidFill>
                  <a:srgbClr val="FFFF00"/>
                </a:solidFill>
              </a:rPr>
              <a:t>1. Tương </a:t>
            </a:r>
            <a:r>
              <a:rPr lang="en-US" b="1">
                <a:solidFill>
                  <a:srgbClr val="FFFF00"/>
                </a:solidFill>
              </a:rPr>
              <a:t>lai của RDBMS </a:t>
            </a:r>
            <a:r>
              <a:rPr lang="en-US" b="1">
                <a:solidFill>
                  <a:srgbClr val="000000"/>
                </a:solidFill>
              </a:rPr>
              <a:t>!</a:t>
            </a:r>
            <a:endParaRPr lang="en-US" b="1"/>
          </a:p>
        </p:txBody>
      </p:sp>
      <p:grpSp>
        <p:nvGrpSpPr>
          <p:cNvPr id="6" name="Group 56"/>
          <p:cNvGrpSpPr>
            <a:grpSpLocks/>
          </p:cNvGrpSpPr>
          <p:nvPr/>
        </p:nvGrpSpPr>
        <p:grpSpPr bwMode="auto">
          <a:xfrm rot="-326247">
            <a:off x="1586495" y="2151841"/>
            <a:ext cx="3705226" cy="669925"/>
            <a:chOff x="1223" y="1168"/>
            <a:chExt cx="2334" cy="422"/>
          </a:xfrm>
        </p:grpSpPr>
        <p:grpSp>
          <p:nvGrpSpPr>
            <p:cNvPr id="7" name="Group 48"/>
            <p:cNvGrpSpPr>
              <a:grpSpLocks/>
            </p:cNvGrpSpPr>
            <p:nvPr/>
          </p:nvGrpSpPr>
          <p:grpSpPr bwMode="auto">
            <a:xfrm>
              <a:off x="1223" y="1168"/>
              <a:ext cx="2334" cy="422"/>
              <a:chOff x="1218" y="1168"/>
              <a:chExt cx="2334" cy="422"/>
            </a:xfrm>
          </p:grpSpPr>
          <p:sp>
            <p:nvSpPr>
              <p:cNvPr id="9" name="Oval 4"/>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0" name="Oval 5"/>
              <p:cNvSpPr>
                <a:spLocks noChangeArrowheads="1"/>
              </p:cNvSpPr>
              <p:nvPr/>
            </p:nvSpPr>
            <p:spPr bwMode="gray">
              <a:xfrm rot="19107782">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1" name="Oval 6"/>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2" name="Oval 7"/>
              <p:cNvSpPr>
                <a:spLocks noChangeArrowheads="1"/>
              </p:cNvSpPr>
              <p:nvPr/>
            </p:nvSpPr>
            <p:spPr bwMode="gray">
              <a:xfrm rot="19107782">
                <a:off x="1218" y="1168"/>
                <a:ext cx="2248" cy="422"/>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8" name="Text Box 8"/>
            <p:cNvSpPr txBox="1">
              <a:spLocks noChangeArrowheads="1"/>
            </p:cNvSpPr>
            <p:nvPr/>
          </p:nvSpPr>
          <p:spPr bwMode="gray">
            <a:xfrm rot="19178242">
              <a:off x="1973" y="1274"/>
              <a:ext cx="8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Thành quả</a:t>
              </a:r>
              <a:endParaRPr lang="en-US" sz="2000" b="1"/>
            </a:p>
          </p:txBody>
        </p:sp>
      </p:grpSp>
      <p:grpSp>
        <p:nvGrpSpPr>
          <p:cNvPr id="13" name="Group 50"/>
          <p:cNvGrpSpPr>
            <a:grpSpLocks/>
          </p:cNvGrpSpPr>
          <p:nvPr/>
        </p:nvGrpSpPr>
        <p:grpSpPr bwMode="auto">
          <a:xfrm>
            <a:off x="2313397" y="2948404"/>
            <a:ext cx="3816350" cy="620713"/>
            <a:chOff x="1724" y="1625"/>
            <a:chExt cx="2404" cy="391"/>
          </a:xfrm>
        </p:grpSpPr>
        <p:grpSp>
          <p:nvGrpSpPr>
            <p:cNvPr id="14" name="Group 49"/>
            <p:cNvGrpSpPr>
              <a:grpSpLocks/>
            </p:cNvGrpSpPr>
            <p:nvPr/>
          </p:nvGrpSpPr>
          <p:grpSpPr bwMode="auto">
            <a:xfrm>
              <a:off x="1724" y="1625"/>
              <a:ext cx="2404" cy="391"/>
              <a:chOff x="1724" y="1625"/>
              <a:chExt cx="2404" cy="391"/>
            </a:xfrm>
          </p:grpSpPr>
          <p:sp>
            <p:nvSpPr>
              <p:cNvPr id="16" name="Oval 10"/>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7" name="Oval 11"/>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8" name="Oval 12"/>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19" name="Oval 13"/>
              <p:cNvSpPr>
                <a:spLocks noChangeArrowheads="1"/>
              </p:cNvSpPr>
              <p:nvPr/>
            </p:nvSpPr>
            <p:spPr bwMode="gray">
              <a:xfrm rot="19813299">
                <a:off x="1732" y="1625"/>
                <a:ext cx="2361" cy="380"/>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grpSp>
        <p:sp>
          <p:nvSpPr>
            <p:cNvPr id="15" name="Text Box 29"/>
            <p:cNvSpPr txBox="1">
              <a:spLocks noChangeArrowheads="1"/>
            </p:cNvSpPr>
            <p:nvPr/>
          </p:nvSpPr>
          <p:spPr bwMode="gray">
            <a:xfrm rot="19782471">
              <a:off x="1960" y="1703"/>
              <a:ext cx="18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Thách thức nền tảng Web</a:t>
              </a:r>
              <a:endParaRPr lang="en-US" sz="2000" b="1"/>
            </a:p>
          </p:txBody>
        </p:sp>
      </p:grpSp>
      <p:grpSp>
        <p:nvGrpSpPr>
          <p:cNvPr id="20" name="Group 78"/>
          <p:cNvGrpSpPr>
            <a:grpSpLocks/>
          </p:cNvGrpSpPr>
          <p:nvPr/>
        </p:nvGrpSpPr>
        <p:grpSpPr bwMode="auto">
          <a:xfrm>
            <a:off x="255997" y="3953289"/>
            <a:ext cx="2514600" cy="2590800"/>
            <a:chOff x="960" y="2352"/>
            <a:chExt cx="1584" cy="1632"/>
          </a:xfrm>
        </p:grpSpPr>
        <p:grpSp>
          <p:nvGrpSpPr>
            <p:cNvPr id="21" name="Group 45"/>
            <p:cNvGrpSpPr>
              <a:grpSpLocks/>
            </p:cNvGrpSpPr>
            <p:nvPr/>
          </p:nvGrpSpPr>
          <p:grpSpPr bwMode="auto">
            <a:xfrm>
              <a:off x="960" y="2352"/>
              <a:ext cx="1584" cy="1632"/>
              <a:chOff x="480" y="2208"/>
              <a:chExt cx="1584" cy="1632"/>
            </a:xfrm>
          </p:grpSpPr>
          <p:sp>
            <p:nvSpPr>
              <p:cNvPr id="23" name="Oval 35"/>
              <p:cNvSpPr>
                <a:spLocks noChangeArrowheads="1"/>
              </p:cNvSpPr>
              <p:nvPr/>
            </p:nvSpPr>
            <p:spPr bwMode="gray">
              <a:xfrm>
                <a:off x="480" y="2208"/>
                <a:ext cx="1584" cy="163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4" name="Oval 36"/>
              <p:cNvSpPr>
                <a:spLocks noChangeArrowheads="1"/>
              </p:cNvSpPr>
              <p:nvPr/>
            </p:nvSpPr>
            <p:spPr bwMode="gray">
              <a:xfrm>
                <a:off x="480" y="2208"/>
                <a:ext cx="1584" cy="1632"/>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25" name="Oval 37"/>
              <p:cNvSpPr>
                <a:spLocks noChangeArrowheads="1"/>
              </p:cNvSpPr>
              <p:nvPr/>
            </p:nvSpPr>
            <p:spPr bwMode="gray">
              <a:xfrm>
                <a:off x="583" y="2314"/>
                <a:ext cx="1378" cy="1420"/>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6" name="Oval 38"/>
              <p:cNvSpPr>
                <a:spLocks noChangeArrowheads="1"/>
              </p:cNvSpPr>
              <p:nvPr/>
            </p:nvSpPr>
            <p:spPr bwMode="gray">
              <a:xfrm>
                <a:off x="576" y="2304"/>
                <a:ext cx="1376" cy="1420"/>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7" name="Oval 39"/>
              <p:cNvSpPr>
                <a:spLocks noChangeArrowheads="1"/>
              </p:cNvSpPr>
              <p:nvPr/>
            </p:nvSpPr>
            <p:spPr bwMode="gray">
              <a:xfrm>
                <a:off x="658" y="2386"/>
                <a:ext cx="1239" cy="1276"/>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28" name="Oval 40"/>
              <p:cNvSpPr>
                <a:spLocks noChangeArrowheads="1"/>
              </p:cNvSpPr>
              <p:nvPr/>
            </p:nvSpPr>
            <p:spPr bwMode="gray">
              <a:xfrm>
                <a:off x="678" y="2407"/>
                <a:ext cx="1200" cy="1236"/>
              </a:xfrm>
              <a:prstGeom prst="ellipse">
                <a:avLst/>
              </a:prstGeom>
              <a:gradFill rotWithShape="1">
                <a:gsLst>
                  <a:gs pos="0">
                    <a:srgbClr val="C0C0C0">
                      <a:gamma/>
                      <a:shade val="46275"/>
                      <a:invGamma/>
                    </a:srgbClr>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Oval 41"/>
              <p:cNvSpPr>
                <a:spLocks noChangeArrowheads="1"/>
              </p:cNvSpPr>
              <p:nvPr/>
            </p:nvSpPr>
            <p:spPr bwMode="gray">
              <a:xfrm>
                <a:off x="693" y="2414"/>
                <a:ext cx="1171" cy="1204"/>
              </a:xfrm>
              <a:prstGeom prst="ellipse">
                <a:avLst/>
              </a:prstGeom>
              <a:gradFill rotWithShape="1">
                <a:gsLst>
                  <a:gs pos="0">
                    <a:srgbClr val="C0C0C0">
                      <a:alpha val="0"/>
                    </a:srgbClr>
                  </a:gs>
                  <a:gs pos="100000">
                    <a:srgbClr val="C0C0C0">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0" name="Oval 42"/>
              <p:cNvSpPr>
                <a:spLocks noChangeArrowheads="1"/>
              </p:cNvSpPr>
              <p:nvPr/>
            </p:nvSpPr>
            <p:spPr bwMode="gray">
              <a:xfrm>
                <a:off x="706" y="2426"/>
                <a:ext cx="1114" cy="1126"/>
              </a:xfrm>
              <a:prstGeom prst="ellipse">
                <a:avLst/>
              </a:prstGeom>
              <a:gradFill rotWithShape="1">
                <a:gsLst>
                  <a:gs pos="0">
                    <a:srgbClr val="C0C0C0">
                      <a:gamma/>
                      <a:shade val="79216"/>
                      <a:invGamma/>
                    </a:srgbClr>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 name="Oval 43"/>
              <p:cNvSpPr>
                <a:spLocks noChangeArrowheads="1"/>
              </p:cNvSpPr>
              <p:nvPr/>
            </p:nvSpPr>
            <p:spPr bwMode="gray">
              <a:xfrm>
                <a:off x="770" y="2458"/>
                <a:ext cx="991" cy="914"/>
              </a:xfrm>
              <a:prstGeom prst="ellipse">
                <a:avLst/>
              </a:prstGeom>
              <a:gradFill rotWithShape="1">
                <a:gsLst>
                  <a:gs pos="0">
                    <a:srgbClr val="C0C0C0">
                      <a:gamma/>
                      <a:tint val="0"/>
                      <a:invGamma/>
                    </a:srgbClr>
                  </a:gs>
                  <a:gs pos="100000">
                    <a:srgbClr val="C0C0C0">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2" name="Text Box 44"/>
            <p:cNvSpPr txBox="1">
              <a:spLocks noChangeArrowheads="1"/>
            </p:cNvSpPr>
            <p:nvPr/>
          </p:nvSpPr>
          <p:spPr bwMode="gray">
            <a:xfrm>
              <a:off x="1250" y="2986"/>
              <a:ext cx="1186"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200" b="1" smtClean="0">
                  <a:solidFill>
                    <a:srgbClr val="000000"/>
                  </a:solidFill>
                </a:rPr>
                <a:t>RDBMS ?</a:t>
              </a:r>
              <a:endParaRPr lang="en-US" sz="3200" b="1">
                <a:solidFill>
                  <a:srgbClr val="000000"/>
                </a:solidFill>
              </a:endParaRPr>
            </a:p>
          </p:txBody>
        </p:sp>
      </p:grpSp>
      <p:grpSp>
        <p:nvGrpSpPr>
          <p:cNvPr id="32" name="Group 57"/>
          <p:cNvGrpSpPr>
            <a:grpSpLocks/>
          </p:cNvGrpSpPr>
          <p:nvPr/>
        </p:nvGrpSpPr>
        <p:grpSpPr bwMode="auto">
          <a:xfrm rot="1287997">
            <a:off x="2787636" y="3787201"/>
            <a:ext cx="4233807" cy="800911"/>
            <a:chOff x="1248" y="1173"/>
            <a:chExt cx="2552" cy="405"/>
          </a:xfrm>
        </p:grpSpPr>
        <p:grpSp>
          <p:nvGrpSpPr>
            <p:cNvPr id="33" name="Group 58"/>
            <p:cNvGrpSpPr>
              <a:grpSpLocks/>
            </p:cNvGrpSpPr>
            <p:nvPr/>
          </p:nvGrpSpPr>
          <p:grpSpPr bwMode="auto">
            <a:xfrm>
              <a:off x="1248" y="1200"/>
              <a:ext cx="2309" cy="378"/>
              <a:chOff x="1243" y="1200"/>
              <a:chExt cx="2309" cy="378"/>
            </a:xfrm>
          </p:grpSpPr>
          <p:sp>
            <p:nvSpPr>
              <p:cNvPr id="35" name="Oval 59"/>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6" name="Oval 60"/>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7" name="Oval 61"/>
              <p:cNvSpPr>
                <a:spLocks noChangeArrowheads="1"/>
              </p:cNvSpPr>
              <p:nvPr/>
            </p:nvSpPr>
            <p:spPr bwMode="gray">
              <a:xfrm rot="-2492218">
                <a:off x="1248" y="1248"/>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38" name="Oval 62"/>
              <p:cNvSpPr>
                <a:spLocks noChangeArrowheads="1"/>
              </p:cNvSpPr>
              <p:nvPr/>
            </p:nvSpPr>
            <p:spPr bwMode="gray">
              <a:xfrm rot="-2492218">
                <a:off x="1248" y="1248"/>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34" name="Text Box 63"/>
            <p:cNvSpPr txBox="1">
              <a:spLocks noChangeArrowheads="1"/>
            </p:cNvSpPr>
            <p:nvPr/>
          </p:nvSpPr>
          <p:spPr bwMode="gray">
            <a:xfrm rot="19178242">
              <a:off x="1288" y="1173"/>
              <a:ext cx="2512"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Thách thức nền tảng Phần mềm</a:t>
              </a:r>
              <a:endParaRPr lang="en-US" sz="2000" b="1"/>
            </a:p>
          </p:txBody>
        </p:sp>
      </p:grpSp>
      <p:grpSp>
        <p:nvGrpSpPr>
          <p:cNvPr id="39" name="Group 64"/>
          <p:cNvGrpSpPr>
            <a:grpSpLocks/>
          </p:cNvGrpSpPr>
          <p:nvPr/>
        </p:nvGrpSpPr>
        <p:grpSpPr bwMode="auto">
          <a:xfrm rot="1390887">
            <a:off x="2878503" y="4678388"/>
            <a:ext cx="5649736" cy="932244"/>
            <a:chOff x="1724" y="1488"/>
            <a:chExt cx="2833" cy="528"/>
          </a:xfrm>
        </p:grpSpPr>
        <p:grpSp>
          <p:nvGrpSpPr>
            <p:cNvPr id="40" name="Group 65"/>
            <p:cNvGrpSpPr>
              <a:grpSpLocks/>
            </p:cNvGrpSpPr>
            <p:nvPr/>
          </p:nvGrpSpPr>
          <p:grpSpPr bwMode="auto">
            <a:xfrm>
              <a:off x="1724" y="1634"/>
              <a:ext cx="2404" cy="382"/>
              <a:chOff x="1724" y="1634"/>
              <a:chExt cx="2404" cy="382"/>
            </a:xfrm>
          </p:grpSpPr>
          <p:sp>
            <p:nvSpPr>
              <p:cNvPr id="42" name="Oval 66"/>
              <p:cNvSpPr>
                <a:spLocks noChangeArrowheads="1"/>
              </p:cNvSpPr>
              <p:nvPr/>
            </p:nvSpPr>
            <p:spPr bwMode="gray">
              <a:xfrm rot="-1786701">
                <a:off x="1724" y="1634"/>
                <a:ext cx="2393" cy="362"/>
              </a:xfrm>
              <a:prstGeom prst="ellipse">
                <a:avLst/>
              </a:prstGeom>
              <a:gradFill rotWithShape="1">
                <a:gsLst>
                  <a:gs pos="0">
                    <a:srgbClr val="B296F2">
                      <a:gamma/>
                      <a:tint val="0"/>
                      <a:invGamma/>
                    </a:srgbClr>
                  </a:gs>
                  <a:gs pos="50000">
                    <a:srgbClr val="B296F2"/>
                  </a:gs>
                  <a:gs pos="100000">
                    <a:srgbClr val="B296F2">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3" name="Oval 67"/>
              <p:cNvSpPr>
                <a:spLocks noChangeArrowheads="1"/>
              </p:cNvSpPr>
              <p:nvPr/>
            </p:nvSpPr>
            <p:spPr bwMode="gray">
              <a:xfrm rot="-1786701">
                <a:off x="1728" y="1638"/>
                <a:ext cx="2400" cy="378"/>
              </a:xfrm>
              <a:prstGeom prst="ellipse">
                <a:avLst/>
              </a:prstGeom>
              <a:gradFill rotWithShape="1">
                <a:gsLst>
                  <a:gs pos="0">
                    <a:srgbClr val="B296F2">
                      <a:alpha val="32001"/>
                    </a:srgbClr>
                  </a:gs>
                  <a:gs pos="100000">
                    <a:srgbClr val="B296F2">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4" name="Oval 68"/>
              <p:cNvSpPr>
                <a:spLocks noChangeArrowheads="1"/>
              </p:cNvSpPr>
              <p:nvPr/>
            </p:nvSpPr>
            <p:spPr bwMode="gray">
              <a:xfrm rot="-1786701">
                <a:off x="1728" y="1659"/>
                <a:ext cx="2348" cy="328"/>
              </a:xfrm>
              <a:prstGeom prst="ellipse">
                <a:avLst/>
              </a:prstGeom>
              <a:gradFill rotWithShape="1">
                <a:gsLst>
                  <a:gs pos="0">
                    <a:srgbClr val="B296F2">
                      <a:gamma/>
                      <a:shade val="54118"/>
                      <a:invGamma/>
                    </a:srgbClr>
                  </a:gs>
                  <a:gs pos="50000">
                    <a:srgbClr val="B296F2"/>
                  </a:gs>
                  <a:gs pos="100000">
                    <a:srgbClr val="B296F2">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45" name="Oval 69"/>
              <p:cNvSpPr>
                <a:spLocks noChangeArrowheads="1"/>
              </p:cNvSpPr>
              <p:nvPr/>
            </p:nvSpPr>
            <p:spPr bwMode="gray">
              <a:xfrm rot="-1786701">
                <a:off x="1746" y="1677"/>
                <a:ext cx="2348" cy="328"/>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1" name="Text Box 70"/>
            <p:cNvSpPr txBox="1">
              <a:spLocks noChangeArrowheads="1"/>
            </p:cNvSpPr>
            <p:nvPr/>
          </p:nvSpPr>
          <p:spPr bwMode="gray">
            <a:xfrm rot="19782471">
              <a:off x="1855" y="1488"/>
              <a:ext cx="270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smtClean="0"/>
                <a:t>Hướng phát triển mô hình lập trình</a:t>
              </a:r>
              <a:endParaRPr lang="en-US" sz="2000" b="1"/>
            </a:p>
          </p:txBody>
        </p:sp>
      </p:grpSp>
      <p:grpSp>
        <p:nvGrpSpPr>
          <p:cNvPr id="46" name="Group 71"/>
          <p:cNvGrpSpPr>
            <a:grpSpLocks/>
          </p:cNvGrpSpPr>
          <p:nvPr/>
        </p:nvGrpSpPr>
        <p:grpSpPr bwMode="auto">
          <a:xfrm rot="2457309">
            <a:off x="2904970" y="5632355"/>
            <a:ext cx="4535468" cy="900085"/>
            <a:chOff x="1248" y="985"/>
            <a:chExt cx="2548" cy="593"/>
          </a:xfrm>
        </p:grpSpPr>
        <p:grpSp>
          <p:nvGrpSpPr>
            <p:cNvPr id="47" name="Group 72"/>
            <p:cNvGrpSpPr>
              <a:grpSpLocks/>
            </p:cNvGrpSpPr>
            <p:nvPr/>
          </p:nvGrpSpPr>
          <p:grpSpPr bwMode="auto">
            <a:xfrm>
              <a:off x="1248" y="985"/>
              <a:ext cx="2548" cy="593"/>
              <a:chOff x="1243" y="985"/>
              <a:chExt cx="2548" cy="593"/>
            </a:xfrm>
          </p:grpSpPr>
          <p:sp>
            <p:nvSpPr>
              <p:cNvPr id="49" name="Oval 73"/>
              <p:cNvSpPr>
                <a:spLocks noChangeArrowheads="1"/>
              </p:cNvSpPr>
              <p:nvPr/>
            </p:nvSpPr>
            <p:spPr bwMode="gray">
              <a:xfrm rot="-2492218">
                <a:off x="1243" y="1200"/>
                <a:ext cx="2297" cy="362"/>
              </a:xfrm>
              <a:prstGeom prst="ellipse">
                <a:avLst/>
              </a:prstGeom>
              <a:gradFill rotWithShape="1">
                <a:gsLst>
                  <a:gs pos="0">
                    <a:srgbClr val="4CCAE8">
                      <a:gamma/>
                      <a:tint val="0"/>
                      <a:invGamma/>
                    </a:srgbClr>
                  </a:gs>
                  <a:gs pos="50000">
                    <a:srgbClr val="4CCAE8"/>
                  </a:gs>
                  <a:gs pos="100000">
                    <a:srgbClr val="4CCAE8">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0" name="Oval 74"/>
              <p:cNvSpPr>
                <a:spLocks noChangeArrowheads="1"/>
              </p:cNvSpPr>
              <p:nvPr/>
            </p:nvSpPr>
            <p:spPr bwMode="gray">
              <a:xfrm rot="-2492218">
                <a:off x="1248" y="1200"/>
                <a:ext cx="2304" cy="378"/>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1" name="Oval 75"/>
              <p:cNvSpPr>
                <a:spLocks noChangeArrowheads="1"/>
              </p:cNvSpPr>
              <p:nvPr/>
            </p:nvSpPr>
            <p:spPr bwMode="gray">
              <a:xfrm rot="19107782">
                <a:off x="1537" y="1004"/>
                <a:ext cx="2254" cy="328"/>
              </a:xfrm>
              <a:prstGeom prst="ellipse">
                <a:avLst/>
              </a:prstGeom>
              <a:gradFill rotWithShape="1">
                <a:gsLst>
                  <a:gs pos="0">
                    <a:srgbClr val="4CCAE8">
                      <a:gamma/>
                      <a:shade val="54118"/>
                      <a:invGamma/>
                    </a:srgbClr>
                  </a:gs>
                  <a:gs pos="50000">
                    <a:srgbClr val="4CCAE8"/>
                  </a:gs>
                  <a:gs pos="100000">
                    <a:srgbClr val="4CCAE8">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52" name="Oval 76"/>
              <p:cNvSpPr>
                <a:spLocks noChangeArrowheads="1"/>
              </p:cNvSpPr>
              <p:nvPr/>
            </p:nvSpPr>
            <p:spPr bwMode="gray">
              <a:xfrm rot="19107782">
                <a:off x="1525" y="985"/>
                <a:ext cx="2254" cy="328"/>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48" name="Text Box 77"/>
            <p:cNvSpPr txBox="1">
              <a:spLocks noChangeArrowheads="1"/>
            </p:cNvSpPr>
            <p:nvPr/>
          </p:nvSpPr>
          <p:spPr bwMode="gray">
            <a:xfrm rot="19178242">
              <a:off x="1607" y="1064"/>
              <a:ext cx="2039"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smtClean="0"/>
                <a:t>Các yêu cầu đặt ra đối với DBMS</a:t>
              </a:r>
              <a:endParaRPr lang="en-US" sz="2000" b="1"/>
            </a:p>
          </p:txBody>
        </p:sp>
      </p:grpSp>
    </p:spTree>
    <p:extLst>
      <p:ext uri="{BB962C8B-B14F-4D97-AF65-F5344CB8AC3E}">
        <p14:creationId xmlns:p14="http://schemas.microsoft.com/office/powerpoint/2010/main" val="1262407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1000"/>
                                        <p:tgtEl>
                                          <p:spTgt spid="39"/>
                                        </p:tgtEl>
                                      </p:cBhvr>
                                    </p:animEffect>
                                    <p:anim calcmode="lin" valueType="num">
                                      <p:cBhvr>
                                        <p:cTn id="33" dur="1000" fill="hold"/>
                                        <p:tgtEl>
                                          <p:spTgt spid="39"/>
                                        </p:tgtEl>
                                        <p:attrNameLst>
                                          <p:attrName>ppt_x</p:attrName>
                                        </p:attrNameLst>
                                      </p:cBhvr>
                                      <p:tavLst>
                                        <p:tav tm="0">
                                          <p:val>
                                            <p:strVal val="#ppt_x"/>
                                          </p:val>
                                        </p:tav>
                                        <p:tav tm="100000">
                                          <p:val>
                                            <p:strVal val="#ppt_x"/>
                                          </p:val>
                                        </p:tav>
                                      </p:tavLst>
                                    </p:anim>
                                    <p:anim calcmode="lin" valueType="num">
                                      <p:cBhvr>
                                        <p:cTn id="3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1000"/>
                                        <p:tgtEl>
                                          <p:spTgt spid="46"/>
                                        </p:tgtEl>
                                      </p:cBhvr>
                                    </p:animEffect>
                                    <p:anim calcmode="lin" valueType="num">
                                      <p:cBhvr>
                                        <p:cTn id="40" dur="1000" fill="hold"/>
                                        <p:tgtEl>
                                          <p:spTgt spid="46"/>
                                        </p:tgtEl>
                                        <p:attrNameLst>
                                          <p:attrName>ppt_x</p:attrName>
                                        </p:attrNameLst>
                                      </p:cBhvr>
                                      <p:tavLst>
                                        <p:tav tm="0">
                                          <p:val>
                                            <p:strVal val="#ppt_x"/>
                                          </p:val>
                                        </p:tav>
                                        <p:tav tm="100000">
                                          <p:val>
                                            <p:strVal val="#ppt_x"/>
                                          </p:val>
                                        </p:tav>
                                      </p:tavLst>
                                    </p:anim>
                                    <p:anim calcmode="lin" valueType="num">
                                      <p:cBhvr>
                                        <p:cTn id="4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244" y="1676400"/>
            <a:ext cx="6042956" cy="433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543662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386" y="1828800"/>
            <a:ext cx="6385214" cy="4038600"/>
          </a:xfrm>
          <a:prstGeom prst="rect">
            <a:avLst/>
          </a:prstGeom>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438759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291" y="1600201"/>
            <a:ext cx="6733309"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spTree>
    <p:extLst>
      <p:ext uri="{BB962C8B-B14F-4D97-AF65-F5344CB8AC3E}">
        <p14:creationId xmlns:p14="http://schemas.microsoft.com/office/powerpoint/2010/main" val="17936884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977" y="1981200"/>
            <a:ext cx="631962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65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58749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2452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539" y="1905000"/>
            <a:ext cx="6102061"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583029"/>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64" y="1995488"/>
            <a:ext cx="6344636"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12372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981200"/>
            <a:ext cx="5905500"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597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28800"/>
            <a:ext cx="5943600" cy="4331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4427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704" y="2057400"/>
            <a:ext cx="637269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49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solidFill>
                  <a:srgbClr val="FFFF00"/>
                </a:solidFill>
              </a:rPr>
              <a:t>1.1 Thành quả</a:t>
            </a:r>
            <a:endParaRPr lang="en-US" sz="3200" b="1">
              <a:solidFill>
                <a:srgbClr val="FFFF00"/>
              </a:solidFill>
            </a:endParaRP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marL="0" indent="0">
              <a:buNone/>
            </a:pPr>
            <a:r>
              <a:rPr lang="en-US" sz="4100" smtClean="0">
                <a:solidFill>
                  <a:schemeClr val="bg1"/>
                </a:solidFill>
              </a:rPr>
              <a:t>Mô hình lưu trữ data dạng bảng ràng buộc bằng các cặp khóa chính-phụ nhằm đảm bảo tính toàn vẹn dường như đã quá hoàn hảo.</a:t>
            </a:r>
          </a:p>
          <a:p>
            <a:pPr marL="0" indent="0">
              <a:buNone/>
            </a:pPr>
            <a:endParaRPr lang="en-US" sz="4100" smtClean="0">
              <a:solidFill>
                <a:schemeClr val="bg1"/>
              </a:solidFill>
            </a:endParaRPr>
          </a:p>
          <a:p>
            <a:pPr marL="0" indent="0">
              <a:buNone/>
            </a:pPr>
            <a:r>
              <a:rPr lang="en-US" sz="4100" smtClean="0">
                <a:solidFill>
                  <a:schemeClr val="bg1"/>
                </a:solidFill>
              </a:rPr>
              <a:t>Trên </a:t>
            </a:r>
            <a:r>
              <a:rPr lang="en-US" sz="4100">
                <a:solidFill>
                  <a:schemeClr val="bg1"/>
                </a:solidFill>
              </a:rPr>
              <a:t>dưới 30 năm qua, cơ sở dữ liệu quan hệ đã đóng góp rất lớn vào thành công </a:t>
            </a:r>
            <a:r>
              <a:rPr lang="en-US" sz="4100">
                <a:solidFill>
                  <a:schemeClr val="bg1"/>
                </a:solidFill>
              </a:rPr>
              <a:t>của </a:t>
            </a:r>
            <a:r>
              <a:rPr lang="en-US" sz="4100" smtClean="0">
                <a:solidFill>
                  <a:schemeClr val="bg1"/>
                </a:solidFill>
              </a:rPr>
              <a:t>ngành </a:t>
            </a:r>
            <a:r>
              <a:rPr lang="en-US" sz="4100">
                <a:solidFill>
                  <a:schemeClr val="bg1"/>
                </a:solidFill>
              </a:rPr>
              <a:t>phần </a:t>
            </a:r>
            <a:r>
              <a:rPr lang="en-US" sz="4100" smtClean="0">
                <a:solidFill>
                  <a:schemeClr val="bg1"/>
                </a:solidFill>
              </a:rPr>
              <a:t>mềm</a:t>
            </a:r>
          </a:p>
          <a:p>
            <a:pPr marL="0" indent="0">
              <a:buNone/>
            </a:pPr>
            <a:r>
              <a:rPr lang="en-US" sz="4100" smtClean="0">
                <a:solidFill>
                  <a:schemeClr val="bg1"/>
                </a:solidFill>
              </a:rPr>
              <a:t> </a:t>
            </a:r>
            <a:r>
              <a:rPr lang="en-US" sz="4100">
                <a:solidFill>
                  <a:schemeClr val="bg1"/>
                </a:solidFill>
              </a:rPr>
              <a:t>SQL – một scripting gần gũi, đơn giản, linh hoạt,… cộng với độ trưởng thành, phức tạp của dòng phần mềm lưu trữ dữ liệu quan hệ như Oracle, MySQL, MS SQL Server, PostGreSQL</a:t>
            </a:r>
            <a:r>
              <a:rPr lang="en-US" sz="4100">
                <a:solidFill>
                  <a:schemeClr val="bg1"/>
                </a:solidFill>
              </a:rPr>
              <a:t>,… </a:t>
            </a:r>
            <a:endParaRPr lang="en-US" sz="4100" smtClean="0">
              <a:solidFill>
                <a:schemeClr val="bg1"/>
              </a:solidFill>
            </a:endParaRPr>
          </a:p>
          <a:p>
            <a:pPr marL="0" indent="0">
              <a:buNone/>
            </a:pPr>
            <a:endParaRPr lang="en-US" smtClean="0">
              <a:solidFill>
                <a:schemeClr val="bg1"/>
              </a:solidFill>
            </a:endParaRPr>
          </a:p>
          <a:p>
            <a:pPr marL="0" indent="0">
              <a:buNone/>
            </a:pPr>
            <a:r>
              <a:rPr lang="en-US" smtClean="0">
                <a:solidFill>
                  <a:schemeClr val="bg1"/>
                </a:solidFill>
                <a:sym typeface="Wingdings" pitchFamily="2" charset="2"/>
              </a:rPr>
              <a:t> </a:t>
            </a:r>
            <a:r>
              <a:rPr lang="en-US" sz="3400" b="1" smtClean="0">
                <a:solidFill>
                  <a:srgbClr val="FFFF00"/>
                </a:solidFill>
              </a:rPr>
              <a:t>RDBMs </a:t>
            </a:r>
            <a:r>
              <a:rPr lang="en-US" sz="3400" b="1">
                <a:solidFill>
                  <a:srgbClr val="FFFF00"/>
                </a:solidFill>
              </a:rPr>
              <a:t>gần như độc tôn trong các mô hình lưu trữ dữ liệu</a:t>
            </a:r>
            <a:r>
              <a:rPr lang="en-US">
                <a:solidFill>
                  <a:schemeClr val="bg1"/>
                </a:solidFill>
              </a:rPr>
              <a:t>. </a:t>
            </a:r>
            <a:endParaRPr lang="en-US">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Oval 7"/>
          <p:cNvSpPr>
            <a:spLocks noChangeArrowheads="1"/>
          </p:cNvSpPr>
          <p:nvPr/>
        </p:nvSpPr>
        <p:spPr bwMode="gray">
          <a:xfrm>
            <a:off x="990600" y="381000"/>
            <a:ext cx="6019800" cy="822305"/>
          </a:xfrm>
          <a:prstGeom prst="ellipse">
            <a:avLst/>
          </a:prstGeom>
          <a:gradFill rotWithShape="1">
            <a:gsLst>
              <a:gs pos="0">
                <a:srgbClr val="4CCAE8">
                  <a:gamma/>
                  <a:shade val="63529"/>
                  <a:invGamma/>
                </a:srgbClr>
              </a:gs>
              <a:gs pos="100000">
                <a:srgbClr val="4CCAE8">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sz="3200">
              <a:solidFill>
                <a:srgbClr val="FFFF00"/>
              </a:solidFill>
            </a:endParaRPr>
          </a:p>
        </p:txBody>
      </p:sp>
      <p:sp>
        <p:nvSpPr>
          <p:cNvPr id="6" name="Sun 5"/>
          <p:cNvSpPr/>
          <p:nvPr/>
        </p:nvSpPr>
        <p:spPr>
          <a:xfrm>
            <a:off x="76200" y="16764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Sun 6"/>
          <p:cNvSpPr/>
          <p:nvPr/>
        </p:nvSpPr>
        <p:spPr>
          <a:xfrm>
            <a:off x="79664" y="3124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Sun 7"/>
          <p:cNvSpPr/>
          <p:nvPr/>
        </p:nvSpPr>
        <p:spPr>
          <a:xfrm>
            <a:off x="76200" y="40386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Sun 8"/>
          <p:cNvSpPr/>
          <p:nvPr/>
        </p:nvSpPr>
        <p:spPr>
          <a:xfrm>
            <a:off x="76200" y="5791200"/>
            <a:ext cx="381000" cy="3048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7429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39" y="2057400"/>
            <a:ext cx="6317961"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2429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181" y="2133600"/>
            <a:ext cx="628021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445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568" y="2057400"/>
            <a:ext cx="6745432"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35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04" y="2057400"/>
            <a:ext cx="6639896"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0256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9300"/>
            <a:ext cx="7011097"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4299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817" y="2019300"/>
            <a:ext cx="7030183"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609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096" y="1981200"/>
            <a:ext cx="6834904"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958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2. Kiến trúc Store</a:t>
            </a:r>
            <a:endParaRPr lang="en-US" sz="2400" b="1" baseline="-2500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694" y="2133600"/>
            <a:ext cx="6762506" cy="37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458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2" name="TextBox 1"/>
          <p:cNvSpPr txBox="1"/>
          <p:nvPr/>
        </p:nvSpPr>
        <p:spPr>
          <a:xfrm>
            <a:off x="332509" y="3276600"/>
            <a:ext cx="8305800" cy="1446550"/>
          </a:xfrm>
          <a:prstGeom prst="rect">
            <a:avLst/>
          </a:prstGeom>
          <a:noFill/>
        </p:spPr>
        <p:txBody>
          <a:bodyPr wrap="square" rtlCol="0">
            <a:spAutoFit/>
          </a:bodyPr>
          <a:lstStyle/>
          <a:p>
            <a:r>
              <a:rPr lang="en-US" sz="3200" i="1" smtClean="0">
                <a:solidFill>
                  <a:schemeClr val="bg1"/>
                </a:solidFill>
              </a:rPr>
              <a:t>Đặc tả: </a:t>
            </a:r>
            <a:r>
              <a:rPr lang="vi-VN" sz="2800" i="1" smtClean="0">
                <a:solidFill>
                  <a:srgbClr val="FFFF00"/>
                </a:solidFill>
              </a:rPr>
              <a:t>Một </a:t>
            </a:r>
            <a:r>
              <a:rPr lang="vi-VN" sz="2800" i="1">
                <a:solidFill>
                  <a:srgbClr val="FFFF00"/>
                </a:solidFill>
              </a:rPr>
              <a:t>cửa hàng bán </a:t>
            </a:r>
            <a:r>
              <a:rPr lang="vi-VN" sz="2800" i="1">
                <a:solidFill>
                  <a:srgbClr val="FFFF00"/>
                </a:solidFill>
              </a:rPr>
              <a:t>đĩa </a:t>
            </a:r>
            <a:r>
              <a:rPr lang="en-US" sz="2800" i="1" smtClean="0">
                <a:solidFill>
                  <a:srgbClr val="FFFF00"/>
                </a:solidFill>
              </a:rPr>
              <a:t>(</a:t>
            </a:r>
            <a:r>
              <a:rPr lang="vi-VN" sz="2800" i="1" smtClean="0">
                <a:solidFill>
                  <a:srgbClr val="FFFF00"/>
                </a:solidFill>
              </a:rPr>
              <a:t>bán </a:t>
            </a:r>
            <a:r>
              <a:rPr lang="vi-VN" sz="2800" i="1">
                <a:solidFill>
                  <a:srgbClr val="FFFF00"/>
                </a:solidFill>
              </a:rPr>
              <a:t>gì </a:t>
            </a:r>
            <a:r>
              <a:rPr lang="vi-VN" sz="2800" i="1">
                <a:solidFill>
                  <a:srgbClr val="FFFF00"/>
                </a:solidFill>
              </a:rPr>
              <a:t>cũng </a:t>
            </a:r>
            <a:r>
              <a:rPr lang="vi-VN" sz="2800" i="1" smtClean="0">
                <a:solidFill>
                  <a:srgbClr val="FFFF00"/>
                </a:solidFill>
              </a:rPr>
              <a:t>được</a:t>
            </a:r>
            <a:r>
              <a:rPr lang="en-US" sz="2800" i="1" smtClean="0">
                <a:solidFill>
                  <a:srgbClr val="FFFF00"/>
                </a:solidFill>
              </a:rPr>
              <a:t>)</a:t>
            </a:r>
            <a:r>
              <a:rPr lang="vi-VN" sz="2800" i="1" smtClean="0">
                <a:solidFill>
                  <a:srgbClr val="FFFF00"/>
                </a:solidFill>
              </a:rPr>
              <a:t> </a:t>
            </a:r>
            <a:r>
              <a:rPr lang="vi-VN" sz="2800" i="1">
                <a:solidFill>
                  <a:srgbClr val="FFFF00"/>
                </a:solidFill>
              </a:rPr>
              <a:t>cần lưu danh sách khách hàng và chi tiết hóa đơn mua hàng.</a:t>
            </a:r>
            <a:endParaRPr lang="en-US" sz="2800">
              <a:solidFill>
                <a:srgbClr val="FFFF00"/>
              </a:solidFill>
            </a:endParaRPr>
          </a:p>
        </p:txBody>
      </p:sp>
    </p:spTree>
    <p:extLst>
      <p:ext uri="{BB962C8B-B14F-4D97-AF65-F5344CB8AC3E}">
        <p14:creationId xmlns:p14="http://schemas.microsoft.com/office/powerpoint/2010/main" val="42120565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96" y="2209800"/>
            <a:ext cx="699370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37348" y="1454149"/>
            <a:ext cx="1981200" cy="461665"/>
          </a:xfrm>
          <a:prstGeom prst="rect">
            <a:avLst/>
          </a:prstGeom>
          <a:noFill/>
        </p:spPr>
        <p:txBody>
          <a:bodyPr wrap="square" rtlCol="0">
            <a:spAutoFit/>
          </a:bodyPr>
          <a:lstStyle/>
          <a:p>
            <a:r>
              <a:rPr lang="en-US" sz="2400" b="1" smtClean="0">
                <a:solidFill>
                  <a:srgbClr val="FFFF00"/>
                </a:solidFill>
              </a:rPr>
              <a:t>Trong SQL</a:t>
            </a:r>
            <a:endParaRPr lang="en-US" sz="2400" b="1">
              <a:solidFill>
                <a:srgbClr val="FFFF00"/>
              </a:solidFill>
            </a:endParaRPr>
          </a:p>
        </p:txBody>
      </p:sp>
    </p:spTree>
    <p:extLst>
      <p:ext uri="{BB962C8B-B14F-4D97-AF65-F5344CB8AC3E}">
        <p14:creationId xmlns:p14="http://schemas.microsoft.com/office/powerpoint/2010/main" val="2819071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Oval 13"/>
          <p:cNvSpPr>
            <a:spLocks noChangeArrowheads="1"/>
          </p:cNvSpPr>
          <p:nvPr/>
        </p:nvSpPr>
        <p:spPr bwMode="gray">
          <a:xfrm>
            <a:off x="457200" y="457494"/>
            <a:ext cx="7816661" cy="845164"/>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49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4800" b="1" smtClean="0">
                <a:solidFill>
                  <a:srgbClr val="FFFF00"/>
                </a:solidFill>
              </a:rPr>
              <a:t>Thách thức nền tảng Web</a:t>
            </a:r>
            <a:endParaRPr lang="en-US" sz="4800" b="1">
              <a:solidFill>
                <a:srgbClr val="FFFF00"/>
              </a:solidFill>
            </a:endParaRPr>
          </a:p>
        </p:txBody>
      </p:sp>
      <p:sp>
        <p:nvSpPr>
          <p:cNvPr id="7" name="TextBox 6"/>
          <p:cNvSpPr txBox="1"/>
          <p:nvPr/>
        </p:nvSpPr>
        <p:spPr>
          <a:xfrm>
            <a:off x="457200" y="1828800"/>
            <a:ext cx="8305800" cy="4801314"/>
          </a:xfrm>
          <a:prstGeom prst="rect">
            <a:avLst/>
          </a:prstGeom>
          <a:noFill/>
        </p:spPr>
        <p:txBody>
          <a:bodyPr wrap="square" rtlCol="0">
            <a:spAutoFit/>
          </a:bodyPr>
          <a:lstStyle/>
          <a:p>
            <a:pPr marL="285750" indent="-285750">
              <a:buFont typeface="Wingdings" pitchFamily="2" charset="2"/>
              <a:buChar char="v"/>
            </a:pPr>
            <a:r>
              <a:rPr lang="en-US" sz="3200" smtClean="0">
                <a:solidFill>
                  <a:schemeClr val="bg1"/>
                </a:solidFill>
              </a:rPr>
              <a:t> Thế hệ Web 1.0 ?</a:t>
            </a:r>
          </a:p>
          <a:p>
            <a:r>
              <a:rPr lang="en-US" sz="3200">
                <a:solidFill>
                  <a:schemeClr val="bg1"/>
                </a:solidFill>
              </a:rPr>
              <a:t> </a:t>
            </a:r>
            <a:r>
              <a:rPr lang="en-US" sz="3200" smtClean="0">
                <a:solidFill>
                  <a:schemeClr val="bg1"/>
                </a:solidFill>
              </a:rPr>
              <a:t>     Định hình </a:t>
            </a:r>
            <a:r>
              <a:rPr lang="en-US" sz="3200">
                <a:solidFill>
                  <a:schemeClr val="bg1"/>
                </a:solidFill>
              </a:rPr>
              <a:t>cho người dùng thói quen sử dụng Web.</a:t>
            </a:r>
            <a:endParaRPr lang="en-US" sz="3200" smtClean="0">
              <a:solidFill>
                <a:schemeClr val="bg1"/>
              </a:solidFill>
            </a:endParaRPr>
          </a:p>
          <a:p>
            <a:pPr marL="285750" indent="-285750">
              <a:buFont typeface="Wingdings" pitchFamily="2" charset="2"/>
              <a:buChar char="v"/>
            </a:pPr>
            <a:r>
              <a:rPr lang="en-US" sz="3200">
                <a:solidFill>
                  <a:schemeClr val="bg1"/>
                </a:solidFill>
              </a:rPr>
              <a:t> </a:t>
            </a:r>
            <a:r>
              <a:rPr lang="en-US" sz="3200" smtClean="0">
                <a:solidFill>
                  <a:schemeClr val="bg1"/>
                </a:solidFill>
              </a:rPr>
              <a:t>Thế hệ Web 2.0 </a:t>
            </a:r>
          </a:p>
          <a:p>
            <a:r>
              <a:rPr lang="en-US" sz="3200" smtClean="0">
                <a:solidFill>
                  <a:schemeClr val="bg1"/>
                </a:solidFill>
              </a:rPr>
              <a:t>      Lôi </a:t>
            </a:r>
            <a:r>
              <a:rPr lang="en-US" sz="3200">
                <a:solidFill>
                  <a:schemeClr val="bg1"/>
                </a:solidFill>
              </a:rPr>
              <a:t>kéo người dùng tham gia tạo nội dung trên Internet. Các mạng dịch vụ cộng đồng, xã hội ra đời như kết nối cá nhân (social network), blog, ảnh, phim, tìm kiếm, … gầy dựng một cuộc cách mạng chưa từng có trong thế giới Web</a:t>
            </a:r>
            <a:endParaRPr lang="en-US" sz="3200" smtClean="0">
              <a:solidFill>
                <a:schemeClr val="bg1"/>
              </a:solidFill>
            </a:endParaRPr>
          </a:p>
          <a:p>
            <a:pPr marL="285750" indent="-285750">
              <a:buFont typeface="Wingdings" pitchFamily="2" charset="2"/>
              <a:buChar char="v"/>
            </a:pPr>
            <a:endParaRPr lang="en-US">
              <a:solidFill>
                <a:schemeClr val="bg1"/>
              </a:solidFill>
            </a:endParaRPr>
          </a:p>
        </p:txBody>
      </p:sp>
    </p:spTree>
    <p:extLst>
      <p:ext uri="{BB962C8B-B14F-4D97-AF65-F5344CB8AC3E}">
        <p14:creationId xmlns:p14="http://schemas.microsoft.com/office/powerpoint/2010/main" val="2056525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454150"/>
            <a:ext cx="1981200" cy="461665"/>
          </a:xfrm>
          <a:prstGeom prst="rect">
            <a:avLst/>
          </a:prstGeom>
          <a:noFill/>
        </p:spPr>
        <p:txBody>
          <a:bodyPr wrap="square" rtlCol="0">
            <a:spAutoFit/>
          </a:bodyPr>
          <a:lstStyle/>
          <a:p>
            <a:r>
              <a:rPr lang="en-US" sz="2400" b="1" smtClean="0">
                <a:solidFill>
                  <a:srgbClr val="FFFF00"/>
                </a:solidFill>
              </a:rPr>
              <a:t>Trong  Mongo</a:t>
            </a:r>
            <a:endParaRPr lang="en-US" sz="2400" b="1">
              <a:solidFill>
                <a:srgbClr val="FFFF0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370914"/>
            <a:ext cx="6734175" cy="380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027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fade">
                                      <p:cBhvr>
                                        <p:cTn id="1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414712" y="1219200"/>
            <a:ext cx="3214688" cy="461665"/>
          </a:xfrm>
          <a:prstGeom prst="rect">
            <a:avLst/>
          </a:prstGeom>
          <a:noFill/>
        </p:spPr>
        <p:txBody>
          <a:bodyPr wrap="square" rtlCol="0">
            <a:spAutoFit/>
          </a:bodyPr>
          <a:lstStyle/>
          <a:p>
            <a:r>
              <a:rPr lang="en-US" sz="2400" b="1" smtClean="0">
                <a:solidFill>
                  <a:srgbClr val="FFFF00"/>
                </a:solidFill>
              </a:rPr>
              <a:t>Trong  Mongo code</a:t>
            </a:r>
            <a:endParaRPr lang="en-US" sz="2400" b="1">
              <a:solidFill>
                <a:srgbClr val="FFFF00"/>
              </a:solidFill>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169" y="1905000"/>
            <a:ext cx="6793831" cy="461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8800" y="4648200"/>
            <a:ext cx="5334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3631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3</a:t>
            </a:r>
            <a:r>
              <a:rPr lang="en-US" sz="2400" b="1" smtClean="0"/>
              <a:t>. Tiếp cận</a:t>
            </a:r>
            <a:endParaRPr lang="en-US" sz="2400" b="1" baseline="-25000"/>
          </a:p>
        </p:txBody>
      </p:sp>
      <p:sp>
        <p:nvSpPr>
          <p:cNvPr id="3" name="TextBox 2"/>
          <p:cNvSpPr txBox="1"/>
          <p:nvPr/>
        </p:nvSpPr>
        <p:spPr>
          <a:xfrm>
            <a:off x="3657600" y="1367135"/>
            <a:ext cx="1752600" cy="461665"/>
          </a:xfrm>
          <a:prstGeom prst="rect">
            <a:avLst/>
          </a:prstGeom>
          <a:noFill/>
        </p:spPr>
        <p:txBody>
          <a:bodyPr wrap="square" rtlCol="0">
            <a:spAutoFit/>
          </a:bodyPr>
          <a:lstStyle/>
          <a:p>
            <a:r>
              <a:rPr lang="en-US" sz="2400" b="1" smtClean="0">
                <a:solidFill>
                  <a:srgbClr val="FFFF00"/>
                </a:solidFill>
              </a:rPr>
              <a:t>Dữ liệu</a:t>
            </a:r>
            <a:endParaRPr lang="en-US" sz="2400" b="1">
              <a:solidFill>
                <a:srgbClr val="FFFF0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5038"/>
            <a:ext cx="7772400"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01797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smtClean="0"/>
              <a:t>3. Tiếp cận</a:t>
            </a:r>
            <a:endParaRPr lang="en-US" sz="2400" b="1" baseline="-25000"/>
          </a:p>
        </p:txBody>
      </p:sp>
      <p:sp>
        <p:nvSpPr>
          <p:cNvPr id="3" name="TextBox 2"/>
          <p:cNvSpPr txBox="1"/>
          <p:nvPr/>
        </p:nvSpPr>
        <p:spPr>
          <a:xfrm>
            <a:off x="3657600" y="1556403"/>
            <a:ext cx="1752600" cy="584775"/>
          </a:xfrm>
          <a:prstGeom prst="rect">
            <a:avLst/>
          </a:prstGeom>
          <a:noFill/>
        </p:spPr>
        <p:txBody>
          <a:bodyPr wrap="square" rtlCol="0">
            <a:spAutoFit/>
          </a:bodyPr>
          <a:lstStyle/>
          <a:p>
            <a:r>
              <a:rPr lang="en-US" sz="3200" b="1" smtClean="0">
                <a:solidFill>
                  <a:srgbClr val="FFFF00"/>
                </a:solidFill>
              </a:rPr>
              <a:t>Vấn đề ?</a:t>
            </a:r>
            <a:endParaRPr lang="en-US" sz="3200" b="1">
              <a:solidFill>
                <a:srgbClr val="FFFF00"/>
              </a:solidFill>
            </a:endParaRPr>
          </a:p>
        </p:txBody>
      </p:sp>
      <p:sp>
        <p:nvSpPr>
          <p:cNvPr id="2" name="Rectangle 1"/>
          <p:cNvSpPr/>
          <p:nvPr/>
        </p:nvSpPr>
        <p:spPr>
          <a:xfrm>
            <a:off x="685800" y="2551837"/>
            <a:ext cx="7696200" cy="3108543"/>
          </a:xfrm>
          <a:prstGeom prst="rect">
            <a:avLst/>
          </a:prstGeom>
        </p:spPr>
        <p:txBody>
          <a:bodyPr wrap="square">
            <a:spAutoFit/>
          </a:bodyPr>
          <a:lstStyle/>
          <a:p>
            <a:r>
              <a:rPr lang="en-US" sz="2800" smtClean="0">
                <a:solidFill>
                  <a:schemeClr val="bg1"/>
                </a:solidFill>
              </a:rPr>
              <a:t>C</a:t>
            </a:r>
            <a:r>
              <a:rPr lang="vi-VN" sz="2800" smtClean="0">
                <a:solidFill>
                  <a:schemeClr val="bg1"/>
                </a:solidFill>
              </a:rPr>
              <a:t>ùng </a:t>
            </a:r>
            <a:r>
              <a:rPr lang="vi-VN" sz="2800">
                <a:solidFill>
                  <a:schemeClr val="bg1"/>
                </a:solidFill>
              </a:rPr>
              <a:t>một dữ liệu mà phải lưu ở hai </a:t>
            </a:r>
            <a:r>
              <a:rPr lang="vi-VN" sz="2800">
                <a:solidFill>
                  <a:schemeClr val="bg1"/>
                </a:solidFill>
              </a:rPr>
              <a:t>nơi </a:t>
            </a:r>
            <a:r>
              <a:rPr lang="vi-VN" sz="2800" smtClean="0">
                <a:solidFill>
                  <a:schemeClr val="bg1"/>
                </a:solidFill>
              </a:rPr>
              <a:t>?</a:t>
            </a:r>
            <a:endParaRPr lang="en-US" sz="2800" smtClean="0">
              <a:solidFill>
                <a:schemeClr val="bg1"/>
              </a:solidFill>
            </a:endParaRPr>
          </a:p>
          <a:p>
            <a:endParaRPr lang="en-US" sz="2800" smtClean="0">
              <a:solidFill>
                <a:schemeClr val="bg1"/>
              </a:solidFill>
            </a:endParaRPr>
          </a:p>
          <a:p>
            <a:r>
              <a:rPr lang="vi-VN" sz="2800" smtClean="0">
                <a:solidFill>
                  <a:schemeClr val="bg1"/>
                </a:solidFill>
              </a:rPr>
              <a:t> </a:t>
            </a:r>
            <a:r>
              <a:rPr lang="en-US" sz="2800" smtClean="0">
                <a:solidFill>
                  <a:schemeClr val="bg1"/>
                </a:solidFill>
              </a:rPr>
              <a:t>	</a:t>
            </a:r>
            <a:r>
              <a:rPr lang="vi-VN" sz="2800" smtClean="0">
                <a:solidFill>
                  <a:schemeClr val="bg1"/>
                </a:solidFill>
              </a:rPr>
              <a:t> </a:t>
            </a:r>
            <a:r>
              <a:rPr lang="en-US" sz="2800" b="1">
                <a:solidFill>
                  <a:schemeClr val="bg1"/>
                </a:solidFill>
              </a:rPr>
              <a:t>Đ</a:t>
            </a:r>
            <a:r>
              <a:rPr lang="vi-VN" sz="2800" b="1" smtClean="0">
                <a:solidFill>
                  <a:schemeClr val="bg1"/>
                </a:solidFill>
              </a:rPr>
              <a:t>úng </a:t>
            </a:r>
            <a:r>
              <a:rPr lang="vi-VN" sz="2800" b="1">
                <a:solidFill>
                  <a:schemeClr val="bg1"/>
                </a:solidFill>
              </a:rPr>
              <a:t>như </a:t>
            </a:r>
            <a:r>
              <a:rPr lang="vi-VN" sz="2800" b="1">
                <a:solidFill>
                  <a:schemeClr val="bg1"/>
                </a:solidFill>
              </a:rPr>
              <a:t>vậy</a:t>
            </a:r>
            <a:r>
              <a:rPr lang="vi-VN" sz="2800" smtClean="0">
                <a:solidFill>
                  <a:schemeClr val="bg1"/>
                </a:solidFill>
              </a:rPr>
              <a:t>.</a:t>
            </a:r>
            <a:endParaRPr lang="en-US" sz="2800" smtClean="0">
              <a:solidFill>
                <a:schemeClr val="bg1"/>
              </a:solidFill>
            </a:endParaRPr>
          </a:p>
          <a:p>
            <a:endParaRPr lang="en-US" sz="2800">
              <a:solidFill>
                <a:schemeClr val="bg1"/>
              </a:solidFill>
            </a:endParaRPr>
          </a:p>
          <a:p>
            <a:r>
              <a:rPr lang="vi-VN" sz="2800" smtClean="0">
                <a:solidFill>
                  <a:schemeClr val="bg1"/>
                </a:solidFill>
              </a:rPr>
              <a:t> </a:t>
            </a:r>
            <a:r>
              <a:rPr lang="vi-VN" sz="2800">
                <a:solidFill>
                  <a:schemeClr val="bg1"/>
                </a:solidFill>
              </a:rPr>
              <a:t>Việc sử dụng MongoDB nói chung, và NoSQL nói riêng sẽ khiến ta chấp nhận </a:t>
            </a:r>
            <a:r>
              <a:rPr lang="vi-VN" sz="2800" b="1">
                <a:solidFill>
                  <a:srgbClr val="FFFF00"/>
                </a:solidFill>
              </a:rPr>
              <a:t>sự không toàn vẹn </a:t>
            </a:r>
            <a:r>
              <a:rPr lang="vi-VN" sz="2800" b="1">
                <a:solidFill>
                  <a:srgbClr val="FFFF00"/>
                </a:solidFill>
              </a:rPr>
              <a:t>dữ </a:t>
            </a:r>
            <a:r>
              <a:rPr lang="vi-VN" sz="2800" b="1" smtClean="0">
                <a:solidFill>
                  <a:srgbClr val="FFFF00"/>
                </a:solidFill>
              </a:rPr>
              <a:t>liệu </a:t>
            </a:r>
            <a:endParaRPr lang="en-US" sz="2800">
              <a:solidFill>
                <a:srgbClr val="FFFF00"/>
              </a:solidFill>
            </a:endParaRPr>
          </a:p>
        </p:txBody>
      </p:sp>
      <p:sp>
        <p:nvSpPr>
          <p:cNvPr id="5" name="Sun 4"/>
          <p:cNvSpPr/>
          <p:nvPr/>
        </p:nvSpPr>
        <p:spPr>
          <a:xfrm>
            <a:off x="304800" y="27432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
        <p:nvSpPr>
          <p:cNvPr id="8" name="Sun 7"/>
          <p:cNvSpPr/>
          <p:nvPr/>
        </p:nvSpPr>
        <p:spPr>
          <a:xfrm>
            <a:off x="304800" y="4419600"/>
            <a:ext cx="381000" cy="228600"/>
          </a:xfrm>
          <a:prstGeom prst="su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386131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1847195"/>
            <a:ext cx="7924800" cy="4247317"/>
          </a:xfrm>
          <a:prstGeom prst="rect">
            <a:avLst/>
          </a:prstGeom>
        </p:spPr>
        <p:txBody>
          <a:bodyPr wrap="square">
            <a:spAutoFit/>
          </a:bodyPr>
          <a:lstStyle/>
          <a:p>
            <a:r>
              <a:rPr lang="vi-VN" sz="2800" b="1" smtClean="0">
                <a:solidFill>
                  <a:srgbClr val="FFFF00"/>
                </a:solidFill>
              </a:rPr>
              <a:t>1</a:t>
            </a:r>
            <a:r>
              <a:rPr lang="vi-VN" sz="2800" b="1">
                <a:solidFill>
                  <a:srgbClr val="FFFF00"/>
                </a:solidFill>
              </a:rPr>
              <a:t>. Kết nối đến mongodb.</a:t>
            </a:r>
            <a:endParaRPr lang="vi-VN" sz="2800">
              <a:solidFill>
                <a:srgbClr val="FFFF00"/>
              </a:solidFill>
            </a:endParaRPr>
          </a:p>
          <a:p>
            <a:r>
              <a:rPr lang="vi-VN" sz="2800">
                <a:solidFill>
                  <a:schemeClr val="bg1"/>
                </a:solidFill>
              </a:rPr>
              <a:t>Tương tự khi sử dụng sql thì phải kết nối đến database, mongodb cũng </a:t>
            </a:r>
            <a:r>
              <a:rPr lang="vi-VN" sz="2800">
                <a:solidFill>
                  <a:schemeClr val="bg1"/>
                </a:solidFill>
              </a:rPr>
              <a:t>vậy</a:t>
            </a:r>
            <a:r>
              <a:rPr lang="vi-VN" sz="2800" smtClean="0">
                <a:solidFill>
                  <a:schemeClr val="bg1"/>
                </a:solidFill>
              </a:rPr>
              <a:t>:</a:t>
            </a:r>
            <a:endParaRPr lang="en-US" sz="2800" smtClean="0">
              <a:solidFill>
                <a:schemeClr val="bg1"/>
              </a:solidFill>
            </a:endParaRPr>
          </a:p>
          <a:p>
            <a:endParaRPr lang="vi-VN">
              <a:solidFill>
                <a:schemeClr val="bg1"/>
              </a:solidFill>
            </a:endParaRPr>
          </a:p>
          <a:p>
            <a:endParaRPr lang="en-US" sz="2800" smtClean="0">
              <a:solidFill>
                <a:schemeClr val="bg1"/>
              </a:solidFill>
            </a:endParaRPr>
          </a:p>
          <a:p>
            <a:endParaRPr lang="en-US" sz="2800">
              <a:solidFill>
                <a:schemeClr val="bg1"/>
              </a:solidFill>
            </a:endParaRPr>
          </a:p>
          <a:p>
            <a:endParaRPr lang="en-US" sz="2800" smtClean="0">
              <a:solidFill>
                <a:schemeClr val="bg1"/>
              </a:solidFill>
            </a:endParaRPr>
          </a:p>
          <a:p>
            <a:r>
              <a:rPr lang="en-US" sz="2800" smtClean="0">
                <a:solidFill>
                  <a:schemeClr val="bg1"/>
                </a:solidFill>
              </a:rPr>
              <a:t>VD: </a:t>
            </a:r>
          </a:p>
          <a:p>
            <a:r>
              <a:rPr lang="en-US" sz="2800">
                <a:solidFill>
                  <a:schemeClr val="bg1"/>
                </a:solidFill>
              </a:rPr>
              <a:t>mongodb</a:t>
            </a:r>
            <a:r>
              <a:rPr lang="en-US" sz="2800">
                <a:solidFill>
                  <a:schemeClr val="bg1"/>
                </a:solidFill>
              </a:rPr>
              <a:t>://</a:t>
            </a:r>
            <a:r>
              <a:rPr lang="en-US" sz="2800" smtClean="0">
                <a:solidFill>
                  <a:schemeClr val="bg1"/>
                </a:solidFill>
              </a:rPr>
              <a:t>localhost</a:t>
            </a:r>
          </a:p>
          <a:p>
            <a:r>
              <a:rPr lang="en-US" sz="2800">
                <a:solidFill>
                  <a:schemeClr val="bg1"/>
                </a:solidFill>
              </a:rPr>
              <a:t>mongodb://fred:foobar@localhost</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 y="3429000"/>
            <a:ext cx="818483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6450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50"/>
                                        </p:tgtEl>
                                        <p:attrNameLst>
                                          <p:attrName>style.visibility</p:attrName>
                                        </p:attrNameLst>
                                      </p:cBhvr>
                                      <p:to>
                                        <p:strVal val="visible"/>
                                      </p:to>
                                    </p:set>
                                    <p:animEffect transition="in" filter="fade">
                                      <p:cBhvr>
                                        <p:cTn id="17" dur="500"/>
                                        <p:tgtEl>
                                          <p:spTgt spid="276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Rectangle 1"/>
          <p:cNvSpPr/>
          <p:nvPr/>
        </p:nvSpPr>
        <p:spPr>
          <a:xfrm>
            <a:off x="457200" y="2580144"/>
            <a:ext cx="7924800" cy="4401205"/>
          </a:xfrm>
          <a:prstGeom prst="rect">
            <a:avLst/>
          </a:prstGeom>
        </p:spPr>
        <p:txBody>
          <a:bodyPr wrap="square">
            <a:spAutoFit/>
          </a:bodyPr>
          <a:lstStyle/>
          <a:p>
            <a:r>
              <a:rPr lang="en-US" sz="2800" smtClean="0">
                <a:solidFill>
                  <a:srgbClr val="FFFF00"/>
                </a:solidFill>
              </a:rPr>
              <a:t>2. </a:t>
            </a:r>
            <a:r>
              <a:rPr lang="en-US" sz="2800" b="1" smtClean="0">
                <a:solidFill>
                  <a:srgbClr val="FFFF00"/>
                </a:solidFill>
              </a:rPr>
              <a:t>Hiển thị all Database</a:t>
            </a:r>
          </a:p>
          <a:p>
            <a:endParaRPr lang="en-US" sz="2800" b="1" smtClean="0">
              <a:solidFill>
                <a:srgbClr val="FFFF00"/>
              </a:solidFill>
            </a:endParaRPr>
          </a:p>
          <a:p>
            <a:r>
              <a:rPr lang="en-US" sz="2800" b="1" smtClean="0">
                <a:solidFill>
                  <a:srgbClr val="FF0000"/>
                </a:solidFill>
              </a:rPr>
              <a:t>	&gt; Show dbs</a:t>
            </a:r>
          </a:p>
          <a:p>
            <a:endParaRPr lang="en-US" sz="2800" b="1">
              <a:solidFill>
                <a:srgbClr val="FF0000"/>
              </a:solidFill>
            </a:endParaRPr>
          </a:p>
          <a:p>
            <a:r>
              <a:rPr lang="en-US" sz="2800" smtClean="0">
                <a:solidFill>
                  <a:srgbClr val="FFFF00"/>
                </a:solidFill>
              </a:rPr>
              <a:t>3. </a:t>
            </a:r>
            <a:r>
              <a:rPr lang="en-US" sz="2800" b="1" smtClean="0">
                <a:solidFill>
                  <a:srgbClr val="FFFF00"/>
                </a:solidFill>
              </a:rPr>
              <a:t>Kết nối với Database</a:t>
            </a:r>
          </a:p>
          <a:p>
            <a:endParaRPr lang="en-US" sz="2800" b="1">
              <a:solidFill>
                <a:srgbClr val="FFFF00"/>
              </a:solidFill>
            </a:endParaRPr>
          </a:p>
          <a:p>
            <a:r>
              <a:rPr lang="en-US" sz="2800" b="1" smtClean="0">
                <a:solidFill>
                  <a:srgbClr val="FFFF00"/>
                </a:solidFill>
              </a:rPr>
              <a:t>	</a:t>
            </a:r>
            <a:r>
              <a:rPr lang="en-US" sz="2800" b="1" smtClean="0">
                <a:solidFill>
                  <a:srgbClr val="FF0000"/>
                </a:solidFill>
              </a:rPr>
              <a:t>&gt;</a:t>
            </a:r>
            <a:r>
              <a:rPr lang="en-US" sz="2800" b="1" smtClean="0">
                <a:solidFill>
                  <a:srgbClr val="FFFF00"/>
                </a:solidFill>
              </a:rPr>
              <a:t> </a:t>
            </a:r>
            <a:r>
              <a:rPr lang="en-US" sz="2800" b="1" smtClean="0">
                <a:solidFill>
                  <a:srgbClr val="FF0000"/>
                </a:solidFill>
              </a:rPr>
              <a:t>Use dbname</a:t>
            </a:r>
            <a:endParaRPr lang="en-US" sz="2800" b="1">
              <a:solidFill>
                <a:srgbClr val="FF0000"/>
              </a:solidFill>
            </a:endParaRPr>
          </a:p>
          <a:p>
            <a:endParaRPr lang="en-US" sz="2800" b="1" smtClean="0">
              <a:solidFill>
                <a:srgbClr val="FF0000"/>
              </a:solidFill>
            </a:endParaRPr>
          </a:p>
          <a:p>
            <a:endParaRPr lang="en-US" sz="2800" smtClean="0">
              <a:solidFill>
                <a:schemeClr val="bg1"/>
              </a:solidFill>
            </a:endParaRPr>
          </a:p>
          <a:p>
            <a:endParaRPr lang="en-US" sz="2800">
              <a:solidFill>
                <a:schemeClr val="bg1"/>
              </a:solidFill>
            </a:endParaRPr>
          </a:p>
        </p:txBody>
      </p:sp>
    </p:spTree>
    <p:extLst>
      <p:ext uri="{BB962C8B-B14F-4D97-AF65-F5344CB8AC3E}">
        <p14:creationId xmlns:p14="http://schemas.microsoft.com/office/powerpoint/2010/main" val="1324298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1000"/>
                                        <p:tgtEl>
                                          <p:spTgt spid="2">
                                            <p:txEl>
                                              <p:pRg st="6" end="6"/>
                                            </p:txEl>
                                          </p:spTgt>
                                        </p:tgtEl>
                                      </p:cBhvr>
                                    </p:animEffect>
                                    <p:anim calcmode="lin" valueType="num">
                                      <p:cBhvr>
                                        <p:cTn id="2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36276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089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6603667" cy="523220"/>
          </a:xfrm>
          <a:prstGeom prst="rect">
            <a:avLst/>
          </a:prstGeom>
          <a:noFill/>
        </p:spPr>
        <p:txBody>
          <a:bodyPr wrap="none" rtlCol="0">
            <a:spAutoFit/>
          </a:bodyPr>
          <a:lstStyle/>
          <a:p>
            <a:r>
              <a:rPr lang="en-US" sz="2800">
                <a:solidFill>
                  <a:schemeClr val="bg1"/>
                </a:solidFill>
              </a:rPr>
              <a:t>CREATE TABLE USERS (a Number, b Number)</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2057400" y="5181600"/>
            <a:ext cx="4302332" cy="523220"/>
          </a:xfrm>
          <a:prstGeom prst="rect">
            <a:avLst/>
          </a:prstGeom>
          <a:noFill/>
        </p:spPr>
        <p:txBody>
          <a:bodyPr wrap="none" rtlCol="0">
            <a:spAutoFit/>
          </a:bodyPr>
          <a:lstStyle/>
          <a:p>
            <a:r>
              <a:rPr lang="en-US" sz="2800">
                <a:solidFill>
                  <a:schemeClr val="bg1"/>
                </a:solidFill>
              </a:rPr>
              <a:t>db.createCollection</a:t>
            </a:r>
            <a:r>
              <a:rPr lang="en-US" sz="2800" smtClean="0">
                <a:solidFill>
                  <a:schemeClr val="bg1"/>
                </a:solidFill>
              </a:rPr>
              <a:t>(“users")</a:t>
            </a:r>
            <a:endParaRPr lang="en-US" sz="2800">
              <a:solidFill>
                <a:schemeClr val="bg1"/>
              </a:solidFill>
            </a:endParaRPr>
          </a:p>
        </p:txBody>
      </p:sp>
    </p:spTree>
    <p:extLst>
      <p:ext uri="{BB962C8B-B14F-4D97-AF65-F5344CB8AC3E}">
        <p14:creationId xmlns:p14="http://schemas.microsoft.com/office/powerpoint/2010/main" val="2954966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958520" cy="523220"/>
          </a:xfrm>
          <a:prstGeom prst="rect">
            <a:avLst/>
          </a:prstGeom>
          <a:noFill/>
        </p:spPr>
        <p:txBody>
          <a:bodyPr wrap="none" rtlCol="0">
            <a:spAutoFit/>
          </a:bodyPr>
          <a:lstStyle/>
          <a:p>
            <a:r>
              <a:rPr lang="en-US" sz="2800">
                <a:solidFill>
                  <a:schemeClr val="bg1"/>
                </a:solidFill>
              </a:rPr>
              <a:t>ALTER TABLE users ADD ...</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52600" y="5181600"/>
            <a:ext cx="5378588" cy="523220"/>
          </a:xfrm>
          <a:prstGeom prst="rect">
            <a:avLst/>
          </a:prstGeom>
          <a:noFill/>
        </p:spPr>
        <p:txBody>
          <a:bodyPr wrap="none" rtlCol="0">
            <a:spAutoFit/>
          </a:bodyPr>
          <a:lstStyle/>
          <a:p>
            <a:r>
              <a:rPr lang="en-US" sz="2800" smtClean="0">
                <a:solidFill>
                  <a:schemeClr val="bg1"/>
                </a:solidFill>
              </a:rPr>
              <a:t>Hiểu ngầm định khi thao tác dữ liệu</a:t>
            </a:r>
            <a:endParaRPr lang="en-US" sz="2800">
              <a:solidFill>
                <a:schemeClr val="bg1"/>
              </a:solidFill>
            </a:endParaRPr>
          </a:p>
        </p:txBody>
      </p:sp>
    </p:spTree>
    <p:extLst>
      <p:ext uri="{BB962C8B-B14F-4D97-AF65-F5344CB8AC3E}">
        <p14:creationId xmlns:p14="http://schemas.microsoft.com/office/powerpoint/2010/main" val="32549857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4887813" cy="523220"/>
          </a:xfrm>
          <a:prstGeom prst="rect">
            <a:avLst/>
          </a:prstGeom>
          <a:noFill/>
        </p:spPr>
        <p:txBody>
          <a:bodyPr wrap="none" rtlCol="0">
            <a:spAutoFit/>
          </a:bodyPr>
          <a:lstStyle/>
          <a:p>
            <a:r>
              <a:rPr lang="en-US" sz="2800">
                <a:solidFill>
                  <a:schemeClr val="bg1"/>
                </a:solidFill>
              </a:rPr>
              <a:t>INSERT INTO USERS VALUES(3,5)</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52600" y="5181600"/>
            <a:ext cx="3799695" cy="523220"/>
          </a:xfrm>
          <a:prstGeom prst="rect">
            <a:avLst/>
          </a:prstGeom>
          <a:noFill/>
        </p:spPr>
        <p:txBody>
          <a:bodyPr wrap="none" rtlCol="0">
            <a:spAutoFit/>
          </a:bodyPr>
          <a:lstStyle/>
          <a:p>
            <a:r>
              <a:rPr lang="en-US" sz="2800" smtClean="0">
                <a:solidFill>
                  <a:schemeClr val="bg1"/>
                </a:solidFill>
              </a:rPr>
              <a:t>db.users.insert</a:t>
            </a:r>
            <a:r>
              <a:rPr lang="en-US" sz="2800">
                <a:solidFill>
                  <a:schemeClr val="bg1"/>
                </a:solidFill>
              </a:rPr>
              <a:t>({a:3,b:5})</a:t>
            </a:r>
          </a:p>
        </p:txBody>
      </p:sp>
    </p:spTree>
    <p:extLst>
      <p:ext uri="{BB962C8B-B14F-4D97-AF65-F5344CB8AC3E}">
        <p14:creationId xmlns:p14="http://schemas.microsoft.com/office/powerpoint/2010/main" val="3038746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solidFill>
                  <a:schemeClr val="bg1"/>
                </a:solidFill>
              </a:rPr>
              <a:t>	Hàng </a:t>
            </a:r>
            <a:r>
              <a:rPr lang="en-US">
                <a:solidFill>
                  <a:schemeClr val="bg1"/>
                </a:solidFill>
              </a:rPr>
              <a:t>trăm triệu người dùng, hàng petabytes dữ liệu text, image, media,… cần phải xử lý hàng ngày</a:t>
            </a:r>
            <a:r>
              <a:rPr lang="en-US">
                <a:solidFill>
                  <a:schemeClr val="bg1"/>
                </a:solidFill>
              </a:rPr>
              <a:t>. </a:t>
            </a:r>
            <a:endParaRPr lang="en-US" smtClean="0">
              <a:solidFill>
                <a:schemeClr val="bg1"/>
              </a:solidFill>
            </a:endParaRPr>
          </a:p>
          <a:p>
            <a:pPr marL="0" indent="0">
              <a:buNone/>
            </a:pPr>
            <a:r>
              <a:rPr lang="en-US" b="1" i="1" smtClean="0">
                <a:solidFill>
                  <a:srgbClr val="FFFF00"/>
                </a:solidFill>
              </a:rPr>
              <a:t>Khi đó:</a:t>
            </a:r>
          </a:p>
          <a:p>
            <a:pPr marL="0" indent="0">
              <a:buNone/>
            </a:pPr>
            <a:r>
              <a:rPr lang="en-US">
                <a:solidFill>
                  <a:schemeClr val="bg1"/>
                </a:solidFill>
              </a:rPr>
              <a:t>	</a:t>
            </a:r>
            <a:r>
              <a:rPr lang="en-US" smtClean="0">
                <a:solidFill>
                  <a:schemeClr val="bg1"/>
                </a:solidFill>
              </a:rPr>
              <a:t> </a:t>
            </a:r>
            <a:r>
              <a:rPr lang="en-US">
                <a:solidFill>
                  <a:schemeClr val="bg1"/>
                </a:solidFill>
              </a:rPr>
              <a:t>RDBMs đã bộc lộ những yếu kém nhất định về tốc độ thực thi, khả năng lưu trữ, các nghiệp vụ phức tạp (phân trang, đánh chỉ mục</a:t>
            </a:r>
            <a:r>
              <a:rPr lang="en-US">
                <a:solidFill>
                  <a:schemeClr val="bg1"/>
                </a:solidFill>
              </a:rPr>
              <a:t>,…). </a:t>
            </a:r>
            <a:endParaRPr lang="en-US" smtClean="0">
              <a:solidFill>
                <a:schemeClr val="bg1"/>
              </a:solidFill>
            </a:endParaRPr>
          </a:p>
          <a:p>
            <a:pPr marL="0" indent="0">
              <a:buNone/>
            </a:pPr>
            <a:r>
              <a:rPr lang="en-US">
                <a:solidFill>
                  <a:schemeClr val="bg1"/>
                </a:solidFill>
              </a:rPr>
              <a:t>	</a:t>
            </a:r>
            <a:r>
              <a:rPr lang="en-US" smtClean="0">
                <a:solidFill>
                  <a:schemeClr val="bg1"/>
                </a:solidFill>
                <a:sym typeface="Wingdings" pitchFamily="2" charset="2"/>
              </a:rPr>
              <a:t> </a:t>
            </a:r>
            <a:r>
              <a:rPr lang="en-US" smtClean="0">
                <a:solidFill>
                  <a:srgbClr val="FFFF00"/>
                </a:solidFill>
              </a:rPr>
              <a:t>Thách </a:t>
            </a:r>
            <a:r>
              <a:rPr lang="en-US">
                <a:solidFill>
                  <a:srgbClr val="FFFF00"/>
                </a:solidFill>
              </a:rPr>
              <a:t>thức lớn nhất đến từ Web.</a:t>
            </a:r>
            <a:endParaRPr lang="en-US">
              <a:solidFill>
                <a:srgbClr val="FFFF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524000" y="457494"/>
            <a:ext cx="6781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4000" b="1" smtClean="0">
                <a:solidFill>
                  <a:srgbClr val="FFFF00"/>
                </a:solidFill>
              </a:rPr>
              <a:t>Thách thức nền tảng Web</a:t>
            </a:r>
            <a:endParaRPr lang="en-US" sz="4000" b="1">
              <a:solidFill>
                <a:srgbClr val="FFFF00"/>
              </a:solidFill>
            </a:endParaRPr>
          </a:p>
        </p:txBody>
      </p:sp>
    </p:spTree>
    <p:extLst>
      <p:ext uri="{BB962C8B-B14F-4D97-AF65-F5344CB8AC3E}">
        <p14:creationId xmlns:p14="http://schemas.microsoft.com/office/powerpoint/2010/main" val="26181812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307957" cy="523220"/>
          </a:xfrm>
          <a:prstGeom prst="rect">
            <a:avLst/>
          </a:prstGeom>
          <a:noFill/>
        </p:spPr>
        <p:txBody>
          <a:bodyPr wrap="none" rtlCol="0">
            <a:spAutoFit/>
          </a:bodyPr>
          <a:lstStyle/>
          <a:p>
            <a:r>
              <a:rPr lang="en-US" sz="2800">
                <a:solidFill>
                  <a:schemeClr val="bg1"/>
                </a:solidFill>
              </a:rPr>
              <a:t>SELECT * FROM users</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293898" cy="523220"/>
          </a:xfrm>
          <a:prstGeom prst="rect">
            <a:avLst/>
          </a:prstGeom>
          <a:noFill/>
        </p:spPr>
        <p:txBody>
          <a:bodyPr wrap="none" rtlCol="0">
            <a:spAutoFit/>
          </a:bodyPr>
          <a:lstStyle/>
          <a:p>
            <a:r>
              <a:rPr lang="en-US" sz="2800" smtClean="0">
                <a:solidFill>
                  <a:schemeClr val="bg1"/>
                </a:solidFill>
              </a:rPr>
              <a:t>db.users.find()</a:t>
            </a:r>
            <a:endParaRPr lang="en-US" sz="2800">
              <a:solidFill>
                <a:schemeClr val="bg1"/>
              </a:solidFill>
            </a:endParaRPr>
          </a:p>
        </p:txBody>
      </p:sp>
    </p:spTree>
    <p:extLst>
      <p:ext uri="{BB962C8B-B14F-4D97-AF65-F5344CB8AC3E}">
        <p14:creationId xmlns:p14="http://schemas.microsoft.com/office/powerpoint/2010/main" val="3763359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3578865" cy="523220"/>
          </a:xfrm>
          <a:prstGeom prst="rect">
            <a:avLst/>
          </a:prstGeom>
          <a:noFill/>
        </p:spPr>
        <p:txBody>
          <a:bodyPr wrap="none" rtlCol="0">
            <a:spAutoFit/>
          </a:bodyPr>
          <a:lstStyle/>
          <a:p>
            <a:r>
              <a:rPr lang="en-US" sz="2800">
                <a:solidFill>
                  <a:schemeClr val="bg1"/>
                </a:solidFill>
              </a:rPr>
              <a:t>SELECT a,b FROM users</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3922549" cy="523220"/>
          </a:xfrm>
          <a:prstGeom prst="rect">
            <a:avLst/>
          </a:prstGeom>
          <a:noFill/>
        </p:spPr>
        <p:txBody>
          <a:bodyPr wrap="none" rtlCol="0">
            <a:spAutoFit/>
          </a:bodyPr>
          <a:lstStyle/>
          <a:p>
            <a:r>
              <a:rPr lang="en-US" sz="2800">
                <a:solidFill>
                  <a:schemeClr val="bg1"/>
                </a:solidFill>
              </a:rPr>
              <a:t>db.users.find({}, {a:1,b:1})</a:t>
            </a:r>
          </a:p>
        </p:txBody>
      </p:sp>
    </p:spTree>
    <p:extLst>
      <p:ext uri="{BB962C8B-B14F-4D97-AF65-F5344CB8AC3E}">
        <p14:creationId xmlns:p14="http://schemas.microsoft.com/office/powerpoint/2010/main" val="781873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619744"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3494803" cy="523220"/>
          </a:xfrm>
          <a:prstGeom prst="rect">
            <a:avLst/>
          </a:prstGeom>
          <a:noFill/>
        </p:spPr>
        <p:txBody>
          <a:bodyPr wrap="none" rtlCol="0">
            <a:spAutoFit/>
          </a:bodyPr>
          <a:lstStyle/>
          <a:p>
            <a:r>
              <a:rPr lang="en-US" sz="2800">
                <a:solidFill>
                  <a:schemeClr val="bg1"/>
                </a:solidFill>
              </a:rPr>
              <a:t>db.users.find({age:33})</a:t>
            </a:r>
          </a:p>
        </p:txBody>
      </p:sp>
    </p:spTree>
    <p:extLst>
      <p:ext uri="{BB962C8B-B14F-4D97-AF65-F5344CB8AC3E}">
        <p14:creationId xmlns:p14="http://schemas.microsoft.com/office/powerpoint/2010/main" val="18208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721427" y="3343502"/>
            <a:ext cx="5890652" cy="523220"/>
          </a:xfrm>
          <a:prstGeom prst="rect">
            <a:avLst/>
          </a:prstGeom>
          <a:noFill/>
        </p:spPr>
        <p:txBody>
          <a:bodyPr wrap="none" rtlCol="0">
            <a:spAutoFit/>
          </a:bodyPr>
          <a:lstStyle/>
          <a:p>
            <a:r>
              <a:rPr lang="en-US" sz="2800">
                <a:solidFill>
                  <a:schemeClr val="bg1"/>
                </a:solidFill>
              </a:rPr>
              <a:t>SELECT a,b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99033"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 {a:1,b:1})</a:t>
            </a:r>
          </a:p>
        </p:txBody>
      </p:sp>
    </p:spTree>
    <p:extLst>
      <p:ext uri="{BB962C8B-B14F-4D97-AF65-F5344CB8AC3E}">
        <p14:creationId xmlns:p14="http://schemas.microsoft.com/office/powerpoint/2010/main" val="334887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838200" y="3343502"/>
            <a:ext cx="8075159" cy="523220"/>
          </a:xfrm>
          <a:prstGeom prst="rect">
            <a:avLst/>
          </a:prstGeom>
          <a:noFill/>
        </p:spPr>
        <p:txBody>
          <a:bodyPr wrap="none" rtlCol="0">
            <a:spAutoFit/>
          </a:bodyPr>
          <a:lstStyle/>
          <a:p>
            <a:r>
              <a:rPr lang="en-US" sz="2800">
                <a:solidFill>
                  <a:schemeClr val="bg1"/>
                </a:solidFill>
              </a:rPr>
              <a:t>SELECT * FROM users WHERE age=33 ORDER BY 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708550"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({age:33}).sort({name:1})</a:t>
            </a:r>
          </a:p>
        </p:txBody>
      </p:sp>
    </p:spTree>
    <p:extLst>
      <p:ext uri="{BB962C8B-B14F-4D97-AF65-F5344CB8AC3E}">
        <p14:creationId xmlns:p14="http://schemas.microsoft.com/office/powerpoint/2010/main" val="10468082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619744" cy="523220"/>
          </a:xfrm>
          <a:prstGeom prst="rect">
            <a:avLst/>
          </a:prstGeom>
          <a:noFill/>
        </p:spPr>
        <p:txBody>
          <a:bodyPr wrap="none" rtlCol="0">
            <a:spAutoFit/>
          </a:bodyPr>
          <a:lstStyle/>
          <a:p>
            <a:r>
              <a:rPr lang="en-US" sz="2800">
                <a:solidFill>
                  <a:schemeClr val="bg1"/>
                </a:solidFill>
              </a:rPr>
              <a:t>SELECT * FROM users WHERE age&gt;33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281237"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({age:{$gt:33}})</a:t>
            </a:r>
          </a:p>
        </p:txBody>
      </p:sp>
    </p:spTree>
    <p:extLst>
      <p:ext uri="{BB962C8B-B14F-4D97-AF65-F5344CB8AC3E}">
        <p14:creationId xmlns:p14="http://schemas.microsoft.com/office/powerpoint/2010/main" val="40013324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5736763" cy="523220"/>
          </a:xfrm>
          <a:prstGeom prst="rect">
            <a:avLst/>
          </a:prstGeom>
          <a:noFill/>
        </p:spPr>
        <p:txBody>
          <a:bodyPr wrap="none" rtlCol="0">
            <a:spAutoFit/>
          </a:bodyPr>
          <a:lstStyle/>
          <a:p>
            <a:r>
              <a:rPr lang="en-US" sz="2800">
                <a:solidFill>
                  <a:schemeClr val="bg1"/>
                </a:solidFill>
              </a:rPr>
              <a:t>SELECT * FROM users WHERE age!=33</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65234" cy="523220"/>
          </a:xfrm>
          <a:prstGeom prst="rect">
            <a:avLst/>
          </a:prstGeom>
          <a:noFill/>
        </p:spPr>
        <p:txBody>
          <a:bodyPr wrap="none" rtlCol="0">
            <a:spAutoFit/>
          </a:bodyPr>
          <a:lstStyle/>
          <a:p>
            <a:r>
              <a:rPr lang="en-US" sz="2800" smtClean="0">
                <a:solidFill>
                  <a:schemeClr val="bg1"/>
                </a:solidFill>
              </a:rPr>
              <a:t>db.users.find</a:t>
            </a:r>
            <a:r>
              <a:rPr lang="en-US" sz="2800">
                <a:solidFill>
                  <a:schemeClr val="bg1"/>
                </a:solidFill>
              </a:rPr>
              <a:t>({age:{$ne:33}})</a:t>
            </a:r>
          </a:p>
        </p:txBody>
      </p:sp>
    </p:spTree>
    <p:extLst>
      <p:ext uri="{BB962C8B-B14F-4D97-AF65-F5344CB8AC3E}">
        <p14:creationId xmlns:p14="http://schemas.microsoft.com/office/powerpoint/2010/main" val="3255219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432484"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193392"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2108651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390656" y="3276600"/>
            <a:ext cx="7176003" cy="523220"/>
          </a:xfrm>
          <a:prstGeom prst="rect">
            <a:avLst/>
          </a:prstGeom>
          <a:noFill/>
        </p:spPr>
        <p:txBody>
          <a:bodyPr wrap="none" rtlCol="0">
            <a:spAutoFit/>
          </a:bodyPr>
          <a:lstStyle/>
          <a:p>
            <a:r>
              <a:rPr lang="en-US" sz="2800">
                <a:solidFill>
                  <a:schemeClr val="bg1"/>
                </a:solidFill>
              </a:rPr>
              <a:t>SELECT * FROM users WHERE name LIKE "Joe%"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379404" cy="523220"/>
          </a:xfrm>
          <a:prstGeom prst="rect">
            <a:avLst/>
          </a:prstGeom>
          <a:noFill/>
        </p:spPr>
        <p:txBody>
          <a:bodyPr wrap="none" rtlCol="0">
            <a:spAutoFit/>
          </a:bodyPr>
          <a:lstStyle/>
          <a:p>
            <a:r>
              <a:rPr lang="en-US" sz="2800">
                <a:solidFill>
                  <a:schemeClr val="bg1"/>
                </a:solidFill>
              </a:rPr>
              <a:t>db.users.find({name:/^Joe/})</a:t>
            </a:r>
          </a:p>
        </p:txBody>
      </p:sp>
    </p:spTree>
    <p:extLst>
      <p:ext uri="{BB962C8B-B14F-4D97-AF65-F5344CB8AC3E}">
        <p14:creationId xmlns:p14="http://schemas.microsoft.com/office/powerpoint/2010/main" val="9516048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7684668" cy="523220"/>
          </a:xfrm>
          <a:prstGeom prst="rect">
            <a:avLst/>
          </a:prstGeom>
          <a:noFill/>
        </p:spPr>
        <p:txBody>
          <a:bodyPr wrap="none" rtlCol="0">
            <a:spAutoFit/>
          </a:bodyPr>
          <a:lstStyle/>
          <a:p>
            <a:r>
              <a:rPr lang="en-US" sz="2800">
                <a:solidFill>
                  <a:schemeClr val="bg1"/>
                </a:solidFill>
              </a:rPr>
              <a:t>SELECT * FROM users WHERE age&gt;33 AND age&lt;=40</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548570" cy="523220"/>
          </a:xfrm>
          <a:prstGeom prst="rect">
            <a:avLst/>
          </a:prstGeom>
          <a:noFill/>
        </p:spPr>
        <p:txBody>
          <a:bodyPr wrap="none" rtlCol="0">
            <a:spAutoFit/>
          </a:bodyPr>
          <a:lstStyle/>
          <a:p>
            <a:r>
              <a:rPr lang="en-US" sz="2800">
                <a:solidFill>
                  <a:schemeClr val="bg1"/>
                </a:solidFill>
              </a:rPr>
              <a:t>db.users.find({'age':{$gt:33,$lte:40}})</a:t>
            </a:r>
          </a:p>
        </p:txBody>
      </p:sp>
    </p:spTree>
    <p:extLst>
      <p:ext uri="{BB962C8B-B14F-4D97-AF65-F5344CB8AC3E}">
        <p14:creationId xmlns:p14="http://schemas.microsoft.com/office/powerpoint/2010/main" val="3827183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smtClean="0">
                <a:solidFill>
                  <a:schemeClr val="bg1"/>
                </a:solidFill>
              </a:rPr>
              <a:t>	</a:t>
            </a:r>
            <a:r>
              <a:rPr lang="en-US" sz="3600" smtClean="0">
                <a:solidFill>
                  <a:schemeClr val="bg1"/>
                </a:solidFill>
              </a:rPr>
              <a:t>Sự phát </a:t>
            </a:r>
            <a:r>
              <a:rPr lang="en-US" sz="3600">
                <a:solidFill>
                  <a:schemeClr val="bg1"/>
                </a:solidFill>
              </a:rPr>
              <a:t>triển của ngành công nghệ đã nảy sinh những chuẩn mới, nền tảng mới liên tục ra đời kéo theo các mô hình dữ liệu được thiết kế có tính đặc thù hơn cho từng lĩnh vực cụ thể</a:t>
            </a:r>
            <a:r>
              <a:rPr lang="en-US" sz="3600">
                <a:solidFill>
                  <a:schemeClr val="bg1"/>
                </a:solidFill>
              </a:rPr>
              <a:t>. </a:t>
            </a:r>
            <a:endParaRPr lang="en-US" sz="3600" smtClean="0">
              <a:solidFill>
                <a:schemeClr val="bg1"/>
              </a:solidFill>
            </a:endParaRPr>
          </a:p>
          <a:p>
            <a:pPr>
              <a:buFont typeface="Wingdings" pitchFamily="2" charset="2"/>
              <a:buChar char="v"/>
            </a:pPr>
            <a:r>
              <a:rPr lang="en-US" sz="3600">
                <a:solidFill>
                  <a:schemeClr val="bg1"/>
                </a:solidFill>
              </a:rPr>
              <a:t> </a:t>
            </a:r>
            <a:r>
              <a:rPr lang="en-US" sz="3600" smtClean="0">
                <a:solidFill>
                  <a:schemeClr val="bg1"/>
                </a:solidFill>
              </a:rPr>
              <a:t>VD:  </a:t>
            </a:r>
          </a:p>
          <a:p>
            <a:pPr marL="0" indent="0">
              <a:buNone/>
            </a:pPr>
            <a:r>
              <a:rPr lang="en-US" sz="3600" smtClean="0">
                <a:solidFill>
                  <a:schemeClr val="bg1"/>
                </a:solidFill>
              </a:rPr>
              <a:t>JSR </a:t>
            </a:r>
            <a:r>
              <a:rPr lang="en-US" sz="3600">
                <a:solidFill>
                  <a:schemeClr val="bg1"/>
                </a:solidFill>
              </a:rPr>
              <a:t>170 (Content Repository API for Java) </a:t>
            </a:r>
            <a:endParaRPr lang="en-US" sz="360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Rectangle 6"/>
          <p:cNvSpPr/>
          <p:nvPr/>
        </p:nvSpPr>
        <p:spPr>
          <a:xfrm>
            <a:off x="1828800" y="152400"/>
            <a:ext cx="4572000" cy="1477328"/>
          </a:xfrm>
          <a:prstGeom prst="rect">
            <a:avLst/>
          </a:prstGeom>
        </p:spPr>
        <p:txBody>
          <a:bodyPr>
            <a:spAutoFit/>
          </a:bodyPr>
          <a:lstStyle/>
          <a:p>
            <a:r>
              <a:rPr lang="en-US"/>
              <a:t>, mô hình lập trình hướng đối tượng chiếm tới 56% mức độ phổ dụng cũng đòi hỏi những tương tác từ cài đặt (implementation) tới dữ liệu là các tương tác hướng đối tượng. Tức đòi dữ liệu xử lý cũng hướng đối tượng</a:t>
            </a:r>
            <a:endParaRPr lang="en-US"/>
          </a:p>
        </p:txBody>
      </p:sp>
      <p:sp>
        <p:nvSpPr>
          <p:cNvPr id="8" name="Oval 60"/>
          <p:cNvSpPr>
            <a:spLocks noChangeArrowheads="1"/>
          </p:cNvSpPr>
          <p:nvPr/>
        </p:nvSpPr>
        <p:spPr bwMode="gray">
          <a:xfrm>
            <a:off x="457200" y="295770"/>
            <a:ext cx="8001001" cy="822305"/>
          </a:xfrm>
          <a:prstGeom prst="ellipse">
            <a:avLst/>
          </a:prstGeom>
          <a:gradFill rotWithShape="1">
            <a:gsLst>
              <a:gs pos="0">
                <a:srgbClr val="4CCAE8">
                  <a:alpha val="32001"/>
                </a:srgbClr>
              </a:gs>
              <a:gs pos="100000">
                <a:srgbClr val="4CCAE8">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r>
              <a:rPr lang="en-US" sz="3200" b="1">
                <a:solidFill>
                  <a:srgbClr val="FFFF00"/>
                </a:solidFill>
              </a:rPr>
              <a:t>Thách thức nền tảng </a:t>
            </a:r>
            <a:r>
              <a:rPr lang="en-US" sz="3200" b="1">
                <a:solidFill>
                  <a:srgbClr val="FFFF00"/>
                </a:solidFill>
              </a:rPr>
              <a:t>Phần </a:t>
            </a:r>
            <a:r>
              <a:rPr lang="en-US" sz="3200" b="1" smtClean="0">
                <a:solidFill>
                  <a:srgbClr val="FFFF00"/>
                </a:solidFill>
              </a:rPr>
              <a:t>mềm</a:t>
            </a:r>
            <a:endParaRPr lang="en-US" sz="3200" b="1">
              <a:solidFill>
                <a:srgbClr val="FFFF00"/>
              </a:solidFill>
            </a:endParaRPr>
          </a:p>
        </p:txBody>
      </p:sp>
    </p:spTree>
    <p:extLst>
      <p:ext uri="{BB962C8B-B14F-4D97-AF65-F5344CB8AC3E}">
        <p14:creationId xmlns:p14="http://schemas.microsoft.com/office/powerpoint/2010/main" val="818781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143000" y="3276600"/>
            <a:ext cx="6593408" cy="523220"/>
          </a:xfrm>
          <a:prstGeom prst="rect">
            <a:avLst/>
          </a:prstGeom>
          <a:noFill/>
        </p:spPr>
        <p:txBody>
          <a:bodyPr wrap="none" rtlCol="0">
            <a:spAutoFit/>
          </a:bodyPr>
          <a:lstStyle/>
          <a:p>
            <a:r>
              <a:rPr lang="en-US" sz="2800">
                <a:solidFill>
                  <a:schemeClr val="bg1"/>
                </a:solidFill>
              </a:rPr>
              <a:t>SELECT * FROM users ORDER BY name DESC</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618252" cy="523220"/>
          </a:xfrm>
          <a:prstGeom prst="rect">
            <a:avLst/>
          </a:prstGeom>
          <a:noFill/>
        </p:spPr>
        <p:txBody>
          <a:bodyPr wrap="none" rtlCol="0">
            <a:spAutoFit/>
          </a:bodyPr>
          <a:lstStyle/>
          <a:p>
            <a:r>
              <a:rPr lang="en-US" sz="2800">
                <a:solidFill>
                  <a:schemeClr val="bg1"/>
                </a:solidFill>
              </a:rPr>
              <a:t>db.users.find().sort({name:-1})</a:t>
            </a:r>
          </a:p>
        </p:txBody>
      </p:sp>
    </p:spTree>
    <p:extLst>
      <p:ext uri="{BB962C8B-B14F-4D97-AF65-F5344CB8AC3E}">
        <p14:creationId xmlns:p14="http://schemas.microsoft.com/office/powerpoint/2010/main" val="3832467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5805435" cy="523220"/>
          </a:xfrm>
          <a:prstGeom prst="rect">
            <a:avLst/>
          </a:prstGeom>
          <a:noFill/>
        </p:spPr>
        <p:txBody>
          <a:bodyPr wrap="none" rtlCol="0">
            <a:spAutoFit/>
          </a:bodyPr>
          <a:lstStyle/>
          <a:p>
            <a:r>
              <a:rPr lang="en-US" sz="2800">
                <a:solidFill>
                  <a:schemeClr val="bg1"/>
                </a:solidFill>
              </a:rPr>
              <a:t>SELECT * FROM users LIMIT 10 SKIP 20</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71526" cy="523220"/>
          </a:xfrm>
          <a:prstGeom prst="rect">
            <a:avLst/>
          </a:prstGeom>
          <a:noFill/>
        </p:spPr>
        <p:txBody>
          <a:bodyPr wrap="none" rtlCol="0">
            <a:spAutoFit/>
          </a:bodyPr>
          <a:lstStyle/>
          <a:p>
            <a:r>
              <a:rPr lang="en-US" sz="2800">
                <a:solidFill>
                  <a:schemeClr val="bg1"/>
                </a:solidFill>
              </a:rPr>
              <a:t>db.users.find().limit(10).skip(20)</a:t>
            </a:r>
          </a:p>
        </p:txBody>
      </p:sp>
    </p:spTree>
    <p:extLst>
      <p:ext uri="{BB962C8B-B14F-4D97-AF65-F5344CB8AC3E}">
        <p14:creationId xmlns:p14="http://schemas.microsoft.com/office/powerpoint/2010/main" val="1089402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122830" cy="523220"/>
          </a:xfrm>
          <a:prstGeom prst="rect">
            <a:avLst/>
          </a:prstGeom>
          <a:noFill/>
        </p:spPr>
        <p:txBody>
          <a:bodyPr wrap="none" rtlCol="0">
            <a:spAutoFit/>
          </a:bodyPr>
          <a:lstStyle/>
          <a:p>
            <a:r>
              <a:rPr lang="en-US" sz="2800">
                <a:solidFill>
                  <a:schemeClr val="bg1"/>
                </a:solidFill>
              </a:rPr>
              <a:t>SELECT * FROM users WHERE a=1 or b=2</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5607304" cy="523220"/>
          </a:xfrm>
          <a:prstGeom prst="rect">
            <a:avLst/>
          </a:prstGeom>
          <a:noFill/>
        </p:spPr>
        <p:txBody>
          <a:bodyPr wrap="none" rtlCol="0">
            <a:spAutoFit/>
          </a:bodyPr>
          <a:lstStyle/>
          <a:p>
            <a:r>
              <a:rPr lang="en-US" sz="2800">
                <a:solidFill>
                  <a:schemeClr val="bg1"/>
                </a:solidFill>
              </a:rPr>
              <a:t>db.users.find( { $or : [ {a:1} , {b:2} ] } )</a:t>
            </a:r>
          </a:p>
        </p:txBody>
      </p:sp>
    </p:spTree>
    <p:extLst>
      <p:ext uri="{BB962C8B-B14F-4D97-AF65-F5344CB8AC3E}">
        <p14:creationId xmlns:p14="http://schemas.microsoft.com/office/powerpoint/2010/main" val="2580359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4466928" cy="523220"/>
          </a:xfrm>
          <a:prstGeom prst="rect">
            <a:avLst/>
          </a:prstGeom>
          <a:noFill/>
        </p:spPr>
        <p:txBody>
          <a:bodyPr wrap="none" rtlCol="0">
            <a:spAutoFit/>
          </a:bodyPr>
          <a:lstStyle/>
          <a:p>
            <a:r>
              <a:rPr lang="en-US" sz="2800">
                <a:solidFill>
                  <a:schemeClr val="bg1"/>
                </a:solidFill>
              </a:rPr>
              <a:t>SELECT * FROM users LIMIT 1</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2898229" cy="523220"/>
          </a:xfrm>
          <a:prstGeom prst="rect">
            <a:avLst/>
          </a:prstGeom>
          <a:noFill/>
        </p:spPr>
        <p:txBody>
          <a:bodyPr wrap="none" rtlCol="0">
            <a:spAutoFit/>
          </a:bodyPr>
          <a:lstStyle/>
          <a:p>
            <a:r>
              <a:rPr lang="en-US" sz="2800" smtClean="0">
                <a:solidFill>
                  <a:schemeClr val="bg1"/>
                </a:solidFill>
              </a:rPr>
              <a:t>db.users.findOne</a:t>
            </a:r>
            <a:r>
              <a:rPr lang="en-US" sz="2800">
                <a:solidFill>
                  <a:schemeClr val="bg1"/>
                </a:solidFill>
              </a:rPr>
              <a:t>()</a:t>
            </a:r>
          </a:p>
        </p:txBody>
      </p:sp>
    </p:spTree>
    <p:extLst>
      <p:ext uri="{BB962C8B-B14F-4D97-AF65-F5344CB8AC3E}">
        <p14:creationId xmlns:p14="http://schemas.microsoft.com/office/powerpoint/2010/main" val="1906244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7232301" cy="1384995"/>
          </a:xfrm>
          <a:prstGeom prst="rect">
            <a:avLst/>
          </a:prstGeom>
          <a:noFill/>
        </p:spPr>
        <p:txBody>
          <a:bodyPr wrap="none" rtlCol="0">
            <a:spAutoFit/>
          </a:bodyPr>
          <a:lstStyle/>
          <a:p>
            <a:r>
              <a:rPr lang="en-US" sz="2800">
                <a:solidFill>
                  <a:schemeClr val="bg1"/>
                </a:solidFill>
              </a:rPr>
              <a:t>SELECT customer.name FROM customers,orders </a:t>
            </a:r>
            <a:br>
              <a:rPr lang="en-US" sz="2800">
                <a:solidFill>
                  <a:schemeClr val="bg1"/>
                </a:solidFill>
              </a:rPr>
            </a:br>
            <a:r>
              <a:rPr lang="en-US" sz="2800">
                <a:solidFill>
                  <a:schemeClr val="bg1"/>
                </a:solidFill>
              </a:rPr>
              <a:t>WHERE orders.id = "q179" </a:t>
            </a:r>
            <a:br>
              <a:rPr lang="en-US" sz="2800">
                <a:solidFill>
                  <a:schemeClr val="bg1"/>
                </a:solidFill>
              </a:rPr>
            </a:br>
            <a:r>
              <a:rPr lang="en-US" sz="2800">
                <a:solidFill>
                  <a:schemeClr val="bg1"/>
                </a:solidFill>
              </a:rPr>
              <a:t>AND orders.custid = customer.id</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954107"/>
          </a:xfrm>
          <a:prstGeom prst="rect">
            <a:avLst/>
          </a:prstGeom>
          <a:noFill/>
        </p:spPr>
        <p:txBody>
          <a:bodyPr wrap="none" rtlCol="0">
            <a:spAutoFit/>
          </a:bodyPr>
          <a:lstStyle/>
          <a:p>
            <a:endParaRPr lang="en-US" sz="2800" b="1" smtClean="0">
              <a:solidFill>
                <a:srgbClr val="FFFF00"/>
              </a:solidFill>
            </a:endParaRPr>
          </a:p>
          <a:p>
            <a:r>
              <a:rPr lang="en-US" sz="2800" b="1" smtClean="0">
                <a:solidFill>
                  <a:srgbClr val="FFFF00"/>
                </a:solidFill>
              </a:rPr>
              <a:t>Mongo </a:t>
            </a:r>
            <a:r>
              <a:rPr lang="en-US" sz="2800" b="1">
                <a:solidFill>
                  <a:srgbClr val="FFFF00"/>
                </a:solidFill>
              </a:rPr>
              <a:t>Statement</a:t>
            </a:r>
            <a:endParaRPr lang="en-US" sz="2800">
              <a:solidFill>
                <a:srgbClr val="FFFF00"/>
              </a:solidFill>
            </a:endParaRPr>
          </a:p>
        </p:txBody>
      </p:sp>
      <p:sp>
        <p:nvSpPr>
          <p:cNvPr id="9" name="TextBox 8"/>
          <p:cNvSpPr txBox="1"/>
          <p:nvPr/>
        </p:nvSpPr>
        <p:spPr>
          <a:xfrm>
            <a:off x="1707573" y="5179974"/>
            <a:ext cx="7263976" cy="954107"/>
          </a:xfrm>
          <a:prstGeom prst="rect">
            <a:avLst/>
          </a:prstGeom>
          <a:noFill/>
        </p:spPr>
        <p:txBody>
          <a:bodyPr wrap="none" rtlCol="0">
            <a:spAutoFit/>
          </a:bodyPr>
          <a:lstStyle/>
          <a:p>
            <a:r>
              <a:rPr lang="en-US" sz="2800">
                <a:solidFill>
                  <a:schemeClr val="bg1"/>
                </a:solidFill>
              </a:rPr>
              <a:t>var o = db.orders.findOne({_id:"q179"});</a:t>
            </a:r>
          </a:p>
          <a:p>
            <a:r>
              <a:rPr lang="en-US" sz="2800">
                <a:solidFill>
                  <a:schemeClr val="bg1"/>
                </a:solidFill>
              </a:rPr>
              <a:t>var name = db.customers.findOne({_id:o.custid})</a:t>
            </a:r>
          </a:p>
        </p:txBody>
      </p:sp>
    </p:spTree>
    <p:extLst>
      <p:ext uri="{BB962C8B-B14F-4D97-AF65-F5344CB8AC3E}">
        <p14:creationId xmlns:p14="http://schemas.microsoft.com/office/powerpoint/2010/main" val="31819176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5" y="3276600"/>
            <a:ext cx="6839821" cy="523220"/>
          </a:xfrm>
          <a:prstGeom prst="rect">
            <a:avLst/>
          </a:prstGeom>
          <a:noFill/>
        </p:spPr>
        <p:txBody>
          <a:bodyPr wrap="none" rtlCol="0">
            <a:spAutoFit/>
          </a:bodyPr>
          <a:lstStyle/>
          <a:p>
            <a:r>
              <a:rPr lang="en-US" sz="2800">
                <a:solidFill>
                  <a:schemeClr val="bg1"/>
                </a:solidFill>
              </a:rPr>
              <a:t>CREATE INDEX myindexname ON users(name)</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852290" cy="523220"/>
          </a:xfrm>
          <a:prstGeom prst="rect">
            <a:avLst/>
          </a:prstGeom>
          <a:noFill/>
        </p:spPr>
        <p:txBody>
          <a:bodyPr wrap="none" rtlCol="0">
            <a:spAutoFit/>
          </a:bodyPr>
          <a:lstStyle/>
          <a:p>
            <a:r>
              <a:rPr lang="en-US" sz="2800">
                <a:solidFill>
                  <a:schemeClr val="bg1"/>
                </a:solidFill>
              </a:rPr>
              <a:t>db.users.ensureIndex({name:1})</a:t>
            </a:r>
          </a:p>
        </p:txBody>
      </p:sp>
    </p:spTree>
    <p:extLst>
      <p:ext uri="{BB962C8B-B14F-4D97-AF65-F5344CB8AC3E}">
        <p14:creationId xmlns:p14="http://schemas.microsoft.com/office/powerpoint/2010/main" val="3715755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375767" cy="523220"/>
          </a:xfrm>
          <a:prstGeom prst="rect">
            <a:avLst/>
          </a:prstGeom>
          <a:noFill/>
        </p:spPr>
        <p:txBody>
          <a:bodyPr wrap="none" rtlCol="0">
            <a:spAutoFit/>
          </a:bodyPr>
          <a:lstStyle/>
          <a:p>
            <a:r>
              <a:rPr lang="en-US" sz="2800">
                <a:solidFill>
                  <a:schemeClr val="bg1"/>
                </a:solidFill>
              </a:rPr>
              <a:t>UPDATE users SET a=1 WHERE b='q'</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6781665" cy="523220"/>
          </a:xfrm>
          <a:prstGeom prst="rect">
            <a:avLst/>
          </a:prstGeom>
          <a:noFill/>
        </p:spPr>
        <p:txBody>
          <a:bodyPr wrap="none" rtlCol="0">
            <a:spAutoFit/>
          </a:bodyPr>
          <a:lstStyle/>
          <a:p>
            <a:r>
              <a:rPr lang="en-US" sz="2800">
                <a:solidFill>
                  <a:schemeClr val="bg1"/>
                </a:solidFill>
              </a:rPr>
              <a:t>db.users.update({b:'q'},{$set:{a:1}},false,true)</a:t>
            </a:r>
          </a:p>
        </p:txBody>
      </p:sp>
    </p:spTree>
    <p:extLst>
      <p:ext uri="{BB962C8B-B14F-4D97-AF65-F5344CB8AC3E}">
        <p14:creationId xmlns:p14="http://schemas.microsoft.com/office/powerpoint/2010/main" val="39259274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726824" cy="523220"/>
          </a:xfrm>
          <a:prstGeom prst="rect">
            <a:avLst/>
          </a:prstGeom>
          <a:noFill/>
        </p:spPr>
        <p:txBody>
          <a:bodyPr wrap="none" rtlCol="0">
            <a:spAutoFit/>
          </a:bodyPr>
          <a:lstStyle/>
          <a:p>
            <a:r>
              <a:rPr lang="en-US" sz="2800">
                <a:solidFill>
                  <a:schemeClr val="bg1"/>
                </a:solidFill>
              </a:rPr>
              <a:t>UPDATE users SET a=a+2 WHERE b='q'</a:t>
            </a: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6767558" cy="523220"/>
          </a:xfrm>
          <a:prstGeom prst="rect">
            <a:avLst/>
          </a:prstGeom>
          <a:noFill/>
        </p:spPr>
        <p:txBody>
          <a:bodyPr wrap="none" rtlCol="0">
            <a:spAutoFit/>
          </a:bodyPr>
          <a:lstStyle/>
          <a:p>
            <a:r>
              <a:rPr lang="en-US" sz="2800">
                <a:solidFill>
                  <a:schemeClr val="bg1"/>
                </a:solidFill>
              </a:rPr>
              <a:t>db.users.update({b:'q'},{$inc:{a:2}},false,true)</a:t>
            </a:r>
          </a:p>
        </p:txBody>
      </p:sp>
    </p:spTree>
    <p:extLst>
      <p:ext uri="{BB962C8B-B14F-4D97-AF65-F5344CB8AC3E}">
        <p14:creationId xmlns:p14="http://schemas.microsoft.com/office/powerpoint/2010/main" val="21625566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
        <p:nvSpPr>
          <p:cNvPr id="7" name="Oval 5"/>
          <p:cNvSpPr>
            <a:spLocks noChangeArrowheads="1"/>
          </p:cNvSpPr>
          <p:nvPr/>
        </p:nvSpPr>
        <p:spPr bwMode="gray">
          <a:xfrm>
            <a:off x="304800" y="152400"/>
            <a:ext cx="2819400" cy="1301750"/>
          </a:xfrm>
          <a:prstGeom prst="ellipse">
            <a:avLst/>
          </a:prstGeom>
          <a:gradFill rotWithShape="1">
            <a:gsLst>
              <a:gs pos="0">
                <a:srgbClr val="99CC00">
                  <a:gamma/>
                  <a:tint val="33333"/>
                  <a:invGamma/>
                </a:srgbClr>
              </a:gs>
              <a:gs pos="100000">
                <a:srgbClr val="99CC00"/>
              </a:gs>
            </a:gsLst>
            <a:path path="shape">
              <a:fillToRect l="50000" t="50000" r="50000" b="50000"/>
            </a:path>
          </a:gradFill>
          <a:ln>
            <a:noFill/>
          </a:ln>
          <a:effectLst>
            <a:prstShdw prst="shdw12" dist="76200" dir="10800000">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400" b="1"/>
              <a:t>4</a:t>
            </a:r>
            <a:r>
              <a:rPr lang="en-US" sz="2400" b="1" smtClean="0"/>
              <a:t>. Thao tác</a:t>
            </a:r>
            <a:endParaRPr lang="en-US" sz="2400" b="1" baseline="-25000"/>
          </a:p>
        </p:txBody>
      </p:sp>
      <p:sp>
        <p:nvSpPr>
          <p:cNvPr id="2" name="TextBox 1"/>
          <p:cNvSpPr txBox="1"/>
          <p:nvPr/>
        </p:nvSpPr>
        <p:spPr>
          <a:xfrm>
            <a:off x="2514600" y="1600200"/>
            <a:ext cx="3272499" cy="523220"/>
          </a:xfrm>
          <a:prstGeom prst="rect">
            <a:avLst/>
          </a:prstGeom>
          <a:noFill/>
        </p:spPr>
        <p:txBody>
          <a:bodyPr wrap="none" rtlCol="0">
            <a:spAutoFit/>
          </a:bodyPr>
          <a:lstStyle/>
          <a:p>
            <a:r>
              <a:rPr lang="en-US" sz="2800" smtClean="0">
                <a:solidFill>
                  <a:schemeClr val="bg1"/>
                </a:solidFill>
              </a:rPr>
              <a:t>Một số thao tác ví dụ</a:t>
            </a:r>
            <a:endParaRPr lang="en-US" sz="2800">
              <a:solidFill>
                <a:schemeClr val="bg1"/>
              </a:solidFill>
            </a:endParaRPr>
          </a:p>
        </p:txBody>
      </p:sp>
      <p:sp>
        <p:nvSpPr>
          <p:cNvPr id="3" name="TextBox 2"/>
          <p:cNvSpPr txBox="1"/>
          <p:nvPr/>
        </p:nvSpPr>
        <p:spPr>
          <a:xfrm>
            <a:off x="1585964" y="3276600"/>
            <a:ext cx="5541838" cy="523220"/>
          </a:xfrm>
          <a:prstGeom prst="rect">
            <a:avLst/>
          </a:prstGeom>
          <a:noFill/>
        </p:spPr>
        <p:txBody>
          <a:bodyPr wrap="none" rtlCol="0">
            <a:spAutoFit/>
          </a:bodyPr>
          <a:lstStyle/>
          <a:p>
            <a:r>
              <a:rPr lang="en-US" sz="2800">
                <a:solidFill>
                  <a:schemeClr val="bg1"/>
                </a:solidFill>
              </a:rPr>
              <a:t>DELETE FROM users WHERE z="</a:t>
            </a:r>
            <a:r>
              <a:rPr lang="en-US" sz="2800">
                <a:solidFill>
                  <a:schemeClr val="bg1"/>
                </a:solidFill>
              </a:rPr>
              <a:t>abc</a:t>
            </a:r>
            <a:r>
              <a:rPr lang="en-US" sz="2800" smtClean="0">
                <a:solidFill>
                  <a:schemeClr val="bg1"/>
                </a:solidFill>
              </a:rPr>
              <a:t>"</a:t>
            </a:r>
            <a:endParaRPr lang="en-US" sz="2800">
              <a:solidFill>
                <a:schemeClr val="bg1"/>
              </a:solidFill>
            </a:endParaRPr>
          </a:p>
        </p:txBody>
      </p:sp>
      <p:sp>
        <p:nvSpPr>
          <p:cNvPr id="5" name="TextBox 4"/>
          <p:cNvSpPr txBox="1"/>
          <p:nvPr/>
        </p:nvSpPr>
        <p:spPr>
          <a:xfrm>
            <a:off x="1143000" y="2590800"/>
            <a:ext cx="2074863" cy="461665"/>
          </a:xfrm>
          <a:prstGeom prst="rect">
            <a:avLst/>
          </a:prstGeom>
          <a:noFill/>
        </p:spPr>
        <p:txBody>
          <a:bodyPr wrap="none" rtlCol="0">
            <a:spAutoFit/>
          </a:bodyPr>
          <a:lstStyle/>
          <a:p>
            <a:r>
              <a:rPr lang="en-US" sz="2400" b="1" smtClean="0">
                <a:solidFill>
                  <a:srgbClr val="FFFF00"/>
                </a:solidFill>
              </a:rPr>
              <a:t>SQL Statement</a:t>
            </a:r>
            <a:endParaRPr lang="en-US" sz="2400" b="1">
              <a:solidFill>
                <a:srgbClr val="FFFF00"/>
              </a:solidFill>
            </a:endParaRPr>
          </a:p>
        </p:txBody>
      </p:sp>
      <p:sp>
        <p:nvSpPr>
          <p:cNvPr id="8" name="TextBox 7"/>
          <p:cNvSpPr txBox="1"/>
          <p:nvPr/>
        </p:nvSpPr>
        <p:spPr>
          <a:xfrm>
            <a:off x="1211817" y="4201180"/>
            <a:ext cx="2878865" cy="523220"/>
          </a:xfrm>
          <a:prstGeom prst="rect">
            <a:avLst/>
          </a:prstGeom>
          <a:noFill/>
        </p:spPr>
        <p:txBody>
          <a:bodyPr wrap="none" rtlCol="0">
            <a:spAutoFit/>
          </a:bodyPr>
          <a:lstStyle/>
          <a:p>
            <a:r>
              <a:rPr lang="en-US" sz="2800" b="1">
                <a:solidFill>
                  <a:srgbClr val="FFFF00"/>
                </a:solidFill>
              </a:rPr>
              <a:t>Mongo Statement</a:t>
            </a:r>
            <a:endParaRPr lang="en-US" sz="2800">
              <a:solidFill>
                <a:srgbClr val="FFFF00"/>
              </a:solidFill>
            </a:endParaRPr>
          </a:p>
        </p:txBody>
      </p:sp>
      <p:sp>
        <p:nvSpPr>
          <p:cNvPr id="9" name="TextBox 8"/>
          <p:cNvSpPr txBox="1"/>
          <p:nvPr/>
        </p:nvSpPr>
        <p:spPr>
          <a:xfrm>
            <a:off x="1707573" y="5179974"/>
            <a:ext cx="4177747" cy="523220"/>
          </a:xfrm>
          <a:prstGeom prst="rect">
            <a:avLst/>
          </a:prstGeom>
          <a:noFill/>
        </p:spPr>
        <p:txBody>
          <a:bodyPr wrap="none" rtlCol="0">
            <a:spAutoFit/>
          </a:bodyPr>
          <a:lstStyle/>
          <a:p>
            <a:r>
              <a:rPr lang="en-US" sz="2800">
                <a:solidFill>
                  <a:schemeClr val="bg1"/>
                </a:solidFill>
              </a:rPr>
              <a:t>db.users.remove({z:'abc'});</a:t>
            </a:r>
            <a:r>
              <a:rPr lang="en-US" sz="2800" smtClean="0">
                <a:solidFill>
                  <a:schemeClr val="bg1"/>
                </a:solidFill>
              </a:rPr>
              <a:t>)</a:t>
            </a:r>
            <a:endParaRPr lang="en-US" sz="2800">
              <a:solidFill>
                <a:schemeClr val="bg1"/>
              </a:solidFill>
            </a:endParaRPr>
          </a:p>
        </p:txBody>
      </p:sp>
    </p:spTree>
    <p:extLst>
      <p:ext uri="{BB962C8B-B14F-4D97-AF65-F5344CB8AC3E}">
        <p14:creationId xmlns:p14="http://schemas.microsoft.com/office/powerpoint/2010/main" val="27571473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1447800" y="3198543"/>
            <a:ext cx="5486400" cy="954107"/>
          </a:xfrm>
          <a:prstGeom prst="rect">
            <a:avLst/>
          </a:prstGeom>
          <a:noFill/>
        </p:spPr>
        <p:txBody>
          <a:bodyPr wrap="square" rtlCol="0">
            <a:spAutoFit/>
          </a:bodyPr>
          <a:lstStyle/>
          <a:p>
            <a:r>
              <a:rPr lang="en-US" sz="2800" smtClean="0">
                <a:solidFill>
                  <a:schemeClr val="bg1"/>
                </a:solidFill>
              </a:rPr>
              <a:t>Open Source – Free</a:t>
            </a:r>
          </a:p>
          <a:p>
            <a:r>
              <a:rPr lang="en-US" sz="2800" smtClean="0">
                <a:solidFill>
                  <a:schemeClr val="bg1"/>
                </a:solidFill>
              </a:rPr>
              <a:t>Tốc độ:  Rất nhanh ? </a:t>
            </a:r>
          </a:p>
        </p:txBody>
      </p:sp>
    </p:spTree>
    <p:extLst>
      <p:ext uri="{BB962C8B-B14F-4D97-AF65-F5344CB8AC3E}">
        <p14:creationId xmlns:p14="http://schemas.microsoft.com/office/powerpoint/2010/main" val="6169069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v"/>
            </a:pPr>
            <a:r>
              <a:rPr lang="en-US" sz="3600" smtClean="0">
                <a:solidFill>
                  <a:schemeClr val="bg1"/>
                </a:solidFill>
              </a:rPr>
              <a:t> Mô </a:t>
            </a:r>
            <a:r>
              <a:rPr lang="en-US" sz="3600">
                <a:solidFill>
                  <a:schemeClr val="bg1"/>
                </a:solidFill>
              </a:rPr>
              <a:t>hình lập trình hướng đối tượng chiếm tới 56% mức độ phổ dụng cũng đòi hỏi những tương tác từ cài đặt (implementation) tới dữ liệu là các tương tác hướng đối tượng. Tức đòi dữ liệu xử lý cũng </a:t>
            </a:r>
            <a:r>
              <a:rPr lang="en-US" sz="3600">
                <a:solidFill>
                  <a:schemeClr val="bg1"/>
                </a:solidFill>
              </a:rPr>
              <a:t>hướng </a:t>
            </a:r>
            <a:r>
              <a:rPr lang="en-US" sz="3600" smtClean="0">
                <a:solidFill>
                  <a:schemeClr val="bg1"/>
                </a:solidFill>
              </a:rPr>
              <a:t>đối tượng</a:t>
            </a:r>
          </a:p>
          <a:p>
            <a:pPr>
              <a:buFont typeface="Wingdings" pitchFamily="2" charset="2"/>
              <a:buChar char="v"/>
            </a:pPr>
            <a:r>
              <a:rPr lang="en-US" sz="3600">
                <a:solidFill>
                  <a:schemeClr val="bg1"/>
                </a:solidFill>
              </a:rPr>
              <a:t> </a:t>
            </a:r>
            <a:r>
              <a:rPr lang="en-US" sz="3600" smtClean="0">
                <a:solidFill>
                  <a:schemeClr val="bg1"/>
                </a:solidFill>
              </a:rPr>
              <a:t>Cách giải quyết hiện nay ?</a:t>
            </a:r>
          </a:p>
          <a:p>
            <a:pPr>
              <a:buFont typeface="Wingdings" pitchFamily="2" charset="2"/>
              <a:buChar char="v"/>
            </a:pPr>
            <a:r>
              <a:rPr lang="en-US" sz="3600">
                <a:solidFill>
                  <a:schemeClr val="bg1"/>
                </a:solidFill>
              </a:rPr>
              <a:t> </a:t>
            </a:r>
            <a:r>
              <a:rPr lang="en-US" sz="3600" smtClean="0">
                <a:solidFill>
                  <a:schemeClr val="bg1"/>
                </a:solidFill>
              </a:rPr>
              <a:t>Liệu có tồn tại lâu dài ?</a:t>
            </a:r>
            <a:endParaRPr lang="en-US" sz="360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Oval 13"/>
          <p:cNvSpPr>
            <a:spLocks noChangeArrowheads="1"/>
          </p:cNvSpPr>
          <p:nvPr/>
        </p:nvSpPr>
        <p:spPr bwMode="gray">
          <a:xfrm>
            <a:off x="536945" y="457494"/>
            <a:ext cx="7921255" cy="830997"/>
          </a:xfrm>
          <a:prstGeom prst="ellipse">
            <a:avLst/>
          </a:prstGeom>
          <a:gradFill rotWithShape="1">
            <a:gsLst>
              <a:gs pos="0">
                <a:srgbClr val="B296F2">
                  <a:gamma/>
                  <a:shade val="63529"/>
                  <a:invGamma/>
                </a:srgbClr>
              </a:gs>
              <a:gs pos="100000">
                <a:srgbClr val="B296F2">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endParaRPr lang="en-US"/>
          </a:p>
        </p:txBody>
      </p:sp>
      <p:sp>
        <p:nvSpPr>
          <p:cNvPr id="6" name="Text Box 29"/>
          <p:cNvSpPr txBox="1">
            <a:spLocks noChangeArrowheads="1"/>
          </p:cNvSpPr>
          <p:nvPr/>
        </p:nvSpPr>
        <p:spPr bwMode="gray">
          <a:xfrm>
            <a:off x="1219200" y="480274"/>
            <a:ext cx="708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3200" b="1" smtClean="0">
                <a:solidFill>
                  <a:srgbClr val="FFFF00"/>
                </a:solidFill>
              </a:rPr>
              <a:t>Hướng phát triển mô hình lập trình</a:t>
            </a:r>
            <a:endParaRPr lang="en-US" sz="3200" b="1">
              <a:solidFill>
                <a:srgbClr val="FFFF00"/>
              </a:solidFill>
            </a:endParaRPr>
          </a:p>
        </p:txBody>
      </p:sp>
    </p:spTree>
    <p:extLst>
      <p:ext uri="{BB962C8B-B14F-4D97-AF65-F5344CB8AC3E}">
        <p14:creationId xmlns:p14="http://schemas.microsoft.com/office/powerpoint/2010/main" val="791967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67000" y="1524000"/>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4135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824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fade">
                                      <p:cBhvr>
                                        <p:cTn id="12" dur="500"/>
                                        <p:tgtEl>
                                          <p:spTgt spid="33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646218" y="1484745"/>
            <a:ext cx="5486400" cy="523220"/>
          </a:xfrm>
          <a:prstGeom prst="rect">
            <a:avLst/>
          </a:prstGeom>
          <a:noFill/>
        </p:spPr>
        <p:txBody>
          <a:bodyPr wrap="square" rtlCol="0">
            <a:spAutoFit/>
          </a:bodyPr>
          <a:lstStyle/>
          <a:p>
            <a:r>
              <a:rPr lang="en-US" sz="2800" smtClean="0">
                <a:solidFill>
                  <a:schemeClr val="bg1"/>
                </a:solidFill>
              </a:rPr>
              <a:t>Sử dụng lại mô hình ở phần đầu</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073" y="2438400"/>
            <a:ext cx="6629400" cy="399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1470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fade">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752600"/>
            <a:ext cx="7010399" cy="49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1977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fade">
                                      <p:cBhvr>
                                        <p:cTn id="7"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Insert Data</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73382"/>
            <a:ext cx="7010400" cy="4542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2929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fade">
                                      <p:cBhvr>
                                        <p:cTn id="7"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
        <p:nvSpPr>
          <p:cNvPr id="10" name="Oval 9"/>
          <p:cNvSpPr>
            <a:spLocks noChangeArrowheads="1"/>
          </p:cNvSpPr>
          <p:nvPr/>
        </p:nvSpPr>
        <p:spPr bwMode="gray">
          <a:xfrm>
            <a:off x="200508" y="189345"/>
            <a:ext cx="2895601" cy="1295400"/>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3810000" y="982306"/>
            <a:ext cx="3962400" cy="523220"/>
          </a:xfrm>
          <a:prstGeom prst="rect">
            <a:avLst/>
          </a:prstGeom>
          <a:noFill/>
        </p:spPr>
        <p:txBody>
          <a:bodyPr wrap="square" rtlCol="0">
            <a:spAutoFit/>
          </a:bodyPr>
          <a:lstStyle/>
          <a:p>
            <a:r>
              <a:rPr lang="en-US" sz="2800" smtClean="0">
                <a:solidFill>
                  <a:schemeClr val="bg1"/>
                </a:solidFill>
              </a:rPr>
              <a:t>Select Data</a:t>
            </a: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934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676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fade">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r>
              <a:rPr lang="en-US" sz="2800" b="1" smtClean="0">
                <a:solidFill>
                  <a:srgbClr val="FFFF00"/>
                </a:solidFill>
              </a:rPr>
              <a:t>Hạn chế của MongoDB nói riêng và của NoSQL nói chung ?</a:t>
            </a:r>
          </a:p>
        </p:txBody>
      </p:sp>
      <p:sp>
        <p:nvSpPr>
          <p:cNvPr id="2" name="TextBox 1"/>
          <p:cNvSpPr txBox="1"/>
          <p:nvPr/>
        </p:nvSpPr>
        <p:spPr>
          <a:xfrm>
            <a:off x="838200" y="2362200"/>
            <a:ext cx="7315200" cy="3970318"/>
          </a:xfrm>
          <a:prstGeom prst="rect">
            <a:avLst/>
          </a:prstGeom>
          <a:noFill/>
        </p:spPr>
        <p:txBody>
          <a:bodyPr wrap="square" rtlCol="0">
            <a:spAutoFit/>
          </a:bodyPr>
          <a:lstStyle/>
          <a:p>
            <a:r>
              <a:rPr lang="en-US" sz="2800" smtClean="0">
                <a:solidFill>
                  <a:schemeClr val="bg1"/>
                </a:solidFill>
              </a:rPr>
              <a:t>Khả </a:t>
            </a:r>
            <a:r>
              <a:rPr lang="en-US" sz="2800">
                <a:solidFill>
                  <a:schemeClr val="bg1"/>
                </a:solidFill>
              </a:rPr>
              <a:t>năng về tri thức nghiệp vụ (BI) của các CSDL </a:t>
            </a:r>
            <a:r>
              <a:rPr lang="en-US" sz="2800">
                <a:solidFill>
                  <a:schemeClr val="bg1"/>
                </a:solidFill>
              </a:rPr>
              <a:t>NoSQL</a:t>
            </a:r>
            <a:r>
              <a:rPr lang="en-US" sz="2800" smtClean="0">
                <a:solidFill>
                  <a:schemeClr val="bg1"/>
                </a:solidFill>
              </a:rPr>
              <a:t>. ?</a:t>
            </a:r>
          </a:p>
          <a:p>
            <a:r>
              <a:rPr lang="en-US" sz="2800" smtClean="0">
                <a:solidFill>
                  <a:schemeClr val="bg1"/>
                </a:solidFill>
              </a:rPr>
              <a:t>Liệu </a:t>
            </a:r>
            <a:r>
              <a:rPr lang="en-US" sz="2800">
                <a:solidFill>
                  <a:schemeClr val="bg1"/>
                </a:solidFill>
              </a:rPr>
              <a:t>các CSDL này có thể cung cấp dạng phân tích dữ liệu lớn và mạnh mà các doanh nghiệp đã quen với các </a:t>
            </a:r>
            <a:r>
              <a:rPr lang="en-US" sz="2800">
                <a:solidFill>
                  <a:schemeClr val="bg1"/>
                </a:solidFill>
              </a:rPr>
              <a:t>RDBMS</a:t>
            </a:r>
            <a:r>
              <a:rPr lang="en-US" sz="2800" smtClean="0">
                <a:solidFill>
                  <a:schemeClr val="bg1"/>
                </a:solidFill>
              </a:rPr>
              <a:t>?</a:t>
            </a:r>
          </a:p>
          <a:p>
            <a:endParaRPr lang="en-US" sz="2800">
              <a:solidFill>
                <a:schemeClr val="bg1"/>
              </a:solidFill>
            </a:endParaRPr>
          </a:p>
          <a:p>
            <a:r>
              <a:rPr lang="en-US" sz="2800" smtClean="0">
                <a:solidFill>
                  <a:schemeClr val="bg1"/>
                </a:solidFill>
              </a:rPr>
              <a:t>Giao tác  nghiêm ngặt ?</a:t>
            </a:r>
          </a:p>
          <a:p>
            <a:r>
              <a:rPr lang="en-US" sz="2800" smtClean="0">
                <a:solidFill>
                  <a:schemeClr val="bg1"/>
                </a:solidFill>
              </a:rPr>
              <a:t>Bảo mật ?</a:t>
            </a:r>
            <a:endParaRPr lang="en-US" sz="280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335973" y="51054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4-Point Star 10"/>
          <p:cNvSpPr/>
          <p:nvPr/>
        </p:nvSpPr>
        <p:spPr>
          <a:xfrm>
            <a:off x="335973" y="5465618"/>
            <a:ext cx="533400" cy="3810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792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sz="2800" b="1"/>
              <a:t>5</a:t>
            </a:r>
            <a:r>
              <a:rPr lang="en-US" sz="2800" b="1" smtClean="0"/>
              <a:t>. Đánh giá</a:t>
            </a:r>
            <a:endParaRPr lang="en-US" sz="2800" b="1" baseline="-25000"/>
          </a:p>
          <a:p>
            <a:pPr eaLnBrk="1" hangingPunct="1"/>
            <a:endParaRPr lang="en-US" baseline="-25000"/>
          </a:p>
        </p:txBody>
      </p:sp>
      <p:sp>
        <p:nvSpPr>
          <p:cNvPr id="6" name="TextBox 5"/>
          <p:cNvSpPr txBox="1"/>
          <p:nvPr/>
        </p:nvSpPr>
        <p:spPr>
          <a:xfrm>
            <a:off x="200508" y="1484745"/>
            <a:ext cx="8791092" cy="523220"/>
          </a:xfrm>
          <a:prstGeom prst="rect">
            <a:avLst/>
          </a:prstGeom>
          <a:noFill/>
        </p:spPr>
        <p:txBody>
          <a:bodyPr wrap="square" rtlCol="0">
            <a:spAutoFit/>
          </a:bodyPr>
          <a:lstStyle/>
          <a:p>
            <a:pPr algn="ctr"/>
            <a:r>
              <a:rPr lang="en-US" sz="2800" b="1" smtClean="0">
                <a:solidFill>
                  <a:srgbClr val="FFFF00"/>
                </a:solidFill>
              </a:rPr>
              <a:t>MongoDB</a:t>
            </a:r>
          </a:p>
        </p:txBody>
      </p:sp>
      <p:sp>
        <p:nvSpPr>
          <p:cNvPr id="2" name="TextBox 1"/>
          <p:cNvSpPr txBox="1"/>
          <p:nvPr/>
        </p:nvSpPr>
        <p:spPr>
          <a:xfrm>
            <a:off x="810491" y="2379518"/>
            <a:ext cx="7315200" cy="3108543"/>
          </a:xfrm>
          <a:prstGeom prst="rect">
            <a:avLst/>
          </a:prstGeom>
          <a:noFill/>
        </p:spPr>
        <p:txBody>
          <a:bodyPr wrap="square" rtlCol="0">
            <a:spAutoFit/>
          </a:bodyPr>
          <a:lstStyle/>
          <a:p>
            <a:r>
              <a:rPr lang="en-US" sz="2800" smtClean="0">
                <a:solidFill>
                  <a:schemeClr val="bg1"/>
                </a:solidFill>
              </a:rPr>
              <a:t>Mới mẻ </a:t>
            </a:r>
            <a:r>
              <a:rPr lang="en-US" sz="2800" smtClean="0">
                <a:solidFill>
                  <a:schemeClr val="bg1"/>
                </a:solidFill>
                <a:sym typeface="Wingdings" pitchFamily="2" charset="2"/>
              </a:rPr>
              <a:t> Lạ lẫm  Thiếu kinh nghiệm</a:t>
            </a:r>
            <a:endParaRPr lang="en-US" sz="2800" smtClean="0">
              <a:solidFill>
                <a:schemeClr val="bg1"/>
              </a:solidFill>
            </a:endParaRPr>
          </a:p>
          <a:p>
            <a:endParaRPr lang="en-US" sz="2800" smtClean="0">
              <a:solidFill>
                <a:schemeClr val="bg1"/>
              </a:solidFill>
            </a:endParaRPr>
          </a:p>
          <a:p>
            <a:r>
              <a:rPr lang="en-US" sz="2800" smtClean="0">
                <a:solidFill>
                  <a:schemeClr val="bg1"/>
                </a:solidFill>
              </a:rPr>
              <a:t>Triển vọng phát triển cao</a:t>
            </a:r>
            <a:endParaRPr lang="en-US" sz="2800">
              <a:solidFill>
                <a:schemeClr val="bg1"/>
              </a:solidFill>
            </a:endParaRPr>
          </a:p>
          <a:p>
            <a:endParaRPr lang="en-US" sz="2800" smtClean="0">
              <a:solidFill>
                <a:schemeClr val="bg1"/>
              </a:solidFill>
            </a:endParaRPr>
          </a:p>
          <a:p>
            <a:r>
              <a:rPr lang="en-US" sz="2800" smtClean="0">
                <a:solidFill>
                  <a:schemeClr val="bg1"/>
                </a:solidFill>
              </a:rPr>
              <a:t>Thích hợp với phương pháp phát triển hiện đại</a:t>
            </a:r>
            <a:endParaRPr lang="en-US" sz="2800">
              <a:solidFill>
                <a:schemeClr val="bg1"/>
              </a:solidFill>
            </a:endParaRPr>
          </a:p>
          <a:p>
            <a:endParaRPr lang="en-US" sz="2800" smtClean="0">
              <a:solidFill>
                <a:schemeClr val="bg1"/>
              </a:solidFill>
            </a:endParaRPr>
          </a:p>
          <a:p>
            <a:endParaRPr lang="en-US" sz="2800">
              <a:solidFill>
                <a:schemeClr val="bg1"/>
              </a:solidFill>
            </a:endParaRPr>
          </a:p>
        </p:txBody>
      </p:sp>
      <p:sp>
        <p:nvSpPr>
          <p:cNvPr id="3" name="4-Point Star 2"/>
          <p:cNvSpPr/>
          <p:nvPr/>
        </p:nvSpPr>
        <p:spPr>
          <a:xfrm>
            <a:off x="304800" y="25146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304800" y="33528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4-Point Star 8"/>
          <p:cNvSpPr/>
          <p:nvPr/>
        </p:nvSpPr>
        <p:spPr>
          <a:xfrm>
            <a:off x="297873" y="4267200"/>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686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down)">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down)">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DEMO</a:t>
            </a:r>
            <a:endParaRPr lang="en-US" baseline="-25000"/>
          </a:p>
        </p:txBody>
      </p:sp>
      <p:sp>
        <p:nvSpPr>
          <p:cNvPr id="3" name="4-Point Star 2"/>
          <p:cNvSpPr/>
          <p:nvPr/>
        </p:nvSpPr>
        <p:spPr>
          <a:xfrm>
            <a:off x="571500" y="2806987"/>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4-Point Star 7"/>
          <p:cNvSpPr/>
          <p:nvPr/>
        </p:nvSpPr>
        <p:spPr>
          <a:xfrm>
            <a:off x="571500" y="3470564"/>
            <a:ext cx="533400" cy="228600"/>
          </a:xfrm>
          <a:prstGeom prst="star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TextBox 4"/>
          <p:cNvSpPr txBox="1"/>
          <p:nvPr/>
        </p:nvSpPr>
        <p:spPr>
          <a:xfrm>
            <a:off x="1143000" y="2628900"/>
            <a:ext cx="2267352" cy="584775"/>
          </a:xfrm>
          <a:prstGeom prst="rect">
            <a:avLst/>
          </a:prstGeom>
          <a:noFill/>
        </p:spPr>
        <p:txBody>
          <a:bodyPr wrap="none" rtlCol="0">
            <a:spAutoFit/>
          </a:bodyPr>
          <a:lstStyle/>
          <a:p>
            <a:r>
              <a:rPr lang="en-US" sz="3200" smtClean="0">
                <a:solidFill>
                  <a:schemeClr val="bg1"/>
                </a:solidFill>
              </a:rPr>
              <a:t>Mongo Shell</a:t>
            </a:r>
            <a:endParaRPr lang="en-US" sz="3200">
              <a:solidFill>
                <a:schemeClr val="bg1"/>
              </a:solidFill>
            </a:endParaRPr>
          </a:p>
        </p:txBody>
      </p:sp>
      <p:sp>
        <p:nvSpPr>
          <p:cNvPr id="11" name="TextBox 10"/>
          <p:cNvSpPr txBox="1"/>
          <p:nvPr/>
        </p:nvSpPr>
        <p:spPr>
          <a:xfrm>
            <a:off x="1233055" y="3282434"/>
            <a:ext cx="2366738" cy="584775"/>
          </a:xfrm>
          <a:prstGeom prst="rect">
            <a:avLst/>
          </a:prstGeom>
          <a:noFill/>
        </p:spPr>
        <p:txBody>
          <a:bodyPr wrap="none" rtlCol="0">
            <a:spAutoFit/>
          </a:bodyPr>
          <a:lstStyle/>
          <a:p>
            <a:r>
              <a:rPr lang="en-US" sz="3200" smtClean="0">
                <a:solidFill>
                  <a:schemeClr val="bg1"/>
                </a:solidFill>
              </a:rPr>
              <a:t>Mongo - PHP</a:t>
            </a:r>
            <a:endParaRPr lang="en-US" sz="3200">
              <a:solidFill>
                <a:schemeClr val="bg1"/>
              </a:solidFill>
            </a:endParaRPr>
          </a:p>
        </p:txBody>
      </p:sp>
    </p:spTree>
    <p:extLst>
      <p:ext uri="{BB962C8B-B14F-4D97-AF65-F5344CB8AC3E}">
        <p14:creationId xmlns:p14="http://schemas.microsoft.com/office/powerpoint/2010/main" val="10665865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
        <p:nvSpPr>
          <p:cNvPr id="10" name="Oval 9"/>
          <p:cNvSpPr>
            <a:spLocks noChangeArrowheads="1"/>
          </p:cNvSpPr>
          <p:nvPr/>
        </p:nvSpPr>
        <p:spPr bwMode="gray">
          <a:xfrm>
            <a:off x="200508" y="189345"/>
            <a:ext cx="2895601" cy="953655"/>
          </a:xfrm>
          <a:prstGeom prst="ellipse">
            <a:avLst/>
          </a:prstGeom>
          <a:gradFill rotWithShape="1">
            <a:gsLst>
              <a:gs pos="0">
                <a:srgbClr val="FF9900">
                  <a:gamma/>
                  <a:tint val="27451"/>
                  <a:invGamma/>
                </a:srgbClr>
              </a:gs>
              <a:gs pos="100000">
                <a:srgbClr val="FF9900"/>
              </a:gs>
            </a:gsLst>
            <a:path path="shape">
              <a:fillToRect l="50000" t="50000" r="50000" b="50000"/>
            </a:path>
          </a:gradFill>
          <a:ln>
            <a:noFill/>
          </a:ln>
          <a:effectLst>
            <a:prstShdw prst="shdw12">
              <a:srgbClr val="46505E">
                <a:alpha val="50000"/>
              </a:srgbClr>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algn="ctr"/>
            <a:r>
              <a:rPr lang="en-US" sz="2800" b="1" smtClean="0"/>
              <a:t>The end.</a:t>
            </a:r>
            <a:endParaRPr lang="en-US" baseline="-25000"/>
          </a:p>
        </p:txBody>
      </p:sp>
      <p:sp>
        <p:nvSpPr>
          <p:cNvPr id="2" name="Flowchart: Process 1"/>
          <p:cNvSpPr/>
          <p:nvPr/>
        </p:nvSpPr>
        <p:spPr>
          <a:xfrm>
            <a:off x="1447800" y="2590800"/>
            <a:ext cx="6248400" cy="2362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31679" y="3115270"/>
            <a:ext cx="18806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Q &amp; A</a:t>
            </a:r>
            <a:endParaRPr lang="en-US" sz="5400" b="1" cap="all" spc="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5326124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TotalTime>
  <Words>2436</Words>
  <Application>Microsoft Office PowerPoint</Application>
  <PresentationFormat>On-screen Show (4:3)</PresentationFormat>
  <Paragraphs>692</Paragraphs>
  <Slides>98</Slides>
  <Notes>57</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PowerPoint Presentation</vt:lpstr>
      <vt:lpstr>Thông tin nhóm</vt:lpstr>
      <vt:lpstr>Contents</vt:lpstr>
      <vt:lpstr>1. Tương lai của RDBMS !</vt:lpstr>
      <vt:lpstr>1.1 Thành quả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2. NoSQL2. </vt:lpstr>
      <vt:lpstr> </vt:lpstr>
      <vt:lpstr> </vt:lpstr>
      <vt:lpstr> </vt:lpstr>
      <vt:lpstr> </vt:lpstr>
      <vt:lpstr> </vt:lpstr>
      <vt:lpstr> </vt:lpstr>
      <vt:lpstr> </vt:lpstr>
      <vt:lpstr> </vt:lpstr>
      <vt:lpstr> </vt:lpstr>
      <vt:lpstr> </vt:lpstr>
      <vt:lpstr> </vt:lpstr>
      <vt:lpstr> </vt:lpstr>
      <vt:lpstr>3. MongoDB</vt:lpstr>
      <vt:lpstr>1.Giới thiệu</vt:lpstr>
      <vt:lpstr>1.Giới thiệu</vt:lpstr>
      <vt:lpstr>1.Giới thiệu</vt:lpstr>
      <vt:lpstr>1.Giới thiệu</vt:lpstr>
      <vt:lpstr>1.Giới thiệu</vt:lpstr>
      <vt:lpstr>1.Giới thiệu</vt:lpstr>
      <vt:lpstr>1.Giới thiệu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PhamDanhVu</dc:creator>
  <cp:lastModifiedBy>PhamDanhVu</cp:lastModifiedBy>
  <cp:revision>87</cp:revision>
  <dcterms:created xsi:type="dcterms:W3CDTF">2006-08-16T00:00:00Z</dcterms:created>
  <dcterms:modified xsi:type="dcterms:W3CDTF">2012-05-05T06:31:15Z</dcterms:modified>
</cp:coreProperties>
</file>