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3" r:id="rId9"/>
    <p:sldId id="262" r:id="rId10"/>
    <p:sldId id="264" r:id="rId11"/>
    <p:sldId id="267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in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000">
            <a:off x="832413" y="973338"/>
            <a:ext cx="7479173" cy="7192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F7B9-8608-DC47-AB90-0F06680CD6C8}" type="datetimeFigureOut">
              <a:rPr lang="en-US" smtClean="0"/>
              <a:pPr/>
              <a:t>4/6/10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773E4-0143-DB40-B92A-58CEFD2B1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" TargetMode="External"/><Relationship Id="rId4" Type="http://schemas.openxmlformats.org/officeDocument/2006/relationships/hyperlink" Target="http://www.mongodb.org/display/DOCS/Events" TargetMode="External"/><Relationship Id="rId5" Type="http://schemas.openxmlformats.org/officeDocument/2006/relationships/hyperlink" Target="http://www.10gen.com" TargetMode="External"/><Relationship Id="rId6" Type="http://schemas.openxmlformats.org/officeDocument/2006/relationships/hyperlink" Target="mailto:jobs@10gen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com/mongod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n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71" y="1664709"/>
            <a:ext cx="6992076" cy="2170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0541"/>
            <a:ext cx="7772400" cy="1470025"/>
          </a:xfrm>
        </p:spPr>
        <p:txBody>
          <a:bodyPr/>
          <a:lstStyle/>
          <a:p>
            <a:r>
              <a:rPr lang="en-US" dirty="0" smtClean="0"/>
              <a:t>Indexing with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9864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Aaron Staple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aaron@10gen.com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indexes are less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db.c.find</a:t>
            </a:r>
            <a:r>
              <a:rPr lang="en-US" dirty="0" smtClean="0"/>
              <a:t>( {x:{$ne:1}} )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{x:{$mod:[10,1]}} )</a:t>
            </a:r>
          </a:p>
          <a:p>
            <a:pPr lvl="1"/>
            <a:r>
              <a:rPr lang="en-US" dirty="0" smtClean="0"/>
              <a:t>Uses index {x:1} to scan numbers only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</a:t>
            </a:r>
            <a:r>
              <a:rPr lang="en-US" dirty="0" err="1" smtClean="0"/>
              <a:t>x:{$not</a:t>
            </a:r>
            <a:r>
              <a:rPr lang="en-US" dirty="0" smtClean="0"/>
              <a:t>:/a/}} )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{x:{$gte:0,$lte:10},y:5} ) using index {x:1,y:1}</a:t>
            </a:r>
          </a:p>
          <a:p>
            <a:pPr lvl="1"/>
            <a:r>
              <a:rPr lang="en-US" dirty="0" smtClean="0"/>
              <a:t>Currently must scan all elements from {x:0,y:5} to {x:10,y:5}, but some improvements may be possible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{$</a:t>
            </a:r>
            <a:r>
              <a:rPr lang="en-US" dirty="0" err="1" smtClean="0"/>
              <a:t>where:’this.x</a:t>
            </a:r>
            <a:r>
              <a:rPr lang="en-US" dirty="0" smtClean="0"/>
              <a:t> = 5’}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about </a:t>
            </a:r>
            <a:r>
              <a:rPr lang="en-US" dirty="0" err="1" smtClean="0"/>
              <a:t>db.c.find</a:t>
            </a:r>
            <a:r>
              <a:rPr lang="en-US" dirty="0" smtClean="0"/>
              <a:t>( {</a:t>
            </a:r>
            <a:r>
              <a:rPr lang="en-US" dirty="0" err="1" smtClean="0"/>
              <a:t>x:{$not</a:t>
            </a:r>
            <a:r>
              <a:rPr lang="en-US" dirty="0" smtClean="0"/>
              <a:t>:/^a/}} ), using index {x:1}?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index is not used currently, but will be used in </a:t>
            </a:r>
            <a:r>
              <a:rPr lang="en-US" dirty="0" err="1" smtClean="0"/>
              <a:t>mongoDB</a:t>
            </a:r>
            <a:r>
              <a:rPr lang="en-US" dirty="0" smtClean="0"/>
              <a:t> 1.6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db.c.find</a:t>
            </a:r>
            <a:r>
              <a:rPr lang="en-US" dirty="0" smtClean="0"/>
              <a:t>( {a:[50,50]} ) using index {a:’2d’}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{a:{$near:[50,50]}} ) using index {a:’2d’}</a:t>
            </a:r>
          </a:p>
          <a:p>
            <a:pPr lvl="1"/>
            <a:r>
              <a:rPr lang="en-US" dirty="0" smtClean="0"/>
              <a:t>Results are sorted closest - farthest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{a:{$within:{$box:[[40,40],[60,60]]}}} ) using index {a:’2d’}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{a:{$within:{$center:[[50,50],10]}}} ) using index {a:’2d’}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{a:{$near:[50,50]},b:2} ) using index {a:’2d’,b:1}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Most queries can be performed with or without an index.  Is this true of geospatial queries?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No.  A geospatial query requires an index.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{_id:1} index created automatically</a:t>
            </a:r>
          </a:p>
          <a:p>
            <a:pPr lvl="1"/>
            <a:r>
              <a:rPr lang="en-US" dirty="0" smtClean="0"/>
              <a:t>For non-capped collections</a:t>
            </a:r>
          </a:p>
          <a:p>
            <a:r>
              <a:rPr lang="en-US" dirty="0" err="1" smtClean="0"/>
              <a:t>db.c.ensureIndex</a:t>
            </a:r>
            <a:r>
              <a:rPr lang="en-US" dirty="0" smtClean="0"/>
              <a:t>( {x:1} )</a:t>
            </a:r>
          </a:p>
          <a:p>
            <a:pPr lvl="1"/>
            <a:r>
              <a:rPr lang="en-US" dirty="0" smtClean="0"/>
              <a:t>Can create an index at any time, even when you already have plenty of data in your collection</a:t>
            </a:r>
          </a:p>
          <a:p>
            <a:pPr lvl="1"/>
            <a:r>
              <a:rPr lang="en-US" dirty="0" smtClean="0"/>
              <a:t>Creating an index will block </a:t>
            </a:r>
            <a:r>
              <a:rPr lang="en-US" dirty="0" err="1" smtClean="0"/>
              <a:t>mongoDB</a:t>
            </a:r>
            <a:r>
              <a:rPr lang="en-US" dirty="0" smtClean="0"/>
              <a:t> unless you specify background index creation</a:t>
            </a:r>
          </a:p>
          <a:p>
            <a:pPr lvl="2"/>
            <a:r>
              <a:rPr lang="en-US" dirty="0" err="1" smtClean="0"/>
              <a:t>db.c.ensureIndex</a:t>
            </a:r>
            <a:r>
              <a:rPr lang="en-US" dirty="0" smtClean="0"/>
              <a:t>( {x:1}, {</a:t>
            </a:r>
            <a:r>
              <a:rPr lang="en-US" dirty="0" err="1" smtClean="0"/>
              <a:t>background:true</a:t>
            </a:r>
            <a:r>
              <a:rPr lang="en-US" dirty="0" smtClean="0"/>
              <a:t>} )</a:t>
            </a:r>
          </a:p>
          <a:p>
            <a:pPr lvl="2"/>
            <a:r>
              <a:rPr lang="en-US" dirty="0" smtClean="0"/>
              <a:t>Background index creation is a still impacts performance – run at non peak times if you’re concerned</a:t>
            </a:r>
          </a:p>
          <a:p>
            <a:pPr lvl="2">
              <a:buNone/>
            </a:pPr>
            <a:r>
              <a:rPr lang="en-US" dirty="0" smtClean="0"/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Can an index be removed during background creation?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Not at this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 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db.c.ensureIndex</a:t>
            </a:r>
            <a:r>
              <a:rPr lang="en-US" dirty="0" smtClean="0"/>
              <a:t>( {x:1}, {</a:t>
            </a:r>
            <a:r>
              <a:rPr lang="en-US" dirty="0" err="1" smtClean="0"/>
              <a:t>unique:true</a:t>
            </a:r>
            <a:r>
              <a:rPr lang="en-US" dirty="0" smtClean="0"/>
              <a:t>} )</a:t>
            </a:r>
          </a:p>
          <a:p>
            <a:pPr lvl="1"/>
            <a:r>
              <a:rPr lang="en-US" dirty="0" smtClean="0"/>
              <a:t>Don’t allow {_id:10,x:2} and {_id:11,x:2}</a:t>
            </a:r>
          </a:p>
          <a:p>
            <a:pPr lvl="1"/>
            <a:r>
              <a:rPr lang="en-US" dirty="0" smtClean="0"/>
              <a:t>Don’t allow {_id:12} and {_id:13} (both match {</a:t>
            </a:r>
            <a:r>
              <a:rPr lang="en-US" dirty="0" err="1" smtClean="0"/>
              <a:t>x:null</a:t>
            </a:r>
            <a:r>
              <a:rPr lang="en-US" dirty="0" smtClean="0"/>
              <a:t>}</a:t>
            </a:r>
          </a:p>
          <a:p>
            <a:r>
              <a:rPr lang="en-US" dirty="0" smtClean="0"/>
              <a:t>What if duplicates exist before index is created?</a:t>
            </a:r>
          </a:p>
          <a:p>
            <a:pPr lvl="1"/>
            <a:r>
              <a:rPr lang="en-US" dirty="0" smtClean="0"/>
              <a:t>Normally index creation fails and the index is removed</a:t>
            </a:r>
          </a:p>
          <a:p>
            <a:pPr lvl="1"/>
            <a:r>
              <a:rPr lang="en-US" dirty="0" err="1" smtClean="0"/>
              <a:t>db.ensureIndex</a:t>
            </a:r>
            <a:r>
              <a:rPr lang="en-US" dirty="0" smtClean="0"/>
              <a:t>( {x:1}, {</a:t>
            </a:r>
            <a:r>
              <a:rPr lang="en-US" dirty="0" err="1" smtClean="0"/>
              <a:t>unique:true,dropDups:true</a:t>
            </a:r>
            <a:r>
              <a:rPr lang="en-US" dirty="0" smtClean="0"/>
              <a:t>}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In </a:t>
            </a:r>
            <a:r>
              <a:rPr lang="en-US" dirty="0" err="1" smtClean="0"/>
              <a:t>dropDups</a:t>
            </a:r>
            <a:r>
              <a:rPr lang="en-US" dirty="0" smtClean="0"/>
              <a:t> mode, which duplicates will be removed?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first document according to the collection’s “natural order” will be preserved.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db.system.indexes.find</a:t>
            </a:r>
            <a:r>
              <a:rPr lang="en-US" dirty="0" smtClean="0"/>
              <a:t>( {</a:t>
            </a:r>
            <a:r>
              <a:rPr lang="en-US" dirty="0" err="1" smtClean="0"/>
              <a:t>ns:’db.c</a:t>
            </a:r>
            <a:r>
              <a:rPr lang="en-US" dirty="0" smtClean="0"/>
              <a:t>’} )</a:t>
            </a:r>
          </a:p>
          <a:p>
            <a:r>
              <a:rPr lang="en-US" dirty="0" err="1" smtClean="0"/>
              <a:t>db.c.dropIndex</a:t>
            </a:r>
            <a:r>
              <a:rPr lang="en-US" dirty="0" smtClean="0"/>
              <a:t>( {x:1} )</a:t>
            </a:r>
          </a:p>
          <a:p>
            <a:r>
              <a:rPr lang="en-US" dirty="0" err="1" smtClean="0"/>
              <a:t>db.c.dropIndexes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db.c.reIndex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Rebuilds all indexes, removing index </a:t>
            </a:r>
            <a:r>
              <a:rPr lang="en-US" dirty="0" err="1" smtClean="0"/>
              <a:t>cruft</a:t>
            </a:r>
            <a:r>
              <a:rPr lang="en-US" dirty="0" smtClean="0"/>
              <a:t> that has built up over large numbers of updates and deletes.  Index </a:t>
            </a:r>
            <a:r>
              <a:rPr lang="en-US" dirty="0" err="1" smtClean="0"/>
              <a:t>cruft</a:t>
            </a:r>
            <a:r>
              <a:rPr lang="en-US" dirty="0" smtClean="0"/>
              <a:t> will not exist in </a:t>
            </a:r>
            <a:r>
              <a:rPr lang="en-US" dirty="0" err="1" smtClean="0"/>
              <a:t>mongoDB</a:t>
            </a:r>
            <a:r>
              <a:rPr lang="en-US" dirty="0" smtClean="0"/>
              <a:t> 1.6, so this command will be deprecated.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Why would you want to drop an index?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See next slide…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Max 40 indexes per collection</a:t>
            </a:r>
          </a:p>
          <a:p>
            <a:r>
              <a:rPr lang="en-US" dirty="0" smtClean="0"/>
              <a:t>Logically equivalent indexes are not prevented (</a:t>
            </a:r>
            <a:r>
              <a:rPr lang="en-US" dirty="0" err="1" smtClean="0"/>
              <a:t>eg</a:t>
            </a:r>
            <a:r>
              <a:rPr lang="en-US" dirty="0" smtClean="0"/>
              <a:t> {x:1} and {x:-1})</a:t>
            </a:r>
          </a:p>
          <a:p>
            <a:r>
              <a:rPr lang="en-US" dirty="0" smtClean="0"/>
              <a:t>Indexes can improve speed of queries, but make inserts slower</a:t>
            </a:r>
          </a:p>
          <a:p>
            <a:r>
              <a:rPr lang="en-US" dirty="0" smtClean="0"/>
              <a:t>More specific indexes {a:1,b:1,c:1} can be more helpful than less specific indexes {a:1}, but sorting compound keys may not be as fast as sorting simple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Do indexes make updates slower?  How about deletes?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It depends – finding your document might be faster, but if any indexed fields are changed the indexes must be updated.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charge of picking which index to use for a query/count/update/delete/etc</a:t>
            </a:r>
          </a:p>
          <a:p>
            <a:pPr lvl="1"/>
            <a:r>
              <a:rPr lang="en-US" dirty="0" smtClean="0"/>
              <a:t>Implementation is part of the magic of mongo (you can read about it online – not covering today)</a:t>
            </a:r>
          </a:p>
          <a:p>
            <a:r>
              <a:rPr lang="en-US" dirty="0" smtClean="0"/>
              <a:t>Usually it does a good job, but if you know what you’re doing you can override it</a:t>
            </a:r>
          </a:p>
          <a:p>
            <a:pPr lvl="1"/>
            <a:r>
              <a:rPr lang="en-US" dirty="0" err="1" smtClean="0"/>
              <a:t>db.c.find</a:t>
            </a:r>
            <a:r>
              <a:rPr lang="en-US" dirty="0" smtClean="0"/>
              <a:t>( {x:2,y:3} ).hint( {y:1} )</a:t>
            </a:r>
          </a:p>
          <a:p>
            <a:pPr lvl="2"/>
            <a:r>
              <a:rPr lang="en-US" dirty="0" smtClean="0"/>
              <a:t>Use index {y:1} and avoid trying out {x:1}</a:t>
            </a:r>
          </a:p>
          <a:p>
            <a:r>
              <a:rPr lang="en-US" dirty="0" smtClean="0"/>
              <a:t>As your data changes, different indexes may be chosen.  Ordering requirements should be made explicit using sort().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How can you force a full collection scan instead of using indexes?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db.c.find</a:t>
            </a:r>
            <a:r>
              <a:rPr lang="en-US" dirty="0" smtClean="0"/>
              <a:t>( {x:2,y:3} ).hint( {$natural:1}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</a:t>
            </a:r>
            <a:r>
              <a:rPr lang="en-US" dirty="0" smtClean="0"/>
              <a:t>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ourier"/>
              </a:rPr>
              <a:t>query </a:t>
            </a:r>
            <a:r>
              <a:rPr lang="en-US" dirty="0" err="1" smtClean="0">
                <a:latin typeface="Courier"/>
              </a:rPr>
              <a:t>test.c</a:t>
            </a:r>
            <a:r>
              <a:rPr lang="en-US" dirty="0" smtClean="0">
                <a:latin typeface="Courier"/>
              </a:rPr>
              <a:t> ntoreturn:1 reslen:69 nscanned:100000 {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: 99999.0 }  nreturned:1 157ms</a:t>
            </a:r>
          </a:p>
          <a:p>
            <a:r>
              <a:rPr lang="en-US" dirty="0" smtClean="0">
                <a:latin typeface="Courier"/>
              </a:rPr>
              <a:t>query </a:t>
            </a:r>
            <a:r>
              <a:rPr lang="en-US" dirty="0" err="1" smtClean="0">
                <a:latin typeface="Courier"/>
              </a:rPr>
              <a:t>test.$cmd</a:t>
            </a:r>
            <a:r>
              <a:rPr lang="en-US" dirty="0" smtClean="0">
                <a:latin typeface="Courier"/>
              </a:rPr>
              <a:t> ntoreturn:1 command: { count: "</a:t>
            </a:r>
            <a:r>
              <a:rPr lang="en-US" dirty="0" err="1" smtClean="0">
                <a:latin typeface="Courier"/>
              </a:rPr>
              <a:t>c</a:t>
            </a:r>
            <a:r>
              <a:rPr lang="en-US" dirty="0" smtClean="0">
                <a:latin typeface="Courier"/>
              </a:rPr>
              <a:t>", query: { type: 0.0,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: { $</a:t>
            </a:r>
            <a:r>
              <a:rPr lang="en-US" dirty="0" err="1" smtClean="0">
                <a:latin typeface="Courier"/>
              </a:rPr>
              <a:t>gt</a:t>
            </a:r>
            <a:r>
              <a:rPr lang="en-US" dirty="0" smtClean="0">
                <a:latin typeface="Courier"/>
              </a:rPr>
              <a:t>: 99000.0 } }, fields: {} } reslen:64 256ms</a:t>
            </a:r>
          </a:p>
          <a:p>
            <a:r>
              <a:rPr lang="en-US" dirty="0" smtClean="0">
                <a:latin typeface="Courier"/>
              </a:rPr>
              <a:t>query:{ query: {}, </a:t>
            </a:r>
            <a:r>
              <a:rPr lang="en-US" dirty="0" err="1" smtClean="0">
                <a:latin typeface="Courier"/>
              </a:rPr>
              <a:t>orderby</a:t>
            </a:r>
            <a:r>
              <a:rPr lang="en-US" dirty="0" smtClean="0">
                <a:latin typeface="Courier"/>
              </a:rPr>
              <a:t>: {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: 1.0 } } ... query </a:t>
            </a:r>
            <a:r>
              <a:rPr lang="en-US" dirty="0" err="1" smtClean="0">
                <a:latin typeface="Courier"/>
              </a:rPr>
              <a:t>test.c</a:t>
            </a:r>
            <a:r>
              <a:rPr lang="en-US" dirty="0" smtClean="0">
                <a:latin typeface="Courier"/>
              </a:rPr>
              <a:t> ntoreturn:0 exception  1378ms ... User Exception 10128:too much key data for sort() with no index.  add an index or specify a smaller limit</a:t>
            </a:r>
          </a:p>
          <a:p>
            <a:r>
              <a:rPr lang="en-US" dirty="0" smtClean="0">
                <a:latin typeface="Courier"/>
              </a:rPr>
              <a:t>query </a:t>
            </a:r>
            <a:r>
              <a:rPr lang="en-US" dirty="0" err="1" smtClean="0">
                <a:latin typeface="Courier"/>
              </a:rPr>
              <a:t>test.c</a:t>
            </a:r>
            <a:r>
              <a:rPr lang="en-US" dirty="0" smtClean="0">
                <a:latin typeface="Courier"/>
              </a:rPr>
              <a:t> ntoreturn:0 reslen:4783 nscanned:100501 { query: { type: 500.0 }, </a:t>
            </a:r>
            <a:r>
              <a:rPr lang="en-US" dirty="0" err="1" smtClean="0">
                <a:latin typeface="Courier"/>
              </a:rPr>
              <a:t>orderby</a:t>
            </a:r>
            <a:r>
              <a:rPr lang="en-US" dirty="0" smtClean="0">
                <a:latin typeface="Courier"/>
              </a:rPr>
              <a:t>: {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: 1.0 } }  nreturned:101 390ms</a:t>
            </a:r>
          </a:p>
          <a:p>
            <a:r>
              <a:rPr lang="en-US" dirty="0" smtClean="0"/>
              <a:t>Occasionally may see a slow operation as a result of disk activity or mongo cleaning things up – some messages about slow ops are spurious</a:t>
            </a:r>
          </a:p>
          <a:p>
            <a:pPr lvl="1"/>
            <a:r>
              <a:rPr lang="en-US" dirty="0" smtClean="0"/>
              <a:t>Keep this in mind when running the same op a massive number of times, and it appears slow very rarely</a:t>
            </a:r>
          </a:p>
          <a:p>
            <a:endParaRPr lang="en-US" dirty="0" smtClean="0">
              <a:latin typeface="Courier"/>
            </a:endParaRPr>
          </a:p>
          <a:p>
            <a:endParaRPr lang="en-US" dirty="0" smtClean="0">
              <a:latin typeface="Courier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Record same info as with log messages, but in a database collection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db.system.profile.find</a:t>
            </a:r>
            <a:r>
              <a:rPr lang="en-US" dirty="0" smtClean="0">
                <a:latin typeface="Courier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{"</a:t>
            </a:r>
            <a:r>
              <a:rPr lang="en-US" dirty="0" err="1" smtClean="0">
                <a:latin typeface="Courier"/>
              </a:rPr>
              <a:t>ts</a:t>
            </a:r>
            <a:r>
              <a:rPr lang="en-US" dirty="0" smtClean="0">
                <a:latin typeface="Courier"/>
              </a:rPr>
              <a:t>" : "Thu Jan 29 2009 15:19:32 GMT-0500 (EST)" , "info" : "query </a:t>
            </a:r>
            <a:r>
              <a:rPr lang="en-US" dirty="0" err="1" smtClean="0">
                <a:latin typeface="Courier"/>
              </a:rPr>
              <a:t>test.$cmd</a:t>
            </a:r>
            <a:r>
              <a:rPr lang="en-US" dirty="0" smtClean="0">
                <a:latin typeface="Courier"/>
              </a:rPr>
              <a:t> ntoreturn:1 reslen:66 nscanned:0  &lt;</a:t>
            </a:r>
            <a:r>
              <a:rPr lang="en-US" dirty="0" err="1" smtClean="0">
                <a:latin typeface="Courier"/>
              </a:rPr>
              <a:t>br</a:t>
            </a:r>
            <a:r>
              <a:rPr lang="en-US" dirty="0" smtClean="0">
                <a:latin typeface="Courier"/>
              </a:rPr>
              <a:t>&gt;query: { profile: 2 }  nreturned:1 bytes:50" , "</a:t>
            </a:r>
            <a:r>
              <a:rPr lang="en-US" dirty="0" err="1" smtClean="0">
                <a:latin typeface="Courier"/>
              </a:rPr>
              <a:t>millis</a:t>
            </a:r>
            <a:r>
              <a:rPr lang="en-US" dirty="0" smtClean="0">
                <a:latin typeface="Courier"/>
              </a:rPr>
              <a:t>" : 0}...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db.system.profile.find</a:t>
            </a:r>
            <a:r>
              <a:rPr lang="en-US" dirty="0" smtClean="0">
                <a:latin typeface="Courier"/>
              </a:rPr>
              <a:t>( { info: /</a:t>
            </a:r>
            <a:r>
              <a:rPr lang="en-US" dirty="0" err="1" smtClean="0">
                <a:latin typeface="Courier"/>
              </a:rPr>
              <a:t>test.foo</a:t>
            </a:r>
            <a:r>
              <a:rPr lang="en-US" dirty="0" smtClean="0">
                <a:latin typeface="Courier"/>
              </a:rPr>
              <a:t>/ } )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db.system.profile.find</a:t>
            </a:r>
            <a:r>
              <a:rPr lang="en-US" dirty="0" smtClean="0">
                <a:latin typeface="Courier"/>
              </a:rPr>
              <a:t>( { </a:t>
            </a:r>
            <a:r>
              <a:rPr lang="en-US" dirty="0" err="1" smtClean="0">
                <a:latin typeface="Courier"/>
              </a:rPr>
              <a:t>millis</a:t>
            </a:r>
            <a:r>
              <a:rPr lang="en-US" dirty="0" smtClean="0">
                <a:latin typeface="Courier"/>
              </a:rPr>
              <a:t> : { $</a:t>
            </a:r>
            <a:r>
              <a:rPr lang="en-US" dirty="0" err="1" smtClean="0">
                <a:latin typeface="Courier"/>
              </a:rPr>
              <a:t>gt</a:t>
            </a:r>
            <a:r>
              <a:rPr lang="en-US" dirty="0" smtClean="0">
                <a:latin typeface="Courier"/>
              </a:rPr>
              <a:t> : 5 } } )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&gt; db.system.profile.find().sort({$natural:-1})</a:t>
            </a:r>
          </a:p>
          <a:p>
            <a:r>
              <a:rPr lang="en-US" dirty="0" smtClean="0"/>
              <a:t>Enable explicitly using levels (0:off, 1:slow ops (&gt;100ms), 2:all ops)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&gt; db.setProfilingLevel(2);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{"was" : 0 , "ok" : 1}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db.getProfilingLevel</a:t>
            </a:r>
            <a:r>
              <a:rPr lang="en-US" dirty="0" smtClean="0">
                <a:latin typeface="Courier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2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db.setProfilingLevel</a:t>
            </a:r>
            <a:r>
              <a:rPr lang="en-US" dirty="0" smtClean="0">
                <a:latin typeface="Courier"/>
              </a:rPr>
              <a:t>( 1 , 10 ); // slow means &gt; 10ms</a:t>
            </a:r>
          </a:p>
          <a:p>
            <a:r>
              <a:rPr lang="en-US" dirty="0" smtClean="0"/>
              <a:t>Profiling impacts performance, but not severely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None/>
            </a:pPr>
            <a:r>
              <a:rPr lang="en-US" sz="800" dirty="0" smtClean="0">
                <a:latin typeface="Courier"/>
              </a:rPr>
              <a:t>&gt; </a:t>
            </a:r>
            <a:r>
              <a:rPr lang="en-US" sz="800" dirty="0" err="1" smtClean="0">
                <a:latin typeface="Courier"/>
              </a:rPr>
              <a:t>db.c.find</a:t>
            </a:r>
            <a:r>
              <a:rPr lang="en-US" sz="800" dirty="0" smtClean="0">
                <a:latin typeface="Courier"/>
              </a:rPr>
              <a:t>( {x:1000,y:0} ).explain()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"cursor" : "</a:t>
            </a:r>
            <a:r>
              <a:rPr lang="en-US" sz="800" dirty="0" err="1" smtClean="0">
                <a:latin typeface="Courier"/>
              </a:rPr>
              <a:t>BtreeCursor</a:t>
            </a:r>
            <a:r>
              <a:rPr lang="en-US" sz="800" dirty="0" smtClean="0">
                <a:latin typeface="Courier"/>
              </a:rPr>
              <a:t> x_1",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indexBounds</a:t>
            </a:r>
            <a:r>
              <a:rPr lang="en-US" sz="800" dirty="0" smtClean="0">
                <a:latin typeface="Courier"/>
              </a:rPr>
              <a:t>" : 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"</a:t>
            </a:r>
            <a:r>
              <a:rPr lang="en-US" sz="800" dirty="0" err="1" smtClean="0">
                <a:latin typeface="Courier"/>
              </a:rPr>
              <a:t>x</a:t>
            </a:r>
            <a:r>
              <a:rPr lang="en-US" sz="800" dirty="0" smtClean="0">
                <a:latin typeface="Courier"/>
              </a:rPr>
              <a:t>" : 1000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},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"</a:t>
            </a:r>
            <a:r>
              <a:rPr lang="en-US" sz="800" dirty="0" err="1" smtClean="0">
                <a:latin typeface="Courier"/>
              </a:rPr>
              <a:t>x</a:t>
            </a:r>
            <a:r>
              <a:rPr lang="en-US" sz="800" dirty="0" smtClean="0">
                <a:latin typeface="Courier"/>
              </a:rPr>
              <a:t>" : 1000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],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nscanned</a:t>
            </a:r>
            <a:r>
              <a:rPr lang="en-US" sz="800" dirty="0" smtClean="0">
                <a:latin typeface="Courier"/>
              </a:rPr>
              <a:t>" : 10,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nscannedObjects</a:t>
            </a:r>
            <a:r>
              <a:rPr lang="en-US" sz="800" dirty="0" smtClean="0">
                <a:latin typeface="Courier"/>
              </a:rPr>
              <a:t>" : 10,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n</a:t>
            </a:r>
            <a:r>
              <a:rPr lang="en-US" sz="800" dirty="0" smtClean="0">
                <a:latin typeface="Courier"/>
              </a:rPr>
              <a:t>" : 10,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millis</a:t>
            </a:r>
            <a:r>
              <a:rPr lang="en-US" sz="800" dirty="0" smtClean="0">
                <a:latin typeface="Courier"/>
              </a:rPr>
              <a:t>" : 0,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oldPlan</a:t>
            </a:r>
            <a:r>
              <a:rPr lang="en-US" sz="800" dirty="0" smtClean="0">
                <a:latin typeface="Courier"/>
              </a:rPr>
              <a:t>" : 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"cursor" : "</a:t>
            </a:r>
            <a:r>
              <a:rPr lang="en-US" sz="800" dirty="0" err="1" smtClean="0">
                <a:latin typeface="Courier"/>
              </a:rPr>
              <a:t>BtreeCursor</a:t>
            </a:r>
            <a:r>
              <a:rPr lang="en-US" sz="800" dirty="0" smtClean="0">
                <a:latin typeface="Courier"/>
              </a:rPr>
              <a:t> x_1",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"</a:t>
            </a:r>
            <a:r>
              <a:rPr lang="en-US" sz="800" dirty="0" err="1" smtClean="0">
                <a:latin typeface="Courier"/>
              </a:rPr>
              <a:t>indexBounds</a:t>
            </a:r>
            <a:r>
              <a:rPr lang="en-US" sz="800" dirty="0" smtClean="0">
                <a:latin typeface="Courier"/>
              </a:rPr>
              <a:t>" : 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"</a:t>
            </a:r>
            <a:r>
              <a:rPr lang="en-US" sz="800" dirty="0" err="1" smtClean="0">
                <a:latin typeface="Courier"/>
              </a:rPr>
              <a:t>x</a:t>
            </a:r>
            <a:r>
              <a:rPr lang="en-US" sz="800" dirty="0" smtClean="0">
                <a:latin typeface="Courier"/>
              </a:rPr>
              <a:t>" : 1000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},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"</a:t>
            </a:r>
            <a:r>
              <a:rPr lang="en-US" sz="800" dirty="0" err="1" smtClean="0">
                <a:latin typeface="Courier"/>
              </a:rPr>
              <a:t>x</a:t>
            </a:r>
            <a:r>
              <a:rPr lang="en-US" sz="800" dirty="0" smtClean="0">
                <a:latin typeface="Courier"/>
              </a:rPr>
              <a:t>" : 1000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},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allPlans</a:t>
            </a:r>
            <a:r>
              <a:rPr lang="en-US" sz="800" dirty="0" smtClean="0">
                <a:latin typeface="Courier"/>
              </a:rPr>
              <a:t>" : 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"cursor" : "</a:t>
            </a:r>
            <a:r>
              <a:rPr lang="en-US" sz="800" dirty="0" err="1" smtClean="0">
                <a:latin typeface="Courier"/>
              </a:rPr>
              <a:t>BtreeCursor</a:t>
            </a:r>
            <a:r>
              <a:rPr lang="en-US" sz="800" dirty="0" smtClean="0">
                <a:latin typeface="Courier"/>
              </a:rPr>
              <a:t> x_1",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"</a:t>
            </a:r>
            <a:r>
              <a:rPr lang="en-US" sz="800" dirty="0" err="1" smtClean="0">
                <a:latin typeface="Courier"/>
              </a:rPr>
              <a:t>indexBounds</a:t>
            </a:r>
            <a:r>
              <a:rPr lang="en-US" sz="800" dirty="0" smtClean="0">
                <a:latin typeface="Courier"/>
              </a:rPr>
              <a:t>" : 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	"</a:t>
            </a:r>
            <a:r>
              <a:rPr lang="en-US" sz="800" dirty="0" err="1" smtClean="0">
                <a:latin typeface="Courier"/>
              </a:rPr>
              <a:t>x</a:t>
            </a:r>
            <a:r>
              <a:rPr lang="en-US" sz="800" dirty="0" smtClean="0">
                <a:latin typeface="Courier"/>
              </a:rPr>
              <a:t>" : 1000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},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	"</a:t>
            </a:r>
            <a:r>
              <a:rPr lang="en-US" sz="800" dirty="0" err="1" smtClean="0">
                <a:latin typeface="Courier"/>
              </a:rPr>
              <a:t>x</a:t>
            </a:r>
            <a:r>
              <a:rPr lang="en-US" sz="800" dirty="0" smtClean="0">
                <a:latin typeface="Courier"/>
              </a:rPr>
              <a:t>" : 1000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},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"cursor" : "</a:t>
            </a:r>
            <a:r>
              <a:rPr lang="en-US" sz="800" dirty="0" err="1" smtClean="0">
                <a:latin typeface="Courier"/>
              </a:rPr>
              <a:t>BtreeCursor</a:t>
            </a:r>
            <a:r>
              <a:rPr lang="en-US" sz="800" dirty="0" smtClean="0">
                <a:latin typeface="Courier"/>
              </a:rPr>
              <a:t> y_1",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"</a:t>
            </a:r>
            <a:r>
              <a:rPr lang="en-US" sz="800" dirty="0" err="1" smtClean="0">
                <a:latin typeface="Courier"/>
              </a:rPr>
              <a:t>indexBounds</a:t>
            </a:r>
            <a:r>
              <a:rPr lang="en-US" sz="800" dirty="0" smtClean="0">
                <a:latin typeface="Courier"/>
              </a:rPr>
              <a:t>" : 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	"</a:t>
            </a:r>
            <a:r>
              <a:rPr lang="en-US" sz="800" dirty="0" err="1" smtClean="0">
                <a:latin typeface="Courier"/>
              </a:rPr>
              <a:t>y</a:t>
            </a:r>
            <a:r>
              <a:rPr lang="en-US" sz="800" dirty="0" smtClean="0">
                <a:latin typeface="Courier"/>
              </a:rPr>
              <a:t>" : 0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},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	"</a:t>
            </a:r>
            <a:r>
              <a:rPr lang="en-US" sz="800" dirty="0" err="1" smtClean="0">
                <a:latin typeface="Courier"/>
              </a:rPr>
              <a:t>y</a:t>
            </a:r>
            <a:r>
              <a:rPr lang="en-US" sz="800" dirty="0" smtClean="0">
                <a:latin typeface="Courier"/>
              </a:rPr>
              <a:t>" : 0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},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"cursor" : "</a:t>
            </a:r>
            <a:r>
              <a:rPr lang="en-US" sz="800" dirty="0" err="1" smtClean="0">
                <a:latin typeface="Courier"/>
              </a:rPr>
              <a:t>BasicCursor</a:t>
            </a:r>
            <a:r>
              <a:rPr lang="en-US" sz="800" dirty="0" smtClean="0">
                <a:latin typeface="Courier"/>
              </a:rPr>
              <a:t>",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"</a:t>
            </a:r>
            <a:r>
              <a:rPr lang="en-US" sz="800" dirty="0" err="1" smtClean="0">
                <a:latin typeface="Courier"/>
              </a:rPr>
              <a:t>indexBounds</a:t>
            </a:r>
            <a:r>
              <a:rPr lang="en-US" sz="800" dirty="0" smtClean="0">
                <a:latin typeface="Courier"/>
              </a:rPr>
              <a:t>" : [ 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}</a:t>
            </a:r>
          </a:p>
          <a:p>
            <a:pPr>
              <a:buNone/>
            </a:pPr>
            <a:endParaRPr lang="en-US" sz="800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indexes?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References to your documents, efficiently ordered by key</a:t>
            </a:r>
          </a:p>
          <a:p>
            <a:r>
              <a:rPr lang="en-US" sz="2800" dirty="0" smtClean="0"/>
              <a:t>Maintained in a tree structure, allowing fast lookup</a:t>
            </a:r>
          </a:p>
        </p:txBody>
      </p:sp>
      <p:grpSp>
        <p:nvGrpSpPr>
          <p:cNvPr id="6" name="Group 5"/>
          <p:cNvGrpSpPr/>
          <p:nvPr/>
        </p:nvGrpSpPr>
        <p:grpSpPr>
          <a:xfrm rot="1707730">
            <a:off x="968866" y="4019860"/>
            <a:ext cx="1843278" cy="1049644"/>
            <a:chOff x="2773281" y="3911566"/>
            <a:chExt cx="1843278" cy="1049644"/>
          </a:xfrm>
        </p:grpSpPr>
        <p:pic>
          <p:nvPicPr>
            <p:cNvPr id="4" name="Picture 3" descr="leaf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170098" y="3514749"/>
              <a:ext cx="1049644" cy="18432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027679" y="422104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{x:0.5,y:0.5}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 rot="864435">
            <a:off x="3086871" y="3174043"/>
            <a:ext cx="1843278" cy="1049644"/>
            <a:chOff x="2735980" y="3912965"/>
            <a:chExt cx="1843278" cy="1049644"/>
          </a:xfrm>
        </p:grpSpPr>
        <p:pic>
          <p:nvPicPr>
            <p:cNvPr id="8" name="Picture 7" descr="leaf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132797" y="3516148"/>
              <a:ext cx="1049644" cy="184327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11036" y="422104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{x:2,y:0.5}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rot="20555383">
            <a:off x="5620917" y="3780403"/>
            <a:ext cx="1843278" cy="1049644"/>
            <a:chOff x="2736197" y="3909591"/>
            <a:chExt cx="1843278" cy="1049644"/>
          </a:xfrm>
        </p:grpSpPr>
        <p:pic>
          <p:nvPicPr>
            <p:cNvPr id="11" name="Picture 10" descr="leaf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133014" y="3512774"/>
              <a:ext cx="1049644" cy="18432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200804" y="422104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{x:5,y:2}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 rot="20323994">
            <a:off x="2678907" y="4805282"/>
            <a:ext cx="1843278" cy="1049644"/>
            <a:chOff x="2848652" y="3917453"/>
            <a:chExt cx="1843278" cy="1049644"/>
          </a:xfrm>
        </p:grpSpPr>
        <p:pic>
          <p:nvPicPr>
            <p:cNvPr id="14" name="Picture 13" descr="leaf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245469" y="3520636"/>
              <a:ext cx="1049644" cy="184327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200804" y="422104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{x:-4,y:10}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 rot="1068908">
            <a:off x="4447172" y="4990782"/>
            <a:ext cx="1843278" cy="1049644"/>
            <a:chOff x="2782695" y="3922178"/>
            <a:chExt cx="1843278" cy="1049644"/>
          </a:xfrm>
        </p:grpSpPr>
        <p:pic>
          <p:nvPicPr>
            <p:cNvPr id="17" name="Picture 16" descr="leaf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179512" y="3525361"/>
              <a:ext cx="1049644" cy="184327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200804" y="422104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{x:3,y:’f’}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29722" y="3018900"/>
            <a:ext cx="5168155" cy="2285250"/>
            <a:chOff x="929722" y="3018900"/>
            <a:chExt cx="5168155" cy="2285250"/>
          </a:xfrm>
        </p:grpSpPr>
        <p:sp>
          <p:nvSpPr>
            <p:cNvPr id="19" name="TextBox 18"/>
            <p:cNvSpPr txBox="1"/>
            <p:nvPr/>
          </p:nvSpPr>
          <p:spPr>
            <a:xfrm>
              <a:off x="929722" y="3018900"/>
              <a:ext cx="608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{x:1}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5" idx="0"/>
              <a:endCxn id="5" idx="3"/>
            </p:cNvCxnSpPr>
            <p:nvPr/>
          </p:nvCxnSpPr>
          <p:spPr>
            <a:xfrm rot="16200000" flipV="1">
              <a:off x="2841185" y="4439969"/>
              <a:ext cx="303142" cy="10620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9" idx="1"/>
            </p:cNvCxnSpPr>
            <p:nvPr/>
          </p:nvCxnSpPr>
          <p:spPr>
            <a:xfrm rot="5400000" flipH="1" flipV="1">
              <a:off x="2324900" y="3185032"/>
              <a:ext cx="815434" cy="15089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8" idx="0"/>
            </p:cNvCxnSpPr>
            <p:nvPr/>
          </p:nvCxnSpPr>
          <p:spPr>
            <a:xfrm>
              <a:off x="4585091" y="3813861"/>
              <a:ext cx="864273" cy="14902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0"/>
              <a:endCxn id="12" idx="1"/>
            </p:cNvCxnSpPr>
            <p:nvPr/>
          </p:nvCxnSpPr>
          <p:spPr>
            <a:xfrm rot="5400000" flipH="1" flipV="1">
              <a:off x="5328834" y="4535107"/>
              <a:ext cx="889568" cy="648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26614" y="3378628"/>
            <a:ext cx="5571207" cy="2088133"/>
            <a:chOff x="926614" y="3378628"/>
            <a:chExt cx="5571207" cy="2088133"/>
          </a:xfrm>
        </p:grpSpPr>
        <p:sp>
          <p:nvSpPr>
            <p:cNvPr id="20" name="TextBox 19"/>
            <p:cNvSpPr txBox="1"/>
            <p:nvPr/>
          </p:nvSpPr>
          <p:spPr>
            <a:xfrm>
              <a:off x="926614" y="337862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{y:1}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9" idx="1"/>
              <a:endCxn id="5" idx="0"/>
            </p:cNvCxnSpPr>
            <p:nvPr/>
          </p:nvCxnSpPr>
          <p:spPr>
            <a:xfrm rot="10800000" flipV="1">
              <a:off x="1978135" y="3531797"/>
              <a:ext cx="1508964" cy="8154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0"/>
              <a:endCxn id="12" idx="0"/>
            </p:cNvCxnSpPr>
            <p:nvPr/>
          </p:nvCxnSpPr>
          <p:spPr>
            <a:xfrm rot="5400000" flipH="1" flipV="1">
              <a:off x="4112180" y="1961589"/>
              <a:ext cx="251594" cy="45196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1"/>
              <a:endCxn id="15" idx="3"/>
            </p:cNvCxnSpPr>
            <p:nvPr/>
          </p:nvCxnSpPr>
          <p:spPr>
            <a:xfrm rot="10800000" flipV="1">
              <a:off x="4124973" y="4414582"/>
              <a:ext cx="1972904" cy="6721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5" idx="2"/>
              <a:endCxn id="18" idx="1"/>
            </p:cNvCxnSpPr>
            <p:nvPr/>
          </p:nvCxnSpPr>
          <p:spPr>
            <a:xfrm rot="5400000" flipH="1" flipV="1">
              <a:off x="4207643" y="4772350"/>
              <a:ext cx="144523" cy="124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db.c.findOne</a:t>
            </a:r>
            <a:r>
              <a:rPr lang="en-US" dirty="0" smtClean="0">
                <a:latin typeface="Courier"/>
              </a:rPr>
              <a:t>( {i:99999} )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{ "_id" : ObjectId("4bb962dddfdcf5761c1ec6a3"), "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" : 99999 }</a:t>
            </a:r>
          </a:p>
          <a:p>
            <a:pPr>
              <a:buNone/>
            </a:pPr>
            <a:endParaRPr lang="en-US" dirty="0" smtClean="0">
              <a:latin typeface="Courier"/>
            </a:endParaRPr>
          </a:p>
          <a:p>
            <a:pPr>
              <a:buNone/>
            </a:pPr>
            <a:r>
              <a:rPr lang="en-US" dirty="0" smtClean="0">
                <a:latin typeface="Courier"/>
              </a:rPr>
              <a:t>query </a:t>
            </a:r>
            <a:r>
              <a:rPr lang="en-US" dirty="0" err="1" smtClean="0">
                <a:latin typeface="Courier"/>
              </a:rPr>
              <a:t>test.c</a:t>
            </a:r>
            <a:r>
              <a:rPr lang="en-US" dirty="0" smtClean="0">
                <a:latin typeface="Courier"/>
              </a:rPr>
              <a:t> ntoreturn:1 reslen:69 nscanned:100000 {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: 99999.0 }  nreturned:1 157ms</a:t>
            </a:r>
          </a:p>
          <a:p>
            <a:pPr>
              <a:buNone/>
            </a:pPr>
            <a:endParaRPr lang="en-US" dirty="0" smtClean="0">
              <a:latin typeface="Courier"/>
            </a:endParaRPr>
          </a:p>
          <a:p>
            <a:pPr>
              <a:buNone/>
            </a:pPr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db.c.find</a:t>
            </a:r>
            <a:r>
              <a:rPr lang="en-US" dirty="0" smtClean="0">
                <a:latin typeface="Courier"/>
              </a:rPr>
              <a:t>( {i:99999} ).limit(1).explain()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"cursor" : "</a:t>
            </a:r>
            <a:r>
              <a:rPr lang="en-US" dirty="0" err="1" smtClean="0">
                <a:latin typeface="Courier"/>
              </a:rPr>
              <a:t>BasicCursor</a:t>
            </a:r>
            <a:r>
              <a:rPr lang="en-US" dirty="0" smtClean="0">
                <a:latin typeface="Courier"/>
              </a:rPr>
              <a:t>",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"</a:t>
            </a:r>
            <a:r>
              <a:rPr lang="en-US" dirty="0" err="1" smtClean="0">
                <a:latin typeface="Courier"/>
              </a:rPr>
              <a:t>indexBounds</a:t>
            </a:r>
            <a:r>
              <a:rPr lang="en-US" dirty="0" smtClean="0">
                <a:latin typeface="Courier"/>
              </a:rPr>
              <a:t>" : [ ],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"</a:t>
            </a:r>
            <a:r>
              <a:rPr lang="en-US" dirty="0" err="1" smtClean="0">
                <a:latin typeface="Courier"/>
              </a:rPr>
              <a:t>nscanned</a:t>
            </a:r>
            <a:r>
              <a:rPr lang="en-US" dirty="0" smtClean="0">
                <a:latin typeface="Courier"/>
              </a:rPr>
              <a:t>" : 100000,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"</a:t>
            </a:r>
            <a:r>
              <a:rPr lang="en-US" dirty="0" err="1" smtClean="0">
                <a:latin typeface="Courier"/>
              </a:rPr>
              <a:t>nscannedObjects</a:t>
            </a:r>
            <a:r>
              <a:rPr lang="en-US" dirty="0" smtClean="0">
                <a:latin typeface="Courier"/>
              </a:rPr>
              <a:t>" : 100000,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"</a:t>
            </a:r>
            <a:r>
              <a:rPr lang="en-US" dirty="0" err="1" smtClean="0">
                <a:latin typeface="Courier"/>
              </a:rPr>
              <a:t>n</a:t>
            </a:r>
            <a:r>
              <a:rPr lang="en-US" dirty="0" smtClean="0">
                <a:latin typeface="Courier"/>
              </a:rPr>
              <a:t>" : 1,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"</a:t>
            </a:r>
            <a:r>
              <a:rPr lang="en-US" dirty="0" err="1" smtClean="0">
                <a:latin typeface="Courier"/>
              </a:rPr>
              <a:t>millis</a:t>
            </a:r>
            <a:r>
              <a:rPr lang="en-US" dirty="0" smtClean="0">
                <a:latin typeface="Courier"/>
              </a:rPr>
              <a:t>" : 161,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"</a:t>
            </a:r>
            <a:r>
              <a:rPr lang="en-US" dirty="0" err="1" smtClean="0">
                <a:latin typeface="Courier"/>
              </a:rPr>
              <a:t>allPlans</a:t>
            </a:r>
            <a:r>
              <a:rPr lang="en-US" dirty="0" smtClean="0">
                <a:latin typeface="Courier"/>
              </a:rPr>
              <a:t>" : [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	{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		"cursor" : "</a:t>
            </a:r>
            <a:r>
              <a:rPr lang="en-US" dirty="0" err="1" smtClean="0">
                <a:latin typeface="Courier"/>
              </a:rPr>
              <a:t>BasicCursor</a:t>
            </a:r>
            <a:r>
              <a:rPr lang="en-US" dirty="0" smtClean="0">
                <a:latin typeface="Courier"/>
              </a:rPr>
              <a:t>",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		"</a:t>
            </a:r>
            <a:r>
              <a:rPr lang="en-US" dirty="0" err="1" smtClean="0">
                <a:latin typeface="Courier"/>
              </a:rPr>
              <a:t>indexBounds</a:t>
            </a:r>
            <a:r>
              <a:rPr lang="en-US" dirty="0" smtClean="0">
                <a:latin typeface="Courier"/>
              </a:rPr>
              <a:t>" : [ ]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	]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3108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db.c.ensureIndex</a:t>
            </a:r>
            <a:r>
              <a:rPr lang="en-US" dirty="0" smtClean="0">
                <a:latin typeface="Courier"/>
              </a:rPr>
              <a:t>( {i:1} );</a:t>
            </a:r>
          </a:p>
          <a:p>
            <a:r>
              <a:rPr lang="en-US" dirty="0" smtClean="0">
                <a:latin typeface="Courier"/>
              </a:rPr>
              <a:t>&gt; for(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= 0;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&lt; 100000; ++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) { </a:t>
            </a:r>
            <a:r>
              <a:rPr lang="en-US" dirty="0" err="1" smtClean="0">
                <a:latin typeface="Courier"/>
              </a:rPr>
              <a:t>db.c.save</a:t>
            </a:r>
            <a:r>
              <a:rPr lang="en-US" dirty="0" smtClean="0">
                <a:latin typeface="Courier"/>
              </a:rPr>
              <a:t>( {</a:t>
            </a:r>
            <a:r>
              <a:rPr lang="en-US" dirty="0" err="1" smtClean="0">
                <a:latin typeface="Courier"/>
              </a:rPr>
              <a:t>i:i</a:t>
            </a:r>
            <a:r>
              <a:rPr lang="en-US" dirty="0" smtClean="0">
                <a:latin typeface="Courier"/>
              </a:rPr>
              <a:t>} 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>
                <a:latin typeface="Courier"/>
              </a:rPr>
              <a:t>&gt; </a:t>
            </a:r>
            <a:r>
              <a:rPr lang="en-US" sz="900" dirty="0" err="1" smtClean="0">
                <a:latin typeface="Courier"/>
              </a:rPr>
              <a:t>db.c.count</a:t>
            </a:r>
            <a:r>
              <a:rPr lang="en-US" sz="900" dirty="0" smtClean="0">
                <a:latin typeface="Courier"/>
              </a:rPr>
              <a:t>( {type:0,i:{$gt:99000}} )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499</a:t>
            </a:r>
          </a:p>
          <a:p>
            <a:pPr>
              <a:buNone/>
            </a:pPr>
            <a:endParaRPr lang="en-US" sz="900" dirty="0" smtClean="0">
              <a:latin typeface="Courier"/>
            </a:endParaRPr>
          </a:p>
          <a:p>
            <a:pPr>
              <a:buNone/>
            </a:pPr>
            <a:r>
              <a:rPr lang="en-US" sz="900" dirty="0" smtClean="0">
                <a:latin typeface="Courier"/>
              </a:rPr>
              <a:t>query </a:t>
            </a:r>
            <a:r>
              <a:rPr lang="en-US" sz="900" dirty="0" err="1" smtClean="0">
                <a:latin typeface="Courier"/>
              </a:rPr>
              <a:t>test.$cmd</a:t>
            </a:r>
            <a:r>
              <a:rPr lang="en-US" sz="900" dirty="0" smtClean="0">
                <a:latin typeface="Courier"/>
              </a:rPr>
              <a:t> ntoreturn:1 command: { count: "</a:t>
            </a:r>
            <a:r>
              <a:rPr lang="en-US" sz="900" dirty="0" err="1" smtClean="0">
                <a:latin typeface="Courier"/>
              </a:rPr>
              <a:t>c</a:t>
            </a:r>
            <a:r>
              <a:rPr lang="en-US" sz="900" dirty="0" smtClean="0">
                <a:latin typeface="Courier"/>
              </a:rPr>
              <a:t>", query: { type: 0.0, </a:t>
            </a:r>
            <a:r>
              <a:rPr lang="en-US" sz="900" dirty="0" err="1" smtClean="0">
                <a:latin typeface="Courier"/>
              </a:rPr>
              <a:t>i</a:t>
            </a:r>
            <a:r>
              <a:rPr lang="en-US" sz="900" dirty="0" smtClean="0">
                <a:latin typeface="Courier"/>
              </a:rPr>
              <a:t>: { $</a:t>
            </a:r>
            <a:r>
              <a:rPr lang="en-US" sz="900" dirty="0" err="1" smtClean="0">
                <a:latin typeface="Courier"/>
              </a:rPr>
              <a:t>gt</a:t>
            </a:r>
            <a:r>
              <a:rPr lang="en-US" sz="900" dirty="0" smtClean="0">
                <a:latin typeface="Courier"/>
              </a:rPr>
              <a:t>: 99000.0 } }, fields: {} } reslen:64 256ms</a:t>
            </a:r>
          </a:p>
          <a:p>
            <a:pPr>
              <a:buNone/>
            </a:pPr>
            <a:endParaRPr lang="en-US" sz="900" dirty="0" smtClean="0">
              <a:latin typeface="Courier"/>
            </a:endParaRPr>
          </a:p>
          <a:p>
            <a:pPr>
              <a:buNone/>
            </a:pPr>
            <a:r>
              <a:rPr lang="en-US" sz="900" dirty="0" smtClean="0">
                <a:latin typeface="Courier"/>
              </a:rPr>
              <a:t>&gt; </a:t>
            </a:r>
            <a:r>
              <a:rPr lang="en-US" sz="900" dirty="0" err="1" smtClean="0">
                <a:latin typeface="Courier"/>
              </a:rPr>
              <a:t>db.c.find</a:t>
            </a:r>
            <a:r>
              <a:rPr lang="en-US" sz="900" dirty="0" smtClean="0">
                <a:latin typeface="Courier"/>
              </a:rPr>
              <a:t>( {type:0,i:{$gt:99000}} ).limit(1).explain()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{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"cursor" : "</a:t>
            </a:r>
            <a:r>
              <a:rPr lang="en-US" sz="900" dirty="0" err="1" smtClean="0">
                <a:latin typeface="Courier"/>
              </a:rPr>
              <a:t>BtreeCursor</a:t>
            </a:r>
            <a:r>
              <a:rPr lang="en-US" sz="900" dirty="0" smtClean="0">
                <a:latin typeface="Courier"/>
              </a:rPr>
              <a:t> type_1",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"</a:t>
            </a:r>
            <a:r>
              <a:rPr lang="en-US" sz="900" dirty="0" err="1" smtClean="0">
                <a:latin typeface="Courier"/>
              </a:rPr>
              <a:t>indexBounds</a:t>
            </a:r>
            <a:r>
              <a:rPr lang="en-US" sz="900" dirty="0" smtClean="0">
                <a:latin typeface="Courier"/>
              </a:rPr>
              <a:t>" : [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	[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		{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			"type" : 0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		},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		{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			"type" : 0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		}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	]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],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"</a:t>
            </a:r>
            <a:r>
              <a:rPr lang="en-US" sz="900" dirty="0" err="1" smtClean="0">
                <a:latin typeface="Courier"/>
              </a:rPr>
              <a:t>nscanned</a:t>
            </a:r>
            <a:r>
              <a:rPr lang="en-US" sz="900" dirty="0" smtClean="0">
                <a:latin typeface="Courier"/>
              </a:rPr>
              <a:t>" : 49502,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"</a:t>
            </a:r>
            <a:r>
              <a:rPr lang="en-US" sz="900" dirty="0" err="1" smtClean="0">
                <a:latin typeface="Courier"/>
              </a:rPr>
              <a:t>nscannedObjects</a:t>
            </a:r>
            <a:r>
              <a:rPr lang="en-US" sz="900" dirty="0" smtClean="0">
                <a:latin typeface="Courier"/>
              </a:rPr>
              <a:t>" : 49502,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"</a:t>
            </a:r>
            <a:r>
              <a:rPr lang="en-US" sz="900" dirty="0" err="1" smtClean="0">
                <a:latin typeface="Courier"/>
              </a:rPr>
              <a:t>n</a:t>
            </a:r>
            <a:r>
              <a:rPr lang="en-US" sz="900" dirty="0" smtClean="0">
                <a:latin typeface="Courier"/>
              </a:rPr>
              <a:t>" : 1,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	"</a:t>
            </a:r>
            <a:r>
              <a:rPr lang="en-US" sz="900" dirty="0" err="1" smtClean="0">
                <a:latin typeface="Courier"/>
              </a:rPr>
              <a:t>millis</a:t>
            </a:r>
            <a:r>
              <a:rPr lang="en-US" sz="900" dirty="0" smtClean="0">
                <a:latin typeface="Courier"/>
              </a:rPr>
              <a:t>" : 349,</a:t>
            </a:r>
          </a:p>
          <a:p>
            <a:pPr>
              <a:buNone/>
            </a:pPr>
            <a:r>
              <a:rPr lang="en-US" sz="900" dirty="0" smtClean="0">
                <a:latin typeface="Courier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831084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</a:rPr>
              <a:t>&gt; </a:t>
            </a:r>
            <a:r>
              <a:rPr lang="en-US" sz="1600" dirty="0" err="1" smtClean="0">
                <a:latin typeface="Courier"/>
              </a:rPr>
              <a:t>db.c.ensureIndex</a:t>
            </a:r>
            <a:r>
              <a:rPr lang="en-US" sz="1600" dirty="0" smtClean="0">
                <a:latin typeface="Courier"/>
              </a:rPr>
              <a:t>( {type:1,i:1} );</a:t>
            </a:r>
          </a:p>
          <a:p>
            <a:r>
              <a:rPr lang="en-US" sz="1600" dirty="0" smtClean="0">
                <a:latin typeface="Courier"/>
              </a:rPr>
              <a:t>&gt; for( </a:t>
            </a:r>
            <a:r>
              <a:rPr lang="en-US" sz="1600" dirty="0" err="1" smtClean="0">
                <a:latin typeface="Courier"/>
              </a:rPr>
              <a:t>i</a:t>
            </a:r>
            <a:r>
              <a:rPr lang="en-US" sz="1600" dirty="0" smtClean="0">
                <a:latin typeface="Courier"/>
              </a:rPr>
              <a:t> = 0; </a:t>
            </a:r>
            <a:r>
              <a:rPr lang="en-US" sz="1600" dirty="0" err="1" smtClean="0">
                <a:latin typeface="Courier"/>
              </a:rPr>
              <a:t>i</a:t>
            </a:r>
            <a:r>
              <a:rPr lang="en-US" sz="1600" dirty="0" smtClean="0">
                <a:latin typeface="Courier"/>
              </a:rPr>
              <a:t> &lt; 100000; ++</a:t>
            </a:r>
            <a:r>
              <a:rPr lang="en-US" sz="1600" dirty="0" err="1" smtClean="0">
                <a:latin typeface="Courier"/>
              </a:rPr>
              <a:t>i</a:t>
            </a:r>
            <a:r>
              <a:rPr lang="en-US" sz="1600" dirty="0" smtClean="0">
                <a:latin typeface="Courier"/>
              </a:rPr>
              <a:t> ) { </a:t>
            </a:r>
            <a:r>
              <a:rPr lang="en-US" sz="1600" dirty="0" err="1" smtClean="0">
                <a:latin typeface="Courier"/>
              </a:rPr>
              <a:t>db.c.save</a:t>
            </a:r>
            <a:r>
              <a:rPr lang="en-US" sz="1600" dirty="0" smtClean="0">
                <a:latin typeface="Courier"/>
              </a:rPr>
              <a:t>( {type:i%2,i:i} 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"/>
              </a:rPr>
              <a:t>&gt; </a:t>
            </a:r>
            <a:r>
              <a:rPr lang="en-US" sz="2000" dirty="0" err="1" smtClean="0">
                <a:latin typeface="Courier"/>
              </a:rPr>
              <a:t>db.c.find().sort</a:t>
            </a:r>
            <a:r>
              <a:rPr lang="en-US" sz="2000" dirty="0" smtClean="0">
                <a:latin typeface="Courier"/>
              </a:rPr>
              <a:t>( {i:1} )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error: {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"$err" : "too much key data for sort() with no index.  add an index or specify a smaller limit"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}</a:t>
            </a:r>
          </a:p>
          <a:p>
            <a:pPr>
              <a:buNone/>
            </a:pPr>
            <a:endParaRPr lang="en-US" sz="2000" dirty="0" smtClean="0">
              <a:latin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</a:rPr>
              <a:t>&gt; </a:t>
            </a:r>
            <a:r>
              <a:rPr lang="en-US" sz="2000" dirty="0" err="1" smtClean="0">
                <a:latin typeface="Courier"/>
              </a:rPr>
              <a:t>db.c.find().sort</a:t>
            </a:r>
            <a:r>
              <a:rPr lang="en-US" sz="2000" dirty="0" smtClean="0">
                <a:latin typeface="Courier"/>
              </a:rPr>
              <a:t>( {i:1} ).explain()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JS Error: uncaught exception: error: {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"$err" : "too much key data for sort() with no index.  add an index or specify a smaller limit"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}</a:t>
            </a:r>
          </a:p>
          <a:p>
            <a:pPr>
              <a:buNone/>
            </a:pPr>
            <a:endParaRPr lang="en-US" sz="2000" dirty="0" smtClean="0">
              <a:latin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3108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db.c.ensureIndex</a:t>
            </a:r>
            <a:r>
              <a:rPr lang="en-US" dirty="0" smtClean="0">
                <a:latin typeface="Courier"/>
              </a:rPr>
              <a:t>( {i:1} );</a:t>
            </a:r>
          </a:p>
          <a:p>
            <a:r>
              <a:rPr lang="en-US" dirty="0" smtClean="0">
                <a:latin typeface="Courier"/>
              </a:rPr>
              <a:t>&gt; for(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= 0;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&lt; 1000000; ++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) { </a:t>
            </a:r>
            <a:r>
              <a:rPr lang="en-US" dirty="0" err="1" smtClean="0">
                <a:latin typeface="Courier"/>
              </a:rPr>
              <a:t>db.c.save</a:t>
            </a:r>
            <a:r>
              <a:rPr lang="en-US" dirty="0" smtClean="0">
                <a:latin typeface="Courier"/>
              </a:rPr>
              <a:t>( {</a:t>
            </a:r>
            <a:r>
              <a:rPr lang="en-US" dirty="0" err="1" smtClean="0">
                <a:latin typeface="Courier"/>
              </a:rPr>
              <a:t>i:i</a:t>
            </a:r>
            <a:r>
              <a:rPr lang="en-US" dirty="0" smtClean="0">
                <a:latin typeface="Courier"/>
              </a:rPr>
              <a:t>} 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" dirty="0" smtClean="0">
                <a:latin typeface="Courier"/>
              </a:rPr>
              <a:t>&gt; </a:t>
            </a:r>
            <a:r>
              <a:rPr lang="en-US" sz="800" dirty="0" err="1" smtClean="0">
                <a:latin typeface="Courier"/>
              </a:rPr>
              <a:t>db.c.find</a:t>
            </a:r>
            <a:r>
              <a:rPr lang="en-US" sz="800" dirty="0" smtClean="0">
                <a:latin typeface="Courier"/>
              </a:rPr>
              <a:t>( {type:500} ).sort( {i:1} )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{ "_id" : ObjectId("4bba4904dfdcf5761c2f917e"), "</a:t>
            </a:r>
            <a:r>
              <a:rPr lang="en-US" sz="800" dirty="0" err="1" smtClean="0">
                <a:latin typeface="Courier"/>
              </a:rPr>
              <a:t>i</a:t>
            </a:r>
            <a:r>
              <a:rPr lang="en-US" sz="800" dirty="0" smtClean="0">
                <a:latin typeface="Courier"/>
              </a:rPr>
              <a:t>" : 500, "type" : 500 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{ "_id" : ObjectId("4bba4904dfdcf5761c2f9566"), "</a:t>
            </a:r>
            <a:r>
              <a:rPr lang="en-US" sz="800" dirty="0" err="1" smtClean="0">
                <a:latin typeface="Courier"/>
              </a:rPr>
              <a:t>i</a:t>
            </a:r>
            <a:r>
              <a:rPr lang="en-US" sz="800" dirty="0" smtClean="0">
                <a:latin typeface="Courier"/>
              </a:rPr>
              <a:t>" : 1500, "type" : 500 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...</a:t>
            </a:r>
          </a:p>
          <a:p>
            <a:pPr>
              <a:buNone/>
            </a:pPr>
            <a:endParaRPr lang="en-US" sz="800" dirty="0" smtClean="0">
              <a:latin typeface="Courier"/>
            </a:endParaRPr>
          </a:p>
          <a:p>
            <a:pPr>
              <a:buNone/>
            </a:pPr>
            <a:r>
              <a:rPr lang="en-US" sz="800" dirty="0" smtClean="0">
                <a:latin typeface="Courier"/>
              </a:rPr>
              <a:t>query </a:t>
            </a:r>
            <a:r>
              <a:rPr lang="en-US" sz="800" dirty="0" err="1" smtClean="0">
                <a:latin typeface="Courier"/>
              </a:rPr>
              <a:t>test.c</a:t>
            </a:r>
            <a:r>
              <a:rPr lang="en-US" sz="800" dirty="0" smtClean="0">
                <a:latin typeface="Courier"/>
              </a:rPr>
              <a:t> ntoreturn:0 reslen:4783 nscanned:100501 { query: { type: 500.0 }, </a:t>
            </a:r>
            <a:r>
              <a:rPr lang="en-US" sz="800" dirty="0" err="1" smtClean="0">
                <a:latin typeface="Courier"/>
              </a:rPr>
              <a:t>orderby</a:t>
            </a:r>
            <a:r>
              <a:rPr lang="en-US" sz="800" dirty="0" smtClean="0">
                <a:latin typeface="Courier"/>
              </a:rPr>
              <a:t>: { </a:t>
            </a:r>
            <a:r>
              <a:rPr lang="en-US" sz="800" dirty="0" err="1" smtClean="0">
                <a:latin typeface="Courier"/>
              </a:rPr>
              <a:t>i</a:t>
            </a:r>
            <a:r>
              <a:rPr lang="en-US" sz="800" dirty="0" smtClean="0">
                <a:latin typeface="Courier"/>
              </a:rPr>
              <a:t>: 1.0 } }  nreturned:101 390ms</a:t>
            </a:r>
          </a:p>
          <a:p>
            <a:pPr>
              <a:buNone/>
            </a:pPr>
            <a:endParaRPr lang="en-US" sz="800" dirty="0" smtClean="0">
              <a:latin typeface="Courier"/>
            </a:endParaRPr>
          </a:p>
          <a:p>
            <a:pPr>
              <a:buNone/>
            </a:pPr>
            <a:r>
              <a:rPr lang="en-US" sz="800" dirty="0" smtClean="0">
                <a:latin typeface="Courier"/>
              </a:rPr>
              <a:t>&gt; </a:t>
            </a:r>
            <a:r>
              <a:rPr lang="en-US" sz="800" dirty="0" err="1" smtClean="0">
                <a:latin typeface="Courier"/>
              </a:rPr>
              <a:t>db.c.find</a:t>
            </a:r>
            <a:r>
              <a:rPr lang="en-US" sz="800" dirty="0" smtClean="0">
                <a:latin typeface="Courier"/>
              </a:rPr>
              <a:t>( {type:500} ).sort( {i:1} ).explain()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"cursor" : "</a:t>
            </a:r>
            <a:r>
              <a:rPr lang="en-US" sz="800" dirty="0" err="1" smtClean="0">
                <a:latin typeface="Courier"/>
              </a:rPr>
              <a:t>BtreeCursor</a:t>
            </a:r>
            <a:r>
              <a:rPr lang="en-US" sz="800" dirty="0" smtClean="0">
                <a:latin typeface="Courier"/>
              </a:rPr>
              <a:t> i_1",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indexBounds</a:t>
            </a:r>
            <a:r>
              <a:rPr lang="en-US" sz="800" dirty="0" smtClean="0">
                <a:latin typeface="Courier"/>
              </a:rPr>
              <a:t>" : 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[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"</a:t>
            </a:r>
            <a:r>
              <a:rPr lang="en-US" sz="800" dirty="0" err="1" smtClean="0">
                <a:latin typeface="Courier"/>
              </a:rPr>
              <a:t>i</a:t>
            </a:r>
            <a:r>
              <a:rPr lang="en-US" sz="800" dirty="0" smtClean="0">
                <a:latin typeface="Courier"/>
              </a:rPr>
              <a:t>" : 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"$</a:t>
            </a:r>
            <a:r>
              <a:rPr lang="en-US" sz="800" dirty="0" err="1" smtClean="0">
                <a:latin typeface="Courier"/>
              </a:rPr>
              <a:t>minElement</a:t>
            </a:r>
            <a:r>
              <a:rPr lang="en-US" sz="800" dirty="0" smtClean="0">
                <a:latin typeface="Courier"/>
              </a:rPr>
              <a:t>" : 1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},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"</a:t>
            </a:r>
            <a:r>
              <a:rPr lang="en-US" sz="800" dirty="0" err="1" smtClean="0">
                <a:latin typeface="Courier"/>
              </a:rPr>
              <a:t>i</a:t>
            </a:r>
            <a:r>
              <a:rPr lang="en-US" sz="800" dirty="0" smtClean="0">
                <a:latin typeface="Courier"/>
              </a:rPr>
              <a:t>" : {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	"$</a:t>
            </a:r>
            <a:r>
              <a:rPr lang="en-US" sz="800" dirty="0" err="1" smtClean="0">
                <a:latin typeface="Courier"/>
              </a:rPr>
              <a:t>maxElement</a:t>
            </a:r>
            <a:r>
              <a:rPr lang="en-US" sz="800" dirty="0" smtClean="0">
                <a:latin typeface="Courier"/>
              </a:rPr>
              <a:t>" : 1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	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	}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	]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],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nscanned</a:t>
            </a:r>
            <a:r>
              <a:rPr lang="en-US" sz="800" dirty="0" smtClean="0">
                <a:latin typeface="Courier"/>
              </a:rPr>
              <a:t>" : 1000000,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nscannedObjects</a:t>
            </a:r>
            <a:r>
              <a:rPr lang="en-US" sz="800" dirty="0" smtClean="0">
                <a:latin typeface="Courier"/>
              </a:rPr>
              <a:t>" : 1000000,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n</a:t>
            </a:r>
            <a:r>
              <a:rPr lang="en-US" sz="800" dirty="0" smtClean="0">
                <a:latin typeface="Courier"/>
              </a:rPr>
              <a:t>" : 1000,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	"</a:t>
            </a:r>
            <a:r>
              <a:rPr lang="en-US" sz="800" dirty="0" err="1" smtClean="0">
                <a:latin typeface="Courier"/>
              </a:rPr>
              <a:t>millis</a:t>
            </a:r>
            <a:r>
              <a:rPr lang="en-US" sz="800" dirty="0" smtClean="0">
                <a:latin typeface="Courier"/>
              </a:rPr>
              <a:t>" : 5388,</a:t>
            </a:r>
          </a:p>
          <a:p>
            <a:pPr>
              <a:buNone/>
            </a:pPr>
            <a:r>
              <a:rPr lang="en-US" sz="800" dirty="0" smtClean="0">
                <a:latin typeface="Courier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83108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</a:rPr>
              <a:t>&gt; </a:t>
            </a:r>
            <a:r>
              <a:rPr lang="en-US" dirty="0" err="1" smtClean="0">
                <a:latin typeface="Courier"/>
              </a:rPr>
              <a:t>db.c.ensureIndex</a:t>
            </a:r>
            <a:r>
              <a:rPr lang="en-US" dirty="0" smtClean="0">
                <a:latin typeface="Courier"/>
              </a:rPr>
              <a:t>( {type:1,i:1} );</a:t>
            </a:r>
          </a:p>
          <a:p>
            <a:r>
              <a:rPr lang="en-US" dirty="0" smtClean="0">
                <a:latin typeface="Courier"/>
              </a:rPr>
              <a:t>&gt; for(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= 0;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&lt; 1000000; ++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) { </a:t>
            </a:r>
            <a:r>
              <a:rPr lang="en-US" dirty="0" err="1" smtClean="0">
                <a:latin typeface="Courier"/>
              </a:rPr>
              <a:t>db.c.save</a:t>
            </a:r>
            <a:r>
              <a:rPr lang="en-US" dirty="0" smtClean="0">
                <a:latin typeface="Courier"/>
              </a:rPr>
              <a:t>( {i:i,type:i%1000} 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mongodb</a:t>
            </a:r>
            <a:endParaRPr lang="en-US" dirty="0" smtClean="0"/>
          </a:p>
          <a:p>
            <a:r>
              <a:rPr lang="en-US" dirty="0" smtClean="0"/>
              <a:t>Get involved </a:t>
            </a:r>
            <a:r>
              <a:rPr lang="en-US" dirty="0" smtClean="0">
                <a:hlinkClick r:id="rId3"/>
              </a:rPr>
              <a:t>www.mongodb.org</a:t>
            </a:r>
            <a:endParaRPr lang="en-US" dirty="0" smtClean="0"/>
          </a:p>
          <a:p>
            <a:r>
              <a:rPr lang="en-US" dirty="0" smtClean="0"/>
              <a:t>Upcoming events </a:t>
            </a:r>
            <a:r>
              <a:rPr lang="en-US" dirty="0" smtClean="0">
                <a:hlinkClick r:id="rId4"/>
              </a:rPr>
              <a:t>www.mongodb.org/display/DOCS/Events</a:t>
            </a:r>
            <a:endParaRPr lang="en-US" dirty="0" smtClean="0"/>
          </a:p>
          <a:p>
            <a:pPr lvl="1"/>
            <a:r>
              <a:rPr lang="en-US" dirty="0" err="1" smtClean="0"/>
              <a:t>MongoSF</a:t>
            </a:r>
            <a:r>
              <a:rPr lang="en-US" dirty="0" smtClean="0"/>
              <a:t> April 30</a:t>
            </a:r>
          </a:p>
          <a:p>
            <a:pPr lvl="1"/>
            <a:r>
              <a:rPr lang="en-US" dirty="0" smtClean="0"/>
              <a:t>SF office hours every Mon 4-6pm Epicenter Cafe</a:t>
            </a:r>
          </a:p>
          <a:p>
            <a:r>
              <a:rPr lang="en-US" dirty="0" smtClean="0"/>
              <a:t>Commercial support </a:t>
            </a:r>
            <a:r>
              <a:rPr lang="en-US" dirty="0" smtClean="0">
                <a:hlinkClick r:id="rId5"/>
              </a:rPr>
              <a:t>www.10gen.com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jobs@10gen.com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document lookup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db.c.findOne</a:t>
            </a:r>
            <a:r>
              <a:rPr lang="en-US" dirty="0" smtClean="0"/>
              <a:t>( {_id:2} ), using index {_id:1}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{x:2} ), using index {x:1}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{x:{$in:[2,3]}} ), using index {x:1}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{‘x.a’:1} ), using index {‘x.a’:1}</a:t>
            </a:r>
          </a:p>
          <a:p>
            <a:pPr lvl="1"/>
            <a:r>
              <a:rPr lang="en-US" dirty="0" smtClean="0"/>
              <a:t>Matches {_id:1,x:{a:1}}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{x:{a:1}} ), using index {x:1}</a:t>
            </a:r>
          </a:p>
          <a:p>
            <a:pPr lvl="1"/>
            <a:r>
              <a:rPr lang="en-US" dirty="0" smtClean="0"/>
              <a:t>Matches {_id:1,x:{a:1}}, but not {_id:2,x:{a:1,b:2}}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about </a:t>
            </a:r>
            <a:r>
              <a:rPr lang="en-US" dirty="0" err="1" smtClean="0"/>
              <a:t>db.c.find</a:t>
            </a:r>
            <a:r>
              <a:rPr lang="en-US" dirty="0" smtClean="0"/>
              <a:t>( {$</a:t>
            </a:r>
            <a:r>
              <a:rPr lang="en-US" dirty="0" err="1" smtClean="0"/>
              <a:t>where:“this.x</a:t>
            </a:r>
            <a:r>
              <a:rPr lang="en-US" dirty="0" smtClean="0"/>
              <a:t> == </a:t>
            </a:r>
            <a:r>
              <a:rPr lang="en-US" dirty="0" err="1" smtClean="0"/>
              <a:t>this.y</a:t>
            </a:r>
            <a:r>
              <a:rPr lang="en-US" dirty="0" smtClean="0"/>
              <a:t>”} ), using index {x:1}?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Indexes cannot be used for $where type queries, but if there are non-where elements in the query then indexes can be used for the non-where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document range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db.c.find</a:t>
            </a:r>
            <a:r>
              <a:rPr lang="en-US" dirty="0" smtClean="0"/>
              <a:t>( {x:{$gt:2}} ), using index {x:1}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{x:{$gt:2,$lt:5}} ), using index {x:1}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</a:t>
            </a:r>
            <a:r>
              <a:rPr lang="en-US" dirty="0" err="1" smtClean="0"/>
              <a:t>x</a:t>
            </a:r>
            <a:r>
              <a:rPr lang="en-US" dirty="0" smtClean="0"/>
              <a:t>:/^a/} ), using index {x:1}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about </a:t>
            </a:r>
            <a:r>
              <a:rPr lang="en-US" dirty="0" err="1" smtClean="0"/>
              <a:t>db.c.find</a:t>
            </a:r>
            <a:r>
              <a:rPr lang="en-US" dirty="0" smtClean="0"/>
              <a:t>( {</a:t>
            </a:r>
            <a:r>
              <a:rPr lang="en-US" dirty="0" err="1" smtClean="0"/>
              <a:t>x</a:t>
            </a:r>
            <a:r>
              <a:rPr lang="en-US" dirty="0" smtClean="0"/>
              <a:t>:/a/} ), using index {x:1}?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051" y="600939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letter ‘a’ can appear anywhere in a matching string, so lexicographic ordering on strings won’t help.  However, we can use the index to find the range of documents where </a:t>
            </a:r>
            <a:r>
              <a:rPr lang="en-US" dirty="0" err="1" smtClean="0"/>
              <a:t>x</a:t>
            </a:r>
            <a:r>
              <a:rPr lang="en-US" dirty="0" smtClean="0"/>
              <a:t> is string (</a:t>
            </a:r>
            <a:r>
              <a:rPr lang="en-US" dirty="0" err="1" smtClean="0"/>
              <a:t>eg</a:t>
            </a:r>
            <a:r>
              <a:rPr lang="en-US" dirty="0" smtClean="0"/>
              <a:t> not a number) or </a:t>
            </a:r>
            <a:r>
              <a:rPr lang="en-US" dirty="0" err="1" smtClean="0"/>
              <a:t>x</a:t>
            </a:r>
            <a:r>
              <a:rPr lang="en-US" dirty="0" smtClean="0"/>
              <a:t> is the regular expression /a/.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db.c.count</a:t>
            </a:r>
            <a:r>
              <a:rPr lang="en-US" dirty="0" smtClean="0"/>
              <a:t>( {x:2} ) using index {x:1}</a:t>
            </a:r>
          </a:p>
          <a:p>
            <a:r>
              <a:rPr lang="en-US" dirty="0" err="1" smtClean="0"/>
              <a:t>db.c.distinct</a:t>
            </a:r>
            <a:r>
              <a:rPr lang="en-US" dirty="0" smtClean="0"/>
              <a:t>( {x:2} ) using index {x:1}</a:t>
            </a:r>
          </a:p>
          <a:p>
            <a:r>
              <a:rPr lang="en-US" dirty="0" err="1" smtClean="0"/>
              <a:t>db.c.update</a:t>
            </a:r>
            <a:r>
              <a:rPr lang="en-US" dirty="0" smtClean="0"/>
              <a:t>( {x:2}, {x:3} ) using index {x:1}</a:t>
            </a:r>
          </a:p>
          <a:p>
            <a:r>
              <a:rPr lang="en-US" dirty="0" err="1" smtClean="0"/>
              <a:t>db.c.remove</a:t>
            </a:r>
            <a:r>
              <a:rPr lang="en-US" dirty="0" smtClean="0"/>
              <a:t>( {x:2} ) using index {x:1}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about </a:t>
            </a:r>
            <a:r>
              <a:rPr lang="en-US" dirty="0" err="1" smtClean="0"/>
              <a:t>db.c.update</a:t>
            </a:r>
            <a:r>
              <a:rPr lang="en-US" dirty="0" smtClean="0"/>
              <a:t>( {x:2}, {$inc:{x:3}} ), using index {x:1}?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Older versions of </a:t>
            </a:r>
            <a:r>
              <a:rPr lang="en-US" dirty="0" err="1" smtClean="0"/>
              <a:t>mongoDB</a:t>
            </a:r>
            <a:r>
              <a:rPr lang="en-US" dirty="0" smtClean="0"/>
              <a:t> didn’t support modifiers on indexed fields, but we now support this.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document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db.c.find</a:t>
            </a:r>
            <a:r>
              <a:rPr lang="en-US" dirty="0" smtClean="0"/>
              <a:t>( {} ).sort( {x:1} ), using index {x:1}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{} ).sort( {x:-1} ), using index {x:1}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{x:{$gt:4}} ).sort( {x:-1} ), using index {x:1}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{} ).sort( {‘x.a’:1} ), using index {‘x.a’:1}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about </a:t>
            </a:r>
            <a:r>
              <a:rPr lang="en-US" dirty="0" err="1" smtClean="0"/>
              <a:t>db.c.find</a:t>
            </a:r>
            <a:r>
              <a:rPr lang="en-US" dirty="0" smtClean="0"/>
              <a:t>( {y:1} ).sort( {x:1} ), using index {x:1}?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index will be used to ensure ordering, provided there is no better index.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db.c.find</a:t>
            </a:r>
            <a:r>
              <a:rPr lang="en-US" dirty="0" smtClean="0"/>
              <a:t>( {</a:t>
            </a:r>
            <a:r>
              <a:rPr lang="en-US" dirty="0" err="1" smtClean="0"/>
              <a:t>x:null</a:t>
            </a:r>
            <a:r>
              <a:rPr lang="en-US" dirty="0" smtClean="0"/>
              <a:t>} ), using index {x:1}</a:t>
            </a:r>
          </a:p>
          <a:p>
            <a:pPr lvl="1"/>
            <a:r>
              <a:rPr lang="en-US" dirty="0" smtClean="0"/>
              <a:t>Matches {_id:5}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</a:t>
            </a:r>
            <a:r>
              <a:rPr lang="en-US" dirty="0" err="1" smtClean="0"/>
              <a:t>x:{$exists:false</a:t>
            </a:r>
            <a:r>
              <a:rPr lang="en-US" dirty="0" smtClean="0"/>
              <a:t>}} ), using index {x:1}</a:t>
            </a:r>
          </a:p>
          <a:p>
            <a:pPr lvl="1"/>
            <a:r>
              <a:rPr lang="en-US" dirty="0" smtClean="0"/>
              <a:t>Matches {_id:5}, but not {_id:6,x:null}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about </a:t>
            </a:r>
            <a:r>
              <a:rPr lang="en-US" dirty="0" err="1" smtClean="0"/>
              <a:t>db.c.find</a:t>
            </a:r>
            <a:r>
              <a:rPr lang="en-US" dirty="0" smtClean="0"/>
              <a:t>( {</a:t>
            </a:r>
            <a:r>
              <a:rPr lang="en-US" dirty="0" err="1" smtClean="0"/>
              <a:t>x:{$exists:true</a:t>
            </a:r>
            <a:r>
              <a:rPr lang="en-US" dirty="0" smtClean="0"/>
              <a:t>}} ), using index {x:1}?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051" y="600939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index is not currently used, though we may use the index in a future version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following match {_id:6,x:[2,10]} and use index {x:1}</a:t>
            </a:r>
          </a:p>
          <a:p>
            <a:pPr lvl="1"/>
            <a:r>
              <a:rPr lang="en-US" dirty="0" err="1" smtClean="0"/>
              <a:t>db.c.find</a:t>
            </a:r>
            <a:r>
              <a:rPr lang="en-US" dirty="0" smtClean="0"/>
              <a:t>( {x:2} )</a:t>
            </a:r>
          </a:p>
          <a:p>
            <a:pPr lvl="1"/>
            <a:r>
              <a:rPr lang="en-US" dirty="0" err="1" smtClean="0"/>
              <a:t>db.c.find</a:t>
            </a:r>
            <a:r>
              <a:rPr lang="en-US" dirty="0" smtClean="0"/>
              <a:t>( {x:10} )</a:t>
            </a:r>
          </a:p>
          <a:p>
            <a:pPr lvl="1"/>
            <a:r>
              <a:rPr lang="en-US" dirty="0" err="1" smtClean="0"/>
              <a:t>db.c.find</a:t>
            </a:r>
            <a:r>
              <a:rPr lang="en-US" dirty="0" smtClean="0"/>
              <a:t>( {x:{$gt:5}} )</a:t>
            </a:r>
          </a:p>
          <a:p>
            <a:pPr lvl="1"/>
            <a:r>
              <a:rPr lang="en-US" dirty="0" err="1" smtClean="0"/>
              <a:t>db.c.find</a:t>
            </a:r>
            <a:r>
              <a:rPr lang="en-US" dirty="0" smtClean="0"/>
              <a:t>( {x:[2,10]} )</a:t>
            </a:r>
          </a:p>
          <a:p>
            <a:pPr lvl="1"/>
            <a:r>
              <a:rPr lang="en-US" dirty="0" err="1" smtClean="0"/>
              <a:t>db.c.find</a:t>
            </a:r>
            <a:r>
              <a:rPr lang="en-US" dirty="0" smtClean="0"/>
              <a:t>( {x:{$in:[2,5]}}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QUESTION: What about </a:t>
            </a:r>
            <a:r>
              <a:rPr lang="en-US" dirty="0" err="1" smtClean="0"/>
              <a:t>db.c.find</a:t>
            </a:r>
            <a:r>
              <a:rPr lang="en-US" dirty="0" smtClean="0"/>
              <a:t>( {x:{$all:[2,10]}} 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051" y="60093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index will be used to look up all documents matching {x:2}.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db.c.find</a:t>
            </a:r>
            <a:r>
              <a:rPr lang="en-US" dirty="0" smtClean="0"/>
              <a:t>( {x:10,y:20} ), using index {x:1,y:1}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{x:10,y:20} ), using index {x:1,y:-1}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{x:{$in:[10,20]},y:20} ), using index {x:1,y:1}</a:t>
            </a:r>
          </a:p>
          <a:p>
            <a:r>
              <a:rPr lang="en-US" dirty="0" err="1" smtClean="0"/>
              <a:t>db.c.find().sort</a:t>
            </a:r>
            <a:r>
              <a:rPr lang="en-US" dirty="0" smtClean="0"/>
              <a:t>( {x:1,y:1} ), using index {x:1,y:1}</a:t>
            </a:r>
          </a:p>
          <a:p>
            <a:r>
              <a:rPr lang="en-US" dirty="0" err="1" smtClean="0"/>
              <a:t>db.c.find().sort</a:t>
            </a:r>
            <a:r>
              <a:rPr lang="en-US" dirty="0" smtClean="0"/>
              <a:t>( {x:-1,y:1} ), using index {x:1,y:-1}</a:t>
            </a:r>
          </a:p>
          <a:p>
            <a:r>
              <a:rPr lang="en-US" dirty="0" err="1" smtClean="0"/>
              <a:t>db.c.find</a:t>
            </a:r>
            <a:r>
              <a:rPr lang="en-US" dirty="0" smtClean="0"/>
              <a:t>( {x:10} ).sort( {y:1} ), using index {x:1,y:1}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7533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about </a:t>
            </a:r>
            <a:r>
              <a:rPr lang="en-US" dirty="0" err="1" smtClean="0"/>
              <a:t>db.c.find</a:t>
            </a:r>
            <a:r>
              <a:rPr lang="en-US" dirty="0" smtClean="0"/>
              <a:t>( {y:10} ).sort( {x:1} ), using index {x:1,y:1}?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051" y="60093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index will be used to ensure ordering, provided no better index is available.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3731</Words>
  <Application>Microsoft Macintosh PowerPoint</Application>
  <PresentationFormat>On-screen Show (4:3)</PresentationFormat>
  <Paragraphs>319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Indexing with</vt:lpstr>
      <vt:lpstr>What are indexes?</vt:lpstr>
      <vt:lpstr>Fast document lookup </vt:lpstr>
      <vt:lpstr>Fast document range scan</vt:lpstr>
      <vt:lpstr>Other operations</vt:lpstr>
      <vt:lpstr>Fast document ordering</vt:lpstr>
      <vt:lpstr>Missing fields</vt:lpstr>
      <vt:lpstr>Array matching</vt:lpstr>
      <vt:lpstr>Compound Indexes</vt:lpstr>
      <vt:lpstr>When indexes are less helpful</vt:lpstr>
      <vt:lpstr>Geospatial indexes</vt:lpstr>
      <vt:lpstr>Creating indexes</vt:lpstr>
      <vt:lpstr>Unique key constraints</vt:lpstr>
      <vt:lpstr>Cleaning up indexes</vt:lpstr>
      <vt:lpstr>Limits and Tradeoffs</vt:lpstr>
      <vt:lpstr>Query Optimizer</vt:lpstr>
      <vt:lpstr>Mongod log output</vt:lpstr>
      <vt:lpstr>Profiling</vt:lpstr>
      <vt:lpstr>Query explain</vt:lpstr>
      <vt:lpstr>Example 1</vt:lpstr>
      <vt:lpstr>Example 2</vt:lpstr>
      <vt:lpstr>Example 3</vt:lpstr>
      <vt:lpstr>Example 4</vt:lpstr>
      <vt:lpstr>Questions?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Staple</dc:creator>
  <cp:lastModifiedBy>Meghan Gill</cp:lastModifiedBy>
  <cp:revision>178</cp:revision>
  <dcterms:created xsi:type="dcterms:W3CDTF">2010-04-06T22:00:36Z</dcterms:created>
  <dcterms:modified xsi:type="dcterms:W3CDTF">2010-04-06T22:00:59Z</dcterms:modified>
</cp:coreProperties>
</file>