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86" r:id="rId4"/>
    <p:sldId id="287" r:id="rId5"/>
    <p:sldId id="288" r:id="rId6"/>
    <p:sldId id="289" r:id="rId7"/>
    <p:sldId id="291" r:id="rId8"/>
    <p:sldId id="292" r:id="rId9"/>
    <p:sldId id="290" r:id="rId10"/>
    <p:sldId id="294" r:id="rId11"/>
    <p:sldId id="295" r:id="rId12"/>
    <p:sldId id="296" r:id="rId13"/>
    <p:sldId id="297" r:id="rId14"/>
    <p:sldId id="298" r:id="rId15"/>
    <p:sldId id="299" r:id="rId16"/>
    <p:sldId id="303" r:id="rId17"/>
    <p:sldId id="304" r:id="rId18"/>
    <p:sldId id="305" r:id="rId19"/>
    <p:sldId id="302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4587" autoAdjust="0"/>
    <p:restoredTop sz="86392" autoAdjust="0"/>
  </p:normalViewPr>
  <p:slideViewPr>
    <p:cSldViewPr>
      <p:cViewPr varScale="1">
        <p:scale>
          <a:sx n="91" d="100"/>
          <a:sy n="91" d="100"/>
        </p:scale>
        <p:origin x="-12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938" y="-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FF4AD-180C-47DD-B677-A854C68A0356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2A98B-D3CC-4E7D-A890-532DA326F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B95E3-4F7A-43E4-8505-632393E00E4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193A5-A71D-41A8-B0AC-786F27DF8A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193A5-A71D-41A8-B0AC-786F27DF8A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CF27-2872-4BC0-907F-5D2DD701A9A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D422-FDB4-449E-B8BB-0564EFD3B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CF27-2872-4BC0-907F-5D2DD701A9A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D422-FDB4-449E-B8BB-0564EFD3B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CF27-2872-4BC0-907F-5D2DD701A9A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D422-FDB4-449E-B8BB-0564EFD3B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CF27-2872-4BC0-907F-5D2DD701A9A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D422-FDB4-449E-B8BB-0564EFD3B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CF27-2872-4BC0-907F-5D2DD701A9A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D422-FDB4-449E-B8BB-0564EFD3B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CF27-2872-4BC0-907F-5D2DD701A9A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D422-FDB4-449E-B8BB-0564EFD3B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CF27-2872-4BC0-907F-5D2DD701A9A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D422-FDB4-449E-B8BB-0564EFD3B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CF27-2872-4BC0-907F-5D2DD701A9A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D422-FDB4-449E-B8BB-0564EFD3B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CF27-2872-4BC0-907F-5D2DD701A9A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D422-FDB4-449E-B8BB-0564EFD3B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CF27-2872-4BC0-907F-5D2DD701A9A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D422-FDB4-449E-B8BB-0564EFD3B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CF27-2872-4BC0-907F-5D2DD701A9A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D422-FDB4-449E-B8BB-0564EFD3B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BCF27-2872-4BC0-907F-5D2DD701A9AE}" type="datetimeFigureOut">
              <a:rPr lang="en-US" smtClean="0"/>
              <a:pPr/>
              <a:t>4/30/10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2D422-FDB4-449E-B8BB-0564EFD3B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28017/isMaster?text" TargetMode="External"/><Relationship Id="rId3" Type="http://schemas.openxmlformats.org/officeDocument/2006/relationships/hyperlink" Target="http://localhost:28017/replSetGetStatus?tex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wight@10gen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Replication and 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Dwight Merriman (@</a:t>
            </a:r>
            <a:r>
              <a:rPr lang="en-US" dirty="0" err="1" smtClean="0">
                <a:solidFill>
                  <a:schemeClr val="tx1"/>
                </a:solidFill>
              </a:rPr>
              <a:t>dmerr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10gen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7800"/>
            <a:ext cx="7010400" cy="23368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0" y="19050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81400" y="39624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15000" y="22098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0" y="19050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81400" y="39624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2</a:t>
            </a:r>
          </a:p>
          <a:p>
            <a:pPr algn="ctr"/>
            <a:r>
              <a:rPr lang="en-US" dirty="0" smtClean="0"/>
              <a:t>PRIMARY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15000" y="22098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3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029200" y="3352800"/>
            <a:ext cx="685800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3048000" y="3276601"/>
            <a:ext cx="6858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0" y="19050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81400" y="3962400"/>
            <a:ext cx="1295400" cy="10668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2</a:t>
            </a:r>
          </a:p>
          <a:p>
            <a:pPr algn="ctr"/>
            <a:r>
              <a:rPr lang="en-US" dirty="0" smtClean="0"/>
              <a:t>DOWN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5000" y="22098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3</a:t>
            </a:r>
          </a:p>
          <a:p>
            <a:pPr algn="ctr"/>
            <a:r>
              <a:rPr lang="en-US" dirty="0" smtClean="0"/>
              <a:t>PRIMARY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810000" y="2438400"/>
            <a:ext cx="175260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0" y="19050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81400" y="39624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2</a:t>
            </a:r>
          </a:p>
          <a:p>
            <a:pPr algn="ctr"/>
            <a:r>
              <a:rPr lang="en-US" dirty="0" smtClean="0"/>
              <a:t>RECOVER-ING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15000" y="22098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3</a:t>
            </a:r>
          </a:p>
          <a:p>
            <a:pPr algn="ctr"/>
            <a:r>
              <a:rPr lang="en-US" dirty="0" smtClean="0"/>
              <a:t>PRIMARY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810000" y="2438400"/>
            <a:ext cx="175260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926624" y="3379176"/>
            <a:ext cx="838200" cy="68580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0" y="19050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81400" y="39624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5000" y="2209800"/>
            <a:ext cx="1295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Member 3</a:t>
            </a:r>
          </a:p>
          <a:p>
            <a:pPr algn="ctr"/>
            <a:r>
              <a:rPr lang="en-US" dirty="0" smtClean="0"/>
              <a:t>PRIMARY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810000" y="2438400"/>
            <a:ext cx="175260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926624" y="3379176"/>
            <a:ext cx="838200" cy="685800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_id :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setname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members: [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_id : &lt;ordinal&gt;,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host : &lt;hostname[:port]&gt;,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[, priority: &lt;priority&gt;]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[,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arbiterOnly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 true]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[, votes : n]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, ...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],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settings: 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heartbeatSleep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 &lt;seconds&gt;]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[,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heartbeatTimeout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 &lt;seconds&gt;]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[,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heartbeatConnRetries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: &lt;n&gt;]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[,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getLastErrorDefaults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lasterrdefaults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... _id : 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acme_a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... members : [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... { _id : 0, host : "sf1.acme.com" },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... { _id : 1, host : "sf2.acme.com" },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... { _id : 2, host : "sf3.acme.com" } ] }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use admin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db.runCommand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({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replSetInitiate:cfg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/>
              <a:t>{ </a:t>
            </a:r>
            <a:r>
              <a:rPr lang="en-US" sz="2400" b="1" dirty="0" err="1" smtClean="0">
                <a:hlinkClick r:id="rId2"/>
              </a:rPr>
              <a:t>isMaster</a:t>
            </a:r>
            <a:r>
              <a:rPr lang="en-US" sz="2400" b="1" dirty="0" smtClean="0"/>
              <a:t> : 1 }</a:t>
            </a:r>
          </a:p>
          <a:p>
            <a:pPr>
              <a:buNone/>
            </a:pPr>
            <a:r>
              <a:rPr lang="en-US" sz="2400" dirty="0" smtClean="0"/>
              <a:t>	Checks if the node to which we are connecting is currently primary. Most drivers do this check automatically and then send requires to the current primary.</a:t>
            </a:r>
          </a:p>
          <a:p>
            <a:pPr>
              <a:buNone/>
            </a:pPr>
            <a:r>
              <a:rPr lang="en-US" sz="2400" b="1" dirty="0" smtClean="0"/>
              <a:t>{ </a:t>
            </a:r>
            <a:r>
              <a:rPr lang="en-US" sz="2400" b="1" dirty="0" err="1" smtClean="0">
                <a:hlinkClick r:id="rId3"/>
              </a:rPr>
              <a:t>replSetGetStatus</a:t>
            </a:r>
            <a:r>
              <a:rPr lang="en-US" sz="2400" b="1" dirty="0" smtClean="0"/>
              <a:t> : 1 }</a:t>
            </a:r>
          </a:p>
          <a:p>
            <a:pPr>
              <a:buNone/>
            </a:pPr>
            <a:r>
              <a:rPr lang="en-US" sz="2400" dirty="0" smtClean="0"/>
              <a:t>	Status information on the replica set from this node's point of view.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3"/>
              </a:rPr>
              <a:t>http://localhost:28017/replSetGetStatus?text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{ </a:t>
            </a:r>
            <a:r>
              <a:rPr lang="en-US" sz="2400" b="1" dirty="0" err="1" smtClean="0"/>
              <a:t>replSetInitiate</a:t>
            </a:r>
            <a:r>
              <a:rPr lang="en-US" sz="2400" b="1" dirty="0" smtClean="0"/>
              <a:t> : &lt;</a:t>
            </a:r>
            <a:r>
              <a:rPr lang="en-US" sz="2400" b="1" dirty="0" err="1" smtClean="0"/>
              <a:t>config</a:t>
            </a:r>
            <a:r>
              <a:rPr lang="en-US" sz="2400" b="1" dirty="0" smtClean="0"/>
              <a:t>&gt; }</a:t>
            </a:r>
          </a:p>
          <a:p>
            <a:pPr>
              <a:buNone/>
            </a:pPr>
            <a:r>
              <a:rPr lang="en-US" sz="2400" dirty="0" smtClean="0"/>
              <a:t>	Initiate a replica set. </a:t>
            </a:r>
          </a:p>
          <a:p>
            <a:pPr>
              <a:buNone/>
            </a:pPr>
            <a:r>
              <a:rPr lang="en-US" sz="2400" b="1" dirty="0" smtClean="0"/>
              <a:t>{ </a:t>
            </a:r>
            <a:r>
              <a:rPr lang="en-US" sz="2400" b="1" dirty="0" err="1" smtClean="0"/>
              <a:t>replSetFreeze</a:t>
            </a:r>
            <a:r>
              <a:rPr lang="en-US" sz="2400" b="1" dirty="0" smtClean="0"/>
              <a:t> : &lt;</a:t>
            </a:r>
            <a:r>
              <a:rPr lang="en-US" sz="2400" b="1" dirty="0" err="1" smtClean="0"/>
              <a:t>bool</a:t>
            </a:r>
            <a:r>
              <a:rPr lang="en-US" sz="2400" b="1" dirty="0" smtClean="0"/>
              <a:t>&gt; }</a:t>
            </a:r>
          </a:p>
          <a:p>
            <a:pPr>
              <a:buNone/>
            </a:pPr>
            <a:r>
              <a:rPr lang="en-US" sz="2400" dirty="0" smtClean="0"/>
              <a:t>	Freezing a replica set prevents failovers from occurring. This can be useful during maintenance.</a:t>
            </a: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Member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</a:t>
            </a:r>
          </a:p>
          <a:p>
            <a:r>
              <a:rPr lang="en-US" dirty="0" smtClean="0"/>
              <a:t>DR (priority &lt; 1.0)</a:t>
            </a:r>
          </a:p>
          <a:p>
            <a:r>
              <a:rPr lang="en-US" dirty="0" smtClean="0"/>
              <a:t>Passive (priority == 0)</a:t>
            </a:r>
          </a:p>
          <a:p>
            <a:r>
              <a:rPr lang="en-US" dirty="0" smtClean="0"/>
              <a:t>Arbiter (no data, but can vote)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Sharding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496" y="1524000"/>
            <a:ext cx="8422504" cy="490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 like </a:t>
            </a:r>
            <a:r>
              <a:rPr lang="en-US" dirty="0" err="1" smtClean="0"/>
              <a:t>MySQL</a:t>
            </a:r>
            <a:r>
              <a:rPr lang="en-US" dirty="0" smtClean="0"/>
              <a:t> replication</a:t>
            </a:r>
          </a:p>
          <a:p>
            <a:pPr lvl="1"/>
            <a:r>
              <a:rPr lang="en-US" dirty="0" smtClean="0"/>
              <a:t>Asynchronous master/slave</a:t>
            </a:r>
          </a:p>
          <a:p>
            <a:pPr lvl="1"/>
            <a:r>
              <a:rPr lang="en-US" dirty="0" smtClean="0"/>
              <a:t>Let’s try it…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438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i="1" dirty="0" smtClean="0"/>
              <a:t>Email </a:t>
            </a:r>
            <a:r>
              <a:rPr lang="en-US" sz="2400" i="1" dirty="0" smtClean="0">
                <a:hlinkClick r:id="rId2"/>
              </a:rPr>
              <a:t>dwight@10gen.com</a:t>
            </a:r>
            <a:r>
              <a:rPr lang="en-US" sz="2400" i="1" dirty="0" smtClean="0"/>
              <a:t> if you would like </a:t>
            </a:r>
          </a:p>
          <a:p>
            <a:pPr algn="ctr">
              <a:buNone/>
            </a:pPr>
            <a:r>
              <a:rPr lang="en-US" sz="2400" i="1" dirty="0" smtClean="0"/>
              <a:t>to be a replica set beta tester.</a:t>
            </a:r>
          </a:p>
          <a:p>
            <a:pPr algn="ctr">
              <a:buNone/>
            </a:pPr>
            <a:endParaRPr lang="en-US" sz="2400" i="1" dirty="0" smtClean="0"/>
          </a:p>
          <a:p>
            <a:pPr algn="ctr">
              <a:buNone/>
            </a:pPr>
            <a:endParaRPr lang="en-US" sz="2400" i="1" dirty="0" smtClean="0"/>
          </a:p>
          <a:p>
            <a:pPr algn="ctr">
              <a:buNone/>
            </a:pPr>
            <a:r>
              <a:rPr lang="en-US" sz="2400" i="1" dirty="0" smtClean="0"/>
              <a:t>10gen is hiring.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Docs: http://www.mongodb.org/display/DOCS/Replica+Sets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--master [--</a:t>
            </a:r>
            <a:r>
              <a:rPr lang="en-US" dirty="0" err="1" smtClean="0"/>
              <a:t>oplogSize</a:t>
            </a:r>
            <a:r>
              <a:rPr lang="en-US" dirty="0" smtClean="0"/>
              <a:t> &lt;MB&gt;]</a:t>
            </a:r>
          </a:p>
          <a:p>
            <a:r>
              <a:rPr lang="en-US" dirty="0" smtClean="0"/>
              <a:t>--slave –source &lt;host&gt; [--only &lt;db&gt;]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local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replicate</a:t>
            </a:r>
          </a:p>
          <a:p>
            <a:r>
              <a:rPr lang="en-US" dirty="0" smtClean="0"/>
              <a:t>On master:</a:t>
            </a:r>
          </a:p>
          <a:p>
            <a:pPr lvl="1"/>
            <a:r>
              <a:rPr lang="en-US" dirty="0" err="1" smtClean="0"/>
              <a:t>local.oplog.$main</a:t>
            </a:r>
            <a:endParaRPr lang="en-US" dirty="0" smtClean="0"/>
          </a:p>
          <a:p>
            <a:pPr lvl="1"/>
            <a:r>
              <a:rPr lang="en-US" dirty="0" err="1" smtClean="0"/>
              <a:t>local.slaves</a:t>
            </a:r>
            <a:endParaRPr lang="en-US" dirty="0" smtClean="0"/>
          </a:p>
          <a:p>
            <a:r>
              <a:rPr lang="en-US" dirty="0" smtClean="0"/>
              <a:t>On slave:</a:t>
            </a:r>
          </a:p>
          <a:p>
            <a:pPr lvl="1"/>
            <a:r>
              <a:rPr lang="en-US" dirty="0" err="1" smtClean="0"/>
              <a:t>local.sources</a:t>
            </a:r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</a:rPr>
              <a:t>		&gt; use local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</a:rPr>
              <a:t>		&gt; </a:t>
            </a:r>
            <a:r>
              <a:rPr lang="en-US" sz="2400" dirty="0" err="1" smtClean="0">
                <a:latin typeface="Courier New" pitchFamily="49" charset="0"/>
              </a:rPr>
              <a:t>db.sources.find</a:t>
            </a:r>
            <a:r>
              <a:rPr lang="en-US" sz="2400" dirty="0" smtClean="0">
                <a:latin typeface="Courier New" pitchFamily="49" charset="0"/>
              </a:rPr>
              <a:t>()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// master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use local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db.printReplicationInfo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db.slaves.find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db.oplog.$main.findOne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slave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use local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db.printSlaveReplicationInfo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M-&gt;S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M-&gt;S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-&gt;S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-&gt;S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M-&gt;S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M-/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M&lt;-&gt;M *very restrictive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--</a:t>
            </a:r>
            <a:r>
              <a:rPr lang="en-US" dirty="0" err="1" smtClean="0"/>
              <a:t>pairwith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Replica Pairs</a:t>
            </a:r>
            <a:endParaRPr lang="en-US" strike="sngStrik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14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Replica Sets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14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A cluster of N servers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Any (one) node can be primary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Consensus election of primary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Automatic failover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Automatic recovery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All writes to primary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Reads can be to primary or a second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Rack and data center aware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ETA: v1.6 July 2010 (“stable”)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Sets – 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write is only truly committed once it has replicated to a majority of servers in the set.  (We can wait for confirmation for this though, with getLastError.)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Writes which are committed at the master of the set may be visible before the true cluster-wide commit has occurred.  This property, which is more relaxed than some traditional products, makes theoretically achievable performance and availability higher.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 a failover, if there is data which has not replicated form the primary, the data is dropped (see #1).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730</Words>
  <Application>Microsoft Office PowerPoint</Application>
  <PresentationFormat>On-screen Show (4:3)</PresentationFormat>
  <Paragraphs>138</Paragraphs>
  <Slides>20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Replication and MongoDB</vt:lpstr>
      <vt:lpstr>Basics</vt:lpstr>
      <vt:lpstr>Command Line</vt:lpstr>
      <vt:lpstr>The local db</vt:lpstr>
      <vt:lpstr>Administration</vt:lpstr>
      <vt:lpstr>Topologies</vt:lpstr>
      <vt:lpstr>Replica Pairs</vt:lpstr>
      <vt:lpstr>Replica Pairs</vt:lpstr>
      <vt:lpstr>Replica Sets – Design Concepts</vt:lpstr>
      <vt:lpstr>A Set</vt:lpstr>
      <vt:lpstr>A Set</vt:lpstr>
      <vt:lpstr>A Set</vt:lpstr>
      <vt:lpstr>A Set</vt:lpstr>
      <vt:lpstr>A Set</vt:lpstr>
      <vt:lpstr>Configuration</vt:lpstr>
      <vt:lpstr>Initiation</vt:lpstr>
      <vt:lpstr>Commands</vt:lpstr>
      <vt:lpstr>Set Member Types</vt:lpstr>
      <vt:lpstr>With Sharding</vt:lpstr>
      <vt:lpstr>Questions?</vt:lpstr>
    </vt:vector>
  </TitlesOfParts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Design</dc:title>
  <dc:creator>dwight</dc:creator>
  <cp:lastModifiedBy>Meghan Gill</cp:lastModifiedBy>
  <cp:revision>32</cp:revision>
  <dcterms:created xsi:type="dcterms:W3CDTF">2010-05-01T00:09:34Z</dcterms:created>
  <dcterms:modified xsi:type="dcterms:W3CDTF">2010-05-01T00:09:45Z</dcterms:modified>
</cp:coreProperties>
</file>