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65" r:id="rId5"/>
    <p:sldId id="258" r:id="rId6"/>
    <p:sldId id="268" r:id="rId7"/>
    <p:sldId id="269" r:id="rId8"/>
    <p:sldId id="266" r:id="rId9"/>
    <p:sldId id="259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56" autoAdjust="0"/>
  </p:normalViewPr>
  <p:slideViewPr>
    <p:cSldViewPr snapToGrid="0">
      <p:cViewPr varScale="1">
        <p:scale>
          <a:sx n="81" d="100"/>
          <a:sy n="81" d="100"/>
        </p:scale>
        <p:origin x="72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EDE31-B92F-469B-850D-8F4273B434FD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21128-C33F-4416-8772-FAD287CEF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54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36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995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760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4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5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063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865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572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3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626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FB70-E715-6900-E1E5-640DED65D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5EA15-24E9-FE22-39D5-2C079D6FA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A9F92-FCF6-4291-C811-2494F90C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6AE22-93E8-C1AA-0593-E992DBC5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CDF09-6830-F995-284E-14595AD1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72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2BAB-500F-702B-6500-354CBC40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BA3D5-7E36-149F-42F3-A0D7E619E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B02A2-1F42-4A33-13A7-C1DBC377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307D0-0C16-ED05-33FD-EA585BE9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53596-4606-D67C-4B52-83F1BAF7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30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33BC9-2F00-D414-0562-D955A6B0F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7130E-8EC2-5290-2C84-3DC6593C3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9DB60-879B-1954-6614-169CE5B0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19CEF-8FAB-E3A0-5B98-CB14258C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3E732-73AB-6D06-E88A-517F3206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6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DF80-7095-EE9B-3AAF-B40A4248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C0FE3-94DE-B126-2CFE-1273E37CD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79FE0-9B3D-554F-0C6C-79399B23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F42BE-8FF6-1DCA-741C-931CC45E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7E4DD-C379-0E68-9089-A210BAA8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75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C9C2-D046-4060-72F9-E8C2C7E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117B0-8C1B-83FC-5747-E6A0FB4A5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57851-2BFE-0981-E94B-8F055111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AA6CD-FD0A-1C06-7A59-9E17021C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F76DC-1E66-A2F9-91B7-BEF932CD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19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0306-1C44-4CD6-0CF7-4A2A1424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FEF79-54FF-C14D-FCBA-5720E0490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BAA3D-29A3-AD8E-6212-980251DBC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D73B3-9CAB-4686-0297-2CAF2382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7566D-3067-BF33-F7C9-91A855AF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1CAB0-4952-A573-B2E5-9F8C4666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25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548A-24F1-D154-0237-6F4EDAA7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D029C-DC9A-E551-B03D-786C8CD80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60FAD-286D-6861-7189-E1325FDA5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383BE-C28C-1DC8-A296-4DA4703D7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3FC58-962B-E528-DA17-A2E5E3D9C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31CA91-967C-FD97-22B5-BE714C7E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3FD23-DA4C-2002-FCEE-554AF731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57980-7CAA-C121-A2FE-8C44C98A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51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4B38-D6F6-0CEC-936C-0B6C7429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392C6-5979-17BB-1CA1-85254FE9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DBDE8-5C53-7528-473D-AC06BEBB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37492-8BD3-94CC-5280-BC050131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94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249E8-9A50-0ECF-4454-A9A6A727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2647F2-2DE9-8918-CB30-D50734D4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57A91-E6CF-A03C-4E45-BA497AA9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06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7B365-487C-0DDB-DFCD-F9CA29E7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EF5C8-97EE-F246-04C0-2042C82B1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8E758-3E49-1F49-A1AE-2171D58DF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F0740-47E6-CB35-4D25-D0F08610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C1371-D5A8-066D-31CA-4E1880E6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3E245-B436-F9DB-A260-BC615A55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6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B91D-A99B-4E12-2CD4-C78B0A46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582858-B99A-5022-265F-8C8E80876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78CE7-FD60-5018-BD04-B1C8523E7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9ADAB-09E3-3653-9129-B1922AF3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7BA23-FBEF-60F4-3917-A9AE3577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F9396-61A3-1A30-2512-29F7E987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3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07902-6BCA-6E8A-E7D2-1E4D4057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0B0A8-4F22-0843-36BE-E13281A48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498B0-4532-302F-A63A-53755829C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350BF-9569-438D-850F-FAFC28696C8F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B0246-2229-D2BD-120C-B360698ED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4D3DC-26EC-C1A6-A782-438376251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63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github.com/google-research/google-research/tree/master/tsmixe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845267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ieeexplore.ieee.org/abstract/document/808510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0489-021-03004-y" TargetMode="External"/><Relationship Id="rId7" Type="http://schemas.openxmlformats.org/officeDocument/2006/relationships/hyperlink" Target="https://www.kaggle.com/datasets/behrad3d/nasa-cmap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vinayak123tyagi/bearing-dataset" TargetMode="External"/><Relationship Id="rId5" Type="http://schemas.openxmlformats.org/officeDocument/2006/relationships/hyperlink" Target="https://www.kaggle.com/datasets/vinayak123tyagi/milling-data-set-prognostic-data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arxiv.org/abs/1912.07383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5183202100768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894285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5183202300011X?ref=pdf_download&amp;fr=RR-2&amp;rr=80480ffcb8cc188f\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5183202300220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5183202300220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999C-08EB-DB34-47FD-04A200B71B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Predictive Maintenance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DA585-028E-1D54-C3B1-A51F1EDFA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663811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52261"/>
            <a:ext cx="12192000" cy="581472"/>
          </a:xfrm>
        </p:spPr>
        <p:txBody>
          <a:bodyPr>
            <a:normAutofit/>
          </a:bodyPr>
          <a:lstStyle/>
          <a:p>
            <a:pPr algn="ctr"/>
            <a:r>
              <a:rPr lang="en-GB" sz="3200" dirty="0" err="1"/>
              <a:t>TSMixer</a:t>
            </a:r>
            <a:r>
              <a:rPr lang="en-GB" sz="3200" dirty="0"/>
              <a:t>: An All-MLP Architecture for Time Series Fore casting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arXiv</a:t>
            </a:r>
            <a:r>
              <a:rPr lang="en-GB" dirty="0"/>
              <a:t> – CS| ML – September 2023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AA89558-26CC-3AB8-BAD5-32E34B77F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979" y="993553"/>
            <a:ext cx="5533778" cy="4771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3D71C0-E3A4-A29D-CCCD-0C016BDC7E45}"/>
              </a:ext>
            </a:extLst>
          </p:cNvPr>
          <p:cNvSpPr txBox="1"/>
          <p:nvPr/>
        </p:nvSpPr>
        <p:spPr>
          <a:xfrm>
            <a:off x="244699" y="662068"/>
            <a:ext cx="5525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Google Cloud AI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https://github.com/google-research/google-research/tree/master/tsmixer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B6134E-9D77-636E-86AC-5E0732466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22" y="1955271"/>
            <a:ext cx="5298913" cy="28485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FAF0F6-7396-6519-4D16-F00F58B409A8}"/>
              </a:ext>
            </a:extLst>
          </p:cNvPr>
          <p:cNvSpPr txBox="1"/>
          <p:nvPr/>
        </p:nvSpPr>
        <p:spPr>
          <a:xfrm>
            <a:off x="470822" y="4700789"/>
            <a:ext cx="498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Previous DL tend to overfit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“time-step-dependent” &gt;&lt; “data-dependent”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10439728" y="6332634"/>
            <a:ext cx="1842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Review/ </a:t>
            </a:r>
            <a:r>
              <a:rPr lang="en-US" dirty="0">
                <a:solidFill>
                  <a:srgbClr val="FF0000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0973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52261"/>
            <a:ext cx="12192000" cy="58147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MLP-Mixer: An all-MLP Architecture for 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 Advances in Neural Information Processing Systems 34 (</a:t>
            </a:r>
            <a:r>
              <a:rPr lang="en-GB" dirty="0" err="1"/>
              <a:t>NeurIPS</a:t>
            </a:r>
            <a:r>
              <a:rPr lang="en-GB" dirty="0"/>
              <a:t> 2021)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2F258CF-60EB-4D17-9A53-FB61178CA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093" y="1042654"/>
            <a:ext cx="8869013" cy="47726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439728" y="6332634"/>
            <a:ext cx="1842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Review/ </a:t>
            </a:r>
            <a:r>
              <a:rPr lang="en-US" dirty="0">
                <a:solidFill>
                  <a:srgbClr val="FF0000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8116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376597" cy="581472"/>
          </a:xfrm>
        </p:spPr>
        <p:txBody>
          <a:bodyPr>
            <a:normAutofit/>
          </a:bodyPr>
          <a:lstStyle/>
          <a:p>
            <a:r>
              <a:rPr lang="en-GB" sz="3200" dirty="0"/>
              <a:t>Predictive maintenance in the Industry 4.0: A systematic 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704B5-5503-0782-C972-7B4886324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62" y="685844"/>
            <a:ext cx="11480442" cy="5508894"/>
          </a:xfrm>
        </p:spPr>
        <p:txBody>
          <a:bodyPr>
            <a:normAutofit lnSpcReduction="10000"/>
          </a:bodyPr>
          <a:lstStyle/>
          <a:p>
            <a:r>
              <a:rPr lang="en-GB" sz="1600" dirty="0"/>
              <a:t>Physical model-based (hybrid approaches – DL/ML model + physical model | IoT + Cloud computing)</a:t>
            </a:r>
          </a:p>
          <a:p>
            <a:r>
              <a:rPr lang="en-GB" sz="1600" dirty="0"/>
              <a:t>Knowledge-based (monitoring alerts/ hybrid approaches – statistical-based approach)</a:t>
            </a:r>
          </a:p>
          <a:p>
            <a:r>
              <a:rPr lang="en-GB" sz="1600" dirty="0"/>
              <a:t>Data-driven (data acquisition)</a:t>
            </a:r>
          </a:p>
          <a:p>
            <a:r>
              <a:rPr lang="en-GB" sz="1600" dirty="0"/>
              <a:t>Search strategy</a:t>
            </a:r>
          </a:p>
          <a:p>
            <a:pPr lvl="1"/>
            <a:r>
              <a:rPr lang="en-GB" sz="1600" dirty="0"/>
              <a:t>Google scholar (starting database)</a:t>
            </a:r>
          </a:p>
          <a:p>
            <a:pPr lvl="1"/>
            <a:r>
              <a:rPr lang="en-GB" sz="1600" dirty="0"/>
              <a:t>Association for Computing Machinery (ACM)</a:t>
            </a:r>
          </a:p>
          <a:p>
            <a:pPr lvl="1"/>
            <a:r>
              <a:rPr lang="en-GB" sz="1600" b="1" dirty="0"/>
              <a:t>IEEE</a:t>
            </a:r>
          </a:p>
          <a:p>
            <a:pPr lvl="1"/>
            <a:r>
              <a:rPr lang="en-GB" sz="1600" b="1" dirty="0"/>
              <a:t>ScienceDirect (Elsevier)</a:t>
            </a:r>
          </a:p>
          <a:p>
            <a:pPr lvl="1"/>
            <a:r>
              <a:rPr lang="en-GB" sz="1600" dirty="0"/>
              <a:t>Scopus</a:t>
            </a:r>
          </a:p>
          <a:p>
            <a:pPr lvl="1"/>
            <a:r>
              <a:rPr lang="en-GB" sz="1600" dirty="0"/>
              <a:t>Web of Science</a:t>
            </a:r>
          </a:p>
          <a:p>
            <a:pPr marL="0" indent="0">
              <a:buNone/>
            </a:pPr>
            <a:r>
              <a:rPr lang="en-GB" sz="2000" dirty="0"/>
              <a:t>Challenge</a:t>
            </a:r>
          </a:p>
          <a:p>
            <a:r>
              <a:rPr lang="en-GB" sz="2000" dirty="0"/>
              <a:t>Real time-based </a:t>
            </a:r>
            <a:r>
              <a:rPr lang="en-GB" sz="2000" dirty="0" err="1"/>
              <a:t>PdM</a:t>
            </a:r>
            <a:r>
              <a:rPr lang="en-GB" sz="2000" dirty="0"/>
              <a:t> application:</a:t>
            </a:r>
          </a:p>
          <a:p>
            <a:pPr lvl="1"/>
            <a:r>
              <a:rPr lang="en-GB" sz="1600" dirty="0"/>
              <a:t>Single case predicted a 7-day interval: </a:t>
            </a:r>
            <a:r>
              <a:rPr lang="en-GB" sz="1000" b="1" i="0" dirty="0">
                <a:solidFill>
                  <a:srgbClr val="333333"/>
                </a:solidFill>
                <a:effectLst/>
                <a:latin typeface="HelveticaNeue Regular"/>
                <a:hlinkClick r:id="rId3"/>
              </a:rPr>
              <a:t>An Industrial Case Study Using Vibration Data and Machine Learning to Predict Asset Health</a:t>
            </a:r>
            <a:r>
              <a:rPr lang="en-GB" sz="1000" b="1" i="0" dirty="0">
                <a:solidFill>
                  <a:srgbClr val="333333"/>
                </a:solidFill>
                <a:effectLst/>
                <a:latin typeface="HelveticaNeue Regular"/>
              </a:rPr>
              <a:t> (IEEE 20</a:t>
            </a:r>
            <a:r>
              <a:rPr lang="en-GB" sz="1000" b="1" i="0" baseline="30000" dirty="0">
                <a:solidFill>
                  <a:srgbClr val="333333"/>
                </a:solidFill>
                <a:effectLst/>
                <a:latin typeface="HelveticaNeue Regular"/>
              </a:rPr>
              <a:t>th</a:t>
            </a:r>
            <a:r>
              <a:rPr lang="en-GB" sz="1000" b="1" i="0" dirty="0">
                <a:solidFill>
                  <a:srgbClr val="333333"/>
                </a:solidFill>
                <a:effectLst/>
                <a:latin typeface="HelveticaNeue Regular"/>
              </a:rPr>
              <a:t> Conference on Business Informatics CBI - 2018)</a:t>
            </a:r>
          </a:p>
          <a:p>
            <a:pPr lvl="1"/>
            <a:r>
              <a:rPr lang="en-GB" sz="1600" dirty="0">
                <a:solidFill>
                  <a:srgbClr val="333333"/>
                </a:solidFill>
              </a:rPr>
              <a:t>Schedule maintenance, Scheduled preventive operations</a:t>
            </a:r>
          </a:p>
          <a:p>
            <a:r>
              <a:rPr lang="en-GB" sz="2400" dirty="0">
                <a:solidFill>
                  <a:srgbClr val="333333"/>
                </a:solidFill>
              </a:rPr>
              <a:t>Heterogeneous data, bench tests:</a:t>
            </a:r>
          </a:p>
          <a:p>
            <a:pPr lvl="1"/>
            <a:r>
              <a:rPr lang="en-GB" sz="1600" dirty="0">
                <a:solidFill>
                  <a:srgbClr val="333333"/>
                </a:solidFill>
              </a:rPr>
              <a:t>The complexity of stopping a machine for evaluation/ allowing failure</a:t>
            </a:r>
          </a:p>
          <a:p>
            <a:r>
              <a:rPr lang="en-GB" sz="2000" dirty="0">
                <a:solidFill>
                  <a:srgbClr val="333333"/>
                </a:solidFill>
              </a:rPr>
              <a:t>Image-based </a:t>
            </a:r>
            <a:r>
              <a:rPr lang="en-GB" sz="2000" dirty="0" err="1">
                <a:solidFill>
                  <a:srgbClr val="333333"/>
                </a:solidFill>
              </a:rPr>
              <a:t>PdM</a:t>
            </a:r>
            <a:r>
              <a:rPr lang="en-GB" sz="2000" dirty="0">
                <a:solidFill>
                  <a:srgbClr val="333333"/>
                </a:solidFill>
              </a:rPr>
              <a:t>: images and thermography</a:t>
            </a:r>
          </a:p>
          <a:p>
            <a:pPr lvl="1"/>
            <a:r>
              <a:rPr lang="en-GB" sz="1100" b="1" dirty="0">
                <a:hlinkClick r:id="rId4"/>
              </a:rPr>
              <a:t>Industrial Big Data in an Industry 4.0 Environment: Challenges, Schemes, and Applications for Predictive Maintenance </a:t>
            </a:r>
            <a:r>
              <a:rPr lang="en-GB" sz="1100" b="1" dirty="0"/>
              <a:t>(IEEE Access 2017)</a:t>
            </a:r>
            <a:endParaRPr lang="en-GB" sz="1800" b="1" dirty="0">
              <a:solidFill>
                <a:srgbClr val="333333"/>
              </a:solidFill>
            </a:endParaRPr>
          </a:p>
          <a:p>
            <a:pPr lvl="1"/>
            <a:endParaRPr lang="en-GB" sz="1800" b="1" dirty="0">
              <a:solidFill>
                <a:srgbClr val="333333"/>
              </a:solidFill>
            </a:endParaRPr>
          </a:p>
          <a:p>
            <a:pPr lvl="1"/>
            <a:endParaRPr lang="en-GB" sz="1200" i="0" dirty="0">
              <a:solidFill>
                <a:srgbClr val="333333"/>
              </a:solidFill>
              <a:effectLst/>
            </a:endParaRPr>
          </a:p>
          <a:p>
            <a:pPr lvl="1"/>
            <a:endParaRPr lang="en-GB" sz="800" i="0" dirty="0">
              <a:solidFill>
                <a:srgbClr val="333333"/>
              </a:solidFill>
              <a:effectLst/>
              <a:latin typeface="HelveticaNeue Regular"/>
            </a:endParaRPr>
          </a:p>
          <a:p>
            <a:pPr marL="457200" lvl="1" indent="0">
              <a:buNone/>
            </a:pPr>
            <a:endParaRPr lang="en-GB" sz="1200" dirty="0"/>
          </a:p>
          <a:p>
            <a:pPr lvl="1"/>
            <a:endParaRPr lang="en-GB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Computer &amp; Industrial Engineering (Journal) – Elsevier (Publisher) – December 2020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FE2958-28D9-4845-FFA7-4F26BF7D3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968" y="1081442"/>
            <a:ext cx="4367032" cy="47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341205" y="6365385"/>
            <a:ext cx="194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Review</a:t>
            </a:r>
            <a:r>
              <a:rPr lang="en-US" dirty="0" smtClean="0"/>
              <a:t>/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3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780"/>
            <a:ext cx="13541829" cy="581472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hlinkClick r:id="rId3"/>
              </a:rPr>
              <a:t>Deep learning models for predictive maintenance: a survey, comparison,</a:t>
            </a:r>
            <a:br>
              <a:rPr lang="en-GB" sz="3200" dirty="0">
                <a:hlinkClick r:id="rId3"/>
              </a:rPr>
            </a:br>
            <a:r>
              <a:rPr lang="en-GB" sz="3200" dirty="0">
                <a:hlinkClick r:id="rId3"/>
              </a:rPr>
              <a:t>challenges and prospect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Applied Intelligence (APIN) – Springer Link (Publisher) – January 2022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B55D72-AE2D-140B-D660-7F12A4739EE0}"/>
              </a:ext>
            </a:extLst>
          </p:cNvPr>
          <p:cNvSpPr txBox="1"/>
          <p:nvPr/>
        </p:nvSpPr>
        <p:spPr>
          <a:xfrm>
            <a:off x="348343" y="1175657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Contributions:</a:t>
            </a:r>
          </a:p>
          <a:p>
            <a:pPr marL="285750" indent="-285750">
              <a:buFontTx/>
              <a:buChar char="-"/>
            </a:pPr>
            <a:r>
              <a:rPr lang="en-GB" dirty="0"/>
              <a:t>Review and explain the SOTA DL in </a:t>
            </a:r>
            <a:r>
              <a:rPr lang="en-GB" dirty="0" err="1"/>
              <a:t>PdM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Compare pros and corns between DL and ML</a:t>
            </a:r>
          </a:p>
          <a:p>
            <a:pPr marL="285750" indent="-285750">
              <a:buFontTx/>
              <a:buChar char="-"/>
            </a:pPr>
            <a:r>
              <a:rPr lang="en-GB" dirty="0"/>
              <a:t>Trends on </a:t>
            </a:r>
            <a:r>
              <a:rPr lang="en-GB" dirty="0" err="1"/>
              <a:t>PdM</a:t>
            </a:r>
            <a:r>
              <a:rPr lang="en-GB" dirty="0"/>
              <a:t>, research gaps, opportunities and challenges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6B8B02-B833-0A4E-EFFB-F053C4F03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342" y="1175657"/>
            <a:ext cx="5763429" cy="27721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3F36C5-C5DD-A12E-6D78-1CD3AA5052CF}"/>
              </a:ext>
            </a:extLst>
          </p:cNvPr>
          <p:cNvSpPr txBox="1"/>
          <p:nvPr/>
        </p:nvSpPr>
        <p:spPr>
          <a:xfrm>
            <a:off x="348343" y="2510971"/>
            <a:ext cx="69958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Steps:</a:t>
            </a:r>
          </a:p>
          <a:p>
            <a:r>
              <a:rPr lang="en-GB" dirty="0"/>
              <a:t>1. Anomaly Detection: detect abnormal events </a:t>
            </a:r>
          </a:p>
          <a:p>
            <a:r>
              <a:rPr lang="en-GB" dirty="0"/>
              <a:t>2. Diagnosis: anomaly detected =&gt; faulty working condition | no risk of failure (Models | Health Index (HI))</a:t>
            </a:r>
          </a:p>
          <a:p>
            <a:r>
              <a:rPr lang="en-GB" dirty="0"/>
              <a:t>3. Prognosis: monitor (Remaining useful life models)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Similarity-based | Statistical | Time series analysis (ARIMA) | Learning (Classification | Regression (directly estimate HI))</a:t>
            </a:r>
          </a:p>
          <a:p>
            <a:r>
              <a:rPr lang="en-GB" dirty="0"/>
              <a:t>4. Mitigation: perform maintenance 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16D046-C6DE-14BC-5DEE-518ACA23A757}"/>
              </a:ext>
            </a:extLst>
          </p:cNvPr>
          <p:cNvSpPr txBox="1"/>
          <p:nvPr/>
        </p:nvSpPr>
        <p:spPr>
          <a:xfrm>
            <a:off x="399143" y="4819295"/>
            <a:ext cx="4465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Methodology:</a:t>
            </a:r>
          </a:p>
          <a:p>
            <a:pPr marL="285750" indent="-285750">
              <a:buFontTx/>
              <a:buChar char="-"/>
            </a:pPr>
            <a:r>
              <a:rPr lang="en-GB" dirty="0"/>
              <a:t>Feed-forward/MLP      </a:t>
            </a:r>
            <a:r>
              <a:rPr lang="en-GB" dirty="0" smtClean="0"/>
              <a:t> </a:t>
            </a:r>
            <a:r>
              <a:rPr lang="en-GB" dirty="0"/>
              <a:t>- GAN</a:t>
            </a:r>
          </a:p>
          <a:p>
            <a:pPr marL="285750" indent="-285750">
              <a:buFontTx/>
              <a:buChar char="-"/>
            </a:pPr>
            <a:r>
              <a:rPr lang="en-GB" dirty="0"/>
              <a:t>CNN                                </a:t>
            </a:r>
            <a:r>
              <a:rPr lang="en-GB" dirty="0" smtClean="0"/>
              <a:t> - </a:t>
            </a:r>
            <a:r>
              <a:rPr lang="en-GB" dirty="0"/>
              <a:t>SOM </a:t>
            </a:r>
          </a:p>
          <a:p>
            <a:pPr marL="285750" indent="-285750">
              <a:buFontTx/>
              <a:buChar char="-"/>
            </a:pPr>
            <a:r>
              <a:rPr lang="en-GB" dirty="0"/>
              <a:t>RNN/ LSTM/ GRU</a:t>
            </a:r>
          </a:p>
          <a:p>
            <a:pPr marL="285750" indent="-285750">
              <a:buFontTx/>
              <a:buChar char="-"/>
            </a:pPr>
            <a:r>
              <a:rPr lang="en-GB" dirty="0"/>
              <a:t>AE/ Sparse AE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50079" y="6381484"/>
            <a:ext cx="194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Review</a:t>
            </a:r>
            <a:r>
              <a:rPr lang="en-US" dirty="0" smtClean="0"/>
              <a:t>/ Methods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16D046-C6DE-14BC-5DEE-518ACA23A757}"/>
              </a:ext>
            </a:extLst>
          </p:cNvPr>
          <p:cNvSpPr txBox="1"/>
          <p:nvPr/>
        </p:nvSpPr>
        <p:spPr>
          <a:xfrm>
            <a:off x="3863455" y="4807562"/>
            <a:ext cx="5019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Dataset: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smtClean="0">
                <a:hlinkClick r:id="rId5"/>
              </a:rPr>
              <a:t>Milling dataset</a:t>
            </a:r>
            <a:r>
              <a:rPr lang="en-GB" dirty="0" smtClean="0"/>
              <a:t>                           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smtClean="0">
                <a:hlinkClick r:id="rId6"/>
              </a:rPr>
              <a:t>Bearing dataset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7"/>
              </a:rPr>
              <a:t>Turbofan engine degradation simulation </a:t>
            </a:r>
            <a:r>
              <a:rPr lang="en-US" dirty="0" smtClean="0">
                <a:hlinkClick r:id="rId7"/>
              </a:rPr>
              <a:t>dataset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GB" dirty="0" err="1" smtClean="0"/>
              <a:t>Femto</a:t>
            </a:r>
            <a:r>
              <a:rPr lang="en-GB" dirty="0" smtClean="0"/>
              <a:t> </a:t>
            </a:r>
            <a:r>
              <a:rPr lang="en-GB" dirty="0"/>
              <a:t>bearing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44229" y="4807562"/>
            <a:ext cx="4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explainable </a:t>
            </a:r>
            <a:r>
              <a:rPr lang="en-US" dirty="0"/>
              <a:t>artificial intelligence (XAI</a:t>
            </a:r>
            <a:r>
              <a:rPr lang="en-US" dirty="0" smtClean="0"/>
              <a:t>) (domain experts + data scientists)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1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780"/>
            <a:ext cx="13541829" cy="581472"/>
          </a:xfrm>
        </p:spPr>
        <p:txBody>
          <a:bodyPr>
            <a:normAutofit/>
          </a:bodyPr>
          <a:lstStyle/>
          <a:p>
            <a:r>
              <a:rPr lang="en-US" sz="3200" dirty="0">
                <a:hlinkClick r:id="rId3"/>
              </a:rPr>
              <a:t>A Survey of Predictive Maintenance: Systems, Purposes and Approaches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Electrical Engineering and Systems Science</a:t>
            </a:r>
            <a:r>
              <a:rPr lang="en-GB" dirty="0"/>
              <a:t> </a:t>
            </a:r>
            <a:r>
              <a:rPr lang="en-GB" dirty="0" smtClean="0"/>
              <a:t>– </a:t>
            </a:r>
            <a:r>
              <a:rPr lang="en-GB" dirty="0" err="1" smtClean="0"/>
              <a:t>arXivLabs</a:t>
            </a:r>
            <a:r>
              <a:rPr lang="en-GB" dirty="0" smtClean="0"/>
              <a:t> – December 2019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250079" y="6381484"/>
            <a:ext cx="194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Review</a:t>
            </a:r>
            <a:r>
              <a:rPr lang="en-US" dirty="0" smtClean="0"/>
              <a:t>/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7072" y="876693"/>
            <a:ext cx="5147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A transition of maintenance strategies from Reactive Maintenance (restore the equipment after failure occurs) </a:t>
            </a:r>
            <a:r>
              <a:rPr lang="en-US" dirty="0" smtClean="0">
                <a:sym typeface="Wingdings" panose="05000000000000000000" pitchFamily="2" charset="2"/>
              </a:rPr>
              <a:t> Preventive Maintenance (a planned schedule, unnecessary, prevention costs)  </a:t>
            </a:r>
            <a:r>
              <a:rPr lang="en-US" dirty="0" err="1" smtClean="0">
                <a:sym typeface="Wingdings" panose="05000000000000000000" pitchFamily="2" charset="2"/>
              </a:rPr>
              <a:t>PdM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9621" y="2158738"/>
            <a:ext cx="4817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The limitations of existing surveys:</a:t>
            </a:r>
          </a:p>
          <a:p>
            <a:pPr marL="342900" indent="-342900">
              <a:buAutoNum type="arabicParenBoth"/>
            </a:pPr>
            <a:r>
              <a:rPr lang="en-US" dirty="0" smtClean="0"/>
              <a:t>Focus on equipment specific -&gt; provide a holistic </a:t>
            </a:r>
            <a:r>
              <a:rPr lang="en-US" dirty="0" err="1" smtClean="0"/>
              <a:t>PdM</a:t>
            </a:r>
            <a:r>
              <a:rPr lang="en-US" dirty="0" smtClean="0"/>
              <a:t> system. </a:t>
            </a:r>
          </a:p>
          <a:p>
            <a:pPr marL="342900" indent="-342900">
              <a:buAutoNum type="arabicParenBoth"/>
            </a:pPr>
            <a:r>
              <a:rPr lang="en-US" dirty="0" smtClean="0"/>
              <a:t>Lacking mathematical models for </a:t>
            </a:r>
            <a:r>
              <a:rPr lang="en-US" dirty="0" err="1" smtClean="0"/>
              <a:t>PdM</a:t>
            </a:r>
            <a:endParaRPr lang="en-US" dirty="0"/>
          </a:p>
          <a:p>
            <a:pPr marL="342900" indent="-342900">
              <a:buAutoNum type="arabicParenBoth"/>
            </a:pPr>
            <a:r>
              <a:rPr lang="en-US" dirty="0" smtClean="0"/>
              <a:t>New DL approaches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107" y="1097705"/>
            <a:ext cx="3157980" cy="2182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8319" y="1125461"/>
            <a:ext cx="2397795" cy="20665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5715" y="3500682"/>
            <a:ext cx="2582747" cy="2149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1902" y="3338530"/>
            <a:ext cx="4031285" cy="28607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621" y="3604997"/>
            <a:ext cx="3616309" cy="217654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63253" y="57137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GAN is firstly utilized as a data augmentation technique to</a:t>
            </a:r>
          </a:p>
          <a:p>
            <a:r>
              <a:rPr lang="en-US" dirty="0">
                <a:latin typeface="Times New Roman" panose="02020603050405020304" pitchFamily="18" charset="0"/>
              </a:rPr>
              <a:t>address the class imbalance issue in the field of </a:t>
            </a:r>
            <a:r>
              <a:rPr lang="en-US" dirty="0" err="1">
                <a:latin typeface="Times New Roman" panose="02020603050405020304" pitchFamily="18" charset="0"/>
              </a:rPr>
              <a:t>PdM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3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49" y="347452"/>
            <a:ext cx="11792951" cy="58147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hlinkClick r:id="rId3"/>
              </a:rPr>
              <a:t>Prediction of remaining useful life based on bidirectional gated recurrent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unit with temporal </a:t>
            </a:r>
            <a:r>
              <a:rPr lang="en-US" sz="3200" dirty="0" smtClean="0">
                <a:hlinkClick r:id="rId3"/>
              </a:rPr>
              <a:t>self-attention mechanism (</a:t>
            </a:r>
            <a:r>
              <a:rPr lang="en-US" sz="3200" dirty="0" err="1" smtClean="0">
                <a:hlinkClick r:id="rId3"/>
              </a:rPr>
              <a:t>BiGRU</a:t>
            </a:r>
            <a:r>
              <a:rPr lang="en-US" sz="3200" dirty="0" smtClean="0">
                <a:hlinkClick r:id="rId3"/>
              </a:rPr>
              <a:t>-TSAM)</a:t>
            </a:r>
            <a:r>
              <a:rPr lang="en-US" sz="3200" dirty="0">
                <a:hlinkClick r:id="rId3"/>
              </a:rPr>
              <a:t/>
            </a:r>
            <a:br>
              <a:rPr lang="en-US" sz="3200" dirty="0">
                <a:hlinkClick r:id="rId3"/>
              </a:rPr>
            </a:b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Reliability Engineering &amp; System Safety (Journal) – Elsevier (Publisher) – December 2021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439728" y="6332634"/>
            <a:ext cx="1842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Review/ </a:t>
            </a:r>
            <a:r>
              <a:rPr lang="en-US" dirty="0">
                <a:solidFill>
                  <a:srgbClr val="FF0000"/>
                </a:solidFill>
              </a:rPr>
              <a:t>Methods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616" y="812833"/>
            <a:ext cx="5160520" cy="29864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7840" y="928924"/>
            <a:ext cx="473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Aircraft turbofan engine/ milling dataset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1023" y="1477215"/>
            <a:ext cx="5109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Temporal self-attention mechanism (TSAM)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Bidirectional gated recurrent neural network (</a:t>
            </a:r>
            <a:r>
              <a:rPr lang="en-US" dirty="0" err="1"/>
              <a:t>BiGRU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Analysis of the interpretability of TSAM layer/ </a:t>
            </a:r>
            <a:r>
              <a:rPr lang="en-US" dirty="0" err="1" smtClean="0"/>
              <a:t>residul</a:t>
            </a:r>
            <a:r>
              <a:rPr lang="en-US" dirty="0" smtClean="0"/>
              <a:t> matrices (visualization)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64" y="3091481"/>
            <a:ext cx="5275887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2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24" y="223035"/>
            <a:ext cx="11792951" cy="58147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hlinkClick r:id="rId3"/>
              </a:rPr>
              <a:t>Domain Adaptation Remaining Useful Life Prediction Method Based on </a:t>
            </a:r>
            <a:r>
              <a:rPr lang="en-US" sz="3200" dirty="0" err="1">
                <a:hlinkClick r:id="rId3"/>
              </a:rPr>
              <a:t>AdaBN</a:t>
            </a:r>
            <a:r>
              <a:rPr lang="en-US" sz="3200" dirty="0">
                <a:hlinkClick r:id="rId3"/>
              </a:rPr>
              <a:t>-DCNN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Prognostics and System Health Management </a:t>
            </a:r>
            <a:r>
              <a:rPr lang="en-GB" dirty="0" smtClean="0"/>
              <a:t>(Conference) </a:t>
            </a:r>
            <a:r>
              <a:rPr lang="en-GB" dirty="0" smtClean="0"/>
              <a:t>– </a:t>
            </a:r>
            <a:r>
              <a:rPr lang="en-GB" dirty="0" smtClean="0"/>
              <a:t>IEEE</a:t>
            </a:r>
            <a:r>
              <a:rPr lang="en-GB" dirty="0" smtClean="0"/>
              <a:t> </a:t>
            </a:r>
            <a:r>
              <a:rPr lang="en-GB" dirty="0" smtClean="0"/>
              <a:t>(Publisher) – December </a:t>
            </a:r>
            <a:r>
              <a:rPr lang="en-GB" dirty="0" smtClean="0"/>
              <a:t>2019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439728" y="6332634"/>
            <a:ext cx="1842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Review/ </a:t>
            </a:r>
            <a:r>
              <a:rPr lang="en-US" dirty="0">
                <a:solidFill>
                  <a:srgbClr val="FF0000"/>
                </a:solidFill>
              </a:rPr>
              <a:t>Methods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6694" y="1040906"/>
            <a:ext cx="4734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Aircraft turbofan engine/ milling </a:t>
            </a:r>
            <a:r>
              <a:rPr lang="en-US" dirty="0" smtClean="0"/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Adaptive Batch Normalization (</a:t>
            </a:r>
            <a:r>
              <a:rPr lang="en-US" dirty="0" err="1"/>
              <a:t>AdaBN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Fine-tune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Improve the predictive results under different data domains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Quickly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018" y="604892"/>
            <a:ext cx="4813366" cy="53115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761" y="3421390"/>
            <a:ext cx="51244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9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24" y="223035"/>
            <a:ext cx="11792951" cy="58147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hlinkClick r:id="rId3"/>
              </a:rPr>
              <a:t>An integrated multi-head dual sparse self-attention network for remaining useful life prediction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Reliability Engineering and System Safety </a:t>
            </a:r>
            <a:r>
              <a:rPr lang="en-GB" dirty="0"/>
              <a:t>(Journals) </a:t>
            </a:r>
            <a:r>
              <a:rPr lang="en-GB" dirty="0" smtClean="0"/>
              <a:t>– </a:t>
            </a:r>
            <a:r>
              <a:rPr lang="en-GB" dirty="0" smtClean="0"/>
              <a:t>Elsevier</a:t>
            </a:r>
            <a:r>
              <a:rPr lang="en-GB" dirty="0" smtClean="0"/>
              <a:t> </a:t>
            </a:r>
            <a:r>
              <a:rPr lang="en-GB" dirty="0" smtClean="0"/>
              <a:t>(Publisher) – </a:t>
            </a:r>
            <a:r>
              <a:rPr lang="en-GB" dirty="0" smtClean="0"/>
              <a:t>January 2023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439728" y="6332634"/>
            <a:ext cx="1842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Review/ </a:t>
            </a:r>
            <a:r>
              <a:rPr lang="en-US" dirty="0">
                <a:solidFill>
                  <a:srgbClr val="FF0000"/>
                </a:solidFill>
              </a:rPr>
              <a:t>Methods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225" y="1066169"/>
            <a:ext cx="7286250" cy="38461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9524" y="1234911"/>
            <a:ext cx="46647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multi-head </a:t>
            </a:r>
            <a:r>
              <a:rPr lang="en-US" dirty="0" err="1"/>
              <a:t>ProbSparse</a:t>
            </a:r>
            <a:r>
              <a:rPr lang="en-US" dirty="0"/>
              <a:t> self-attention network (MPSN) </a:t>
            </a:r>
            <a:r>
              <a:rPr lang="en-US" dirty="0" smtClean="0"/>
              <a:t>- (</a:t>
            </a:r>
            <a:r>
              <a:rPr lang="en-US" dirty="0"/>
              <a:t>𝑂(𝐿𝑙𝑛𝐿</a:t>
            </a:r>
            <a:r>
              <a:rPr lang="en-US" dirty="0" smtClean="0"/>
              <a:t>) </a:t>
            </a:r>
            <a:r>
              <a:rPr lang="en-US" dirty="0"/>
              <a:t>&lt; 𝑂 </a:t>
            </a:r>
            <a:r>
              <a:rPr lang="en-US" dirty="0" smtClean="0"/>
              <a:t>(𝐿2))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multi-head </a:t>
            </a:r>
            <a:r>
              <a:rPr lang="en-US" dirty="0" err="1"/>
              <a:t>LogSparse</a:t>
            </a:r>
            <a:r>
              <a:rPr lang="en-US" dirty="0"/>
              <a:t> self-attention network (MLSN) </a:t>
            </a:r>
            <a:r>
              <a:rPr lang="en-US" dirty="0" smtClean="0"/>
              <a:t>- 𝑂</a:t>
            </a:r>
            <a:r>
              <a:rPr lang="en-US" dirty="0"/>
              <a:t>((𝑙𝑜𝑔2𝐿) 2 )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novel integrated multi-head dual </a:t>
            </a:r>
            <a:r>
              <a:rPr lang="en-US" dirty="0" smtClean="0"/>
              <a:t>sparse self-attention </a:t>
            </a:r>
            <a:r>
              <a:rPr lang="en-US" dirty="0"/>
              <a:t>network (IMDSSN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Local regions and computational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/>
              <a:t>CNN limitations</a:t>
            </a:r>
            <a:r>
              <a:rPr lang="en-US" dirty="0" smtClean="0"/>
              <a:t>: the size of convolution </a:t>
            </a:r>
            <a:r>
              <a:rPr lang="en-US" dirty="0" smtClean="0">
                <a:sym typeface="Wingdings" panose="05000000000000000000" pitchFamily="2" charset="2"/>
              </a:rPr>
              <a:t> challenging to capture long-distance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sym typeface="Wingdings" panose="05000000000000000000" pitchFamily="2" charset="2"/>
              </a:rPr>
              <a:t>RNN limitations</a:t>
            </a:r>
            <a:r>
              <a:rPr lang="en-US" dirty="0" smtClean="0">
                <a:sym typeface="Wingdings" panose="05000000000000000000" pitchFamily="2" charset="2"/>
              </a:rPr>
              <a:t>: cannot construct the associations between non-adjacent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ym typeface="Wingdings" panose="05000000000000000000" pitchFamily="2" charset="2"/>
              </a:rPr>
              <a:t>Conventional </a:t>
            </a:r>
            <a:r>
              <a:rPr lang="en-US" u="sng" dirty="0" smtClean="0">
                <a:sym typeface="Wingdings" panose="05000000000000000000" pitchFamily="2" charset="2"/>
              </a:rPr>
              <a:t>Transformers</a:t>
            </a:r>
            <a:r>
              <a:rPr lang="en-US" dirty="0" smtClean="0">
                <a:sym typeface="Wingdings" panose="05000000000000000000" pitchFamily="2" charset="2"/>
              </a:rPr>
              <a:t> limitation: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decrease </a:t>
            </a:r>
            <a:r>
              <a:rPr lang="en-US" dirty="0">
                <a:sym typeface="Wingdings" panose="05000000000000000000" pitchFamily="2" charset="2"/>
              </a:rPr>
              <a:t>the sensitivity to the significant local </a:t>
            </a:r>
            <a:r>
              <a:rPr lang="en-US" dirty="0" smtClean="0">
                <a:sym typeface="Wingdings" panose="05000000000000000000" pitchFamily="2" charset="2"/>
              </a:rPr>
              <a:t>regions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computational complexity increases </a:t>
            </a:r>
            <a:r>
              <a:rPr lang="en-US" dirty="0" err="1"/>
              <a:t>quadratically</a:t>
            </a:r>
            <a:r>
              <a:rPr lang="en-US" dirty="0"/>
              <a:t> with the time window </a:t>
            </a:r>
            <a:r>
              <a:rPr lang="en-US" dirty="0" smtClean="0"/>
              <a:t>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Embedded features + positional information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63756" y="4944503"/>
            <a:ext cx="3144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Kullback</a:t>
            </a:r>
            <a:r>
              <a:rPr lang="en-US" dirty="0"/>
              <a:t> </a:t>
            </a:r>
            <a:r>
              <a:rPr lang="en-US" dirty="0" err="1"/>
              <a:t>Leibler</a:t>
            </a:r>
            <a:r>
              <a:rPr lang="en-US" dirty="0"/>
              <a:t> (KL) divergence</a:t>
            </a:r>
          </a:p>
        </p:txBody>
      </p:sp>
    </p:spTree>
    <p:extLst>
      <p:ext uri="{BB962C8B-B14F-4D97-AF65-F5344CB8AC3E}">
        <p14:creationId xmlns:p14="http://schemas.microsoft.com/office/powerpoint/2010/main" val="56174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7" y="152261"/>
            <a:ext cx="10773177" cy="581472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hlinkClick r:id="rId3"/>
              </a:rPr>
              <a:t>Modelling long- and short-term multi-dimensional patterns in predictive maintenance with accumulative attention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mtClean="0"/>
              <a:t>Reliability Engineering &amp; System Safety (Journal) – Elsevier (Publisher) – September 2023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12F4671E-7F92-A5C8-D2AF-A62734D87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120" y="1227986"/>
            <a:ext cx="3806797" cy="419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35CFDC-F800-F571-791F-0A0EA46A05E8}"/>
              </a:ext>
            </a:extLst>
          </p:cNvPr>
          <p:cNvSpPr txBox="1"/>
          <p:nvPr/>
        </p:nvSpPr>
        <p:spPr>
          <a:xfrm>
            <a:off x="206907" y="1178056"/>
            <a:ext cx="74502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Temporal Convolution Network (TCN)  - good long-term dependencies &gt;&lt; local patterns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Accumulative self-attention layer (ASA)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Autoregressive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Lightweight RUL (TCN-ASA)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Transformer </a:t>
            </a:r>
            <a:r>
              <a:rPr lang="en-GB" dirty="0">
                <a:sym typeface="Wingdings" panose="05000000000000000000" pitchFamily="2" charset="2"/>
              </a:rPr>
              <a:t>Sparse Transformer (Reduce the computational complexity/ some cells are abandoned for attention, which leads information loss)  </a:t>
            </a:r>
            <a:r>
              <a:rPr lang="en-GB" b="1" dirty="0">
                <a:sym typeface="Wingdings" panose="05000000000000000000" pitchFamily="2" charset="2"/>
              </a:rPr>
              <a:t>How to design a lightweight but effective self-attention mechanism?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ym typeface="Wingdings" panose="05000000000000000000" pitchFamily="2" charset="2"/>
              </a:rPr>
              <a:t>Research Gap</a:t>
            </a:r>
            <a:r>
              <a:rPr lang="en-GB" dirty="0">
                <a:sym typeface="Wingdings" panose="05000000000000000000" pitchFamily="2" charset="2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sequential models face input length restrictions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Disadvantages in local feature extraction (temporal and spatial)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Prediction model is still in shortage for predictive maintenance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39728" y="6332634"/>
            <a:ext cx="1842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Review/ </a:t>
            </a:r>
            <a:r>
              <a:rPr lang="en-US" dirty="0">
                <a:solidFill>
                  <a:srgbClr val="FF0000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88584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7" y="152261"/>
            <a:ext cx="10773177" cy="581472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hlinkClick r:id="rId3"/>
              </a:rPr>
              <a:t>Modelling long- and short-term multi-dimensional patterns in predictive maintenance with accumulative attention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Computer &amp; Industrial Engineering (Journal) – Elsevier (Publisher) – December 2020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7ECCB0C4-C468-0024-663D-9609DB838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5493" y="1203848"/>
            <a:ext cx="9223436" cy="44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439728" y="6332634"/>
            <a:ext cx="1842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Review/ </a:t>
            </a:r>
            <a:r>
              <a:rPr lang="en-US" dirty="0">
                <a:solidFill>
                  <a:srgbClr val="FF0000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62186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931</Words>
  <Application>Microsoft Office PowerPoint</Application>
  <PresentationFormat>Widescreen</PresentationFormat>
  <Paragraphs>127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HelveticaNeue Regular</vt:lpstr>
      <vt:lpstr>Times New Roman</vt:lpstr>
      <vt:lpstr>Wingdings</vt:lpstr>
      <vt:lpstr>Office Theme</vt:lpstr>
      <vt:lpstr>Predictive Maintenance</vt:lpstr>
      <vt:lpstr>Predictive maintenance in the Industry 4.0: A systematic literature review</vt:lpstr>
      <vt:lpstr>Deep learning models for predictive maintenance: a survey, comparison, challenges and prospect</vt:lpstr>
      <vt:lpstr>A Survey of Predictive Maintenance: Systems, Purposes and Approaches</vt:lpstr>
      <vt:lpstr>Prediction of remaining useful life based on bidirectional gated recurrent unit with temporal self-attention mechanism (BiGRU-TSAM) </vt:lpstr>
      <vt:lpstr>Domain Adaptation Remaining Useful Life Prediction Method Based on AdaBN-DCNN</vt:lpstr>
      <vt:lpstr>An integrated multi-head dual sparse self-attention network for remaining useful life prediction</vt:lpstr>
      <vt:lpstr>Modelling long- and short-term multi-dimensional patterns in predictive maintenance with accumulative attention</vt:lpstr>
      <vt:lpstr>Modelling long- and short-term multi-dimensional patterns in predictive maintenance with accumulative attention</vt:lpstr>
      <vt:lpstr>TSMixer: An All-MLP Architecture for Time Series Fore casting</vt:lpstr>
      <vt:lpstr>MLP-Mixer: An all-MLP Architecture for 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Maintenance</dc:title>
  <dc:creator>Hieu Vu. Trung</dc:creator>
  <cp:lastModifiedBy>Admin</cp:lastModifiedBy>
  <cp:revision>26</cp:revision>
  <dcterms:created xsi:type="dcterms:W3CDTF">2023-09-07T08:32:23Z</dcterms:created>
  <dcterms:modified xsi:type="dcterms:W3CDTF">2023-09-10T16:08:39Z</dcterms:modified>
</cp:coreProperties>
</file>