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6" autoAdjust="0"/>
  </p:normalViewPr>
  <p:slideViewPr>
    <p:cSldViewPr snapToGrid="0">
      <p:cViewPr>
        <p:scale>
          <a:sx n="66" d="100"/>
          <a:sy n="66" d="100"/>
        </p:scale>
        <p:origin x="12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DE31-B92F-469B-850D-8F4273B434F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21128-C33F-4416-8772-FAD287CEF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2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9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B70-E715-6900-E1E5-640DED65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EA15-24E9-FE22-39D5-2C079D6F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9F92-FCF6-4291-C811-2494F90C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AE22-93E8-C1AA-0593-E992DBC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DF09-6830-F995-284E-14595AD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BAB-500F-702B-6500-354CBC4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A3D5-7E36-149F-42F3-A0D7E619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02A2-1F42-4A33-13A7-C1DBC377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7D0-0C16-ED05-33FD-EA585BE9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3596-4606-D67C-4B52-83F1BAF7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33BC9-2F00-D414-0562-D955A6B0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130E-8EC2-5290-2C84-3DC6593C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DB60-879B-1954-6614-169CE5B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9CEF-8FAB-E3A0-5B98-CB14258C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E732-73AB-6D06-E88A-517F320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DF80-7095-EE9B-3AAF-B40A424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FE3-94DE-B126-2CFE-1273E37C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9FE0-9B3D-554F-0C6C-79399B2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42BE-8FF6-1DCA-741C-931CC45E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E4DD-C379-0E68-9089-A210BAA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C9C2-D046-4060-72F9-E8C2C7E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17B0-8C1B-83FC-5747-E6A0FB4A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51-2BFE-0981-E94B-8F05511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A6CD-FD0A-1C06-7A59-9E17021C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76DC-1E66-A2F9-91B7-BEF932C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0306-1C44-4CD6-0CF7-4A2A1424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EF79-54FF-C14D-FCBA-5720E049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AA3D-29A3-AD8E-6212-980251DB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73B3-9CAB-4686-0297-2CAF238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566D-3067-BF33-F7C9-91A855AF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CAB0-4952-A573-B2E5-9F8C4666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548A-24F1-D154-0237-6F4EDAA7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029C-DC9A-E551-B03D-786C8CD8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0FAD-286D-6861-7189-E1325FDA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383BE-C28C-1DC8-A296-4DA4703D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3FC58-962B-E528-DA17-A2E5E3D9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CA91-967C-FD97-22B5-BE714C7E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3FD23-DA4C-2002-FCEE-554AF73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7980-7CAA-C121-A2FE-8C44C98A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4B38-D6F6-0CEC-936C-0B6C7429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92C6-5979-17BB-1CA1-85254FE9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BDE8-5C53-7528-473D-AC06BEB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7492-8BD3-94CC-5280-BC050131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49E8-9A50-0ECF-4454-A9A6A727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47F2-2DE9-8918-CB30-D50734D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7A91-E6CF-A03C-4E45-BA497AA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365-487C-0DDB-DFCD-F9CA29E7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F5C8-97EE-F246-04C0-2042C82B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E758-3E49-1F49-A1AE-2171D58D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740-47E6-CB35-4D25-D0F08610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1371-D5A8-066D-31CA-4E1880E6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E245-B436-F9DB-A260-BC615A5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B91D-A99B-4E12-2CD4-C78B0A46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82858-B99A-5022-265F-8C8E8087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8CE7-FD60-5018-BD04-B1C8523E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ADAB-09E3-3653-9129-B1922AF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BA23-FBEF-60F4-3917-A9AE3577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9396-61A3-1A30-2512-29F7E987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07902-6BCA-6E8A-E7D2-1E4D405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B0A8-4F22-0843-36BE-E13281A4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98B0-4532-302F-A63A-53755829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50BF-9569-438D-850F-FAFC28696C8F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0246-2229-D2BD-120C-B360698E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D3DC-26EC-C1A6-A782-43837625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526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ieeexplore.ieee.org/abstract/document/80851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google-research/google-research/tree/master/tsmix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99C-08EB-DB34-47FD-04A200B7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A585-028E-1D54-C3B1-A51F1EDFA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66381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76597" cy="581472"/>
          </a:xfrm>
        </p:spPr>
        <p:txBody>
          <a:bodyPr>
            <a:normAutofit/>
          </a:bodyPr>
          <a:lstStyle/>
          <a:p>
            <a:r>
              <a:rPr lang="en-GB" sz="3200" dirty="0"/>
              <a:t>Predictive maintenance in the Industry 4.0: A systematic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04B5-5503-0782-C972-7B48863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62" y="685844"/>
            <a:ext cx="11480442" cy="550889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Physical model-based (hybrid approaches – DL/ML model + physical model | IoT + Cloud computing)</a:t>
            </a:r>
          </a:p>
          <a:p>
            <a:r>
              <a:rPr lang="en-GB" sz="1600" dirty="0"/>
              <a:t>Knowledge-based (monitoring alerts/ hybrid approaches – statistical-based approach)</a:t>
            </a:r>
          </a:p>
          <a:p>
            <a:r>
              <a:rPr lang="en-GB" sz="1600" dirty="0"/>
              <a:t>Data-driven (data acquisition)</a:t>
            </a:r>
          </a:p>
          <a:p>
            <a:r>
              <a:rPr lang="en-GB" sz="1600" dirty="0"/>
              <a:t>Search strategy</a:t>
            </a:r>
          </a:p>
          <a:p>
            <a:pPr lvl="1"/>
            <a:r>
              <a:rPr lang="en-GB" sz="1600" dirty="0"/>
              <a:t>Google scholar (starting database)</a:t>
            </a:r>
          </a:p>
          <a:p>
            <a:pPr lvl="1"/>
            <a:r>
              <a:rPr lang="en-GB" sz="1600" dirty="0"/>
              <a:t>Association for Computing Machinery (ACM)</a:t>
            </a:r>
          </a:p>
          <a:p>
            <a:pPr lvl="1"/>
            <a:r>
              <a:rPr lang="en-GB" sz="1600" b="1" dirty="0"/>
              <a:t>IEEE</a:t>
            </a:r>
          </a:p>
          <a:p>
            <a:pPr lvl="1"/>
            <a:r>
              <a:rPr lang="en-GB" sz="1600" b="1" dirty="0"/>
              <a:t>ScienceDirect (Elsevier)</a:t>
            </a:r>
          </a:p>
          <a:p>
            <a:pPr lvl="1"/>
            <a:r>
              <a:rPr lang="en-GB" sz="1600" dirty="0"/>
              <a:t>Scopus</a:t>
            </a:r>
          </a:p>
          <a:p>
            <a:pPr lvl="1"/>
            <a:r>
              <a:rPr lang="en-GB" sz="1600" dirty="0"/>
              <a:t>Web of Science</a:t>
            </a:r>
          </a:p>
          <a:p>
            <a:pPr marL="0" indent="0">
              <a:buNone/>
            </a:pPr>
            <a:r>
              <a:rPr lang="en-GB" sz="2000" dirty="0"/>
              <a:t>Challenge</a:t>
            </a:r>
          </a:p>
          <a:p>
            <a:r>
              <a:rPr lang="en-GB" sz="2000" dirty="0"/>
              <a:t>Real time-based </a:t>
            </a:r>
            <a:r>
              <a:rPr lang="en-GB" sz="2000" dirty="0" err="1"/>
              <a:t>PdM</a:t>
            </a:r>
            <a:r>
              <a:rPr lang="en-GB" sz="2000" dirty="0"/>
              <a:t> application:</a:t>
            </a:r>
          </a:p>
          <a:p>
            <a:pPr lvl="1"/>
            <a:r>
              <a:rPr lang="en-GB" sz="1600" dirty="0"/>
              <a:t>Single case predicted a 7-day interval: 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  <a:hlinkClick r:id="rId3"/>
              </a:rPr>
              <a:t>An Industrial Case Study Using Vibration Data and Machine Learning to Predict Asset Health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(IEEE 20</a:t>
            </a:r>
            <a:r>
              <a:rPr lang="en-GB" sz="1000" b="1" i="0" baseline="30000" dirty="0">
                <a:solidFill>
                  <a:srgbClr val="333333"/>
                </a:solidFill>
                <a:effectLst/>
                <a:latin typeface="HelveticaNeue Regular"/>
              </a:rPr>
              <a:t>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Conference on Business Informatics CBI - 2018)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Schedule maintenance, Scheduled preventive operations</a:t>
            </a:r>
          </a:p>
          <a:p>
            <a:r>
              <a:rPr lang="en-GB" sz="2400" dirty="0">
                <a:solidFill>
                  <a:srgbClr val="333333"/>
                </a:solidFill>
              </a:rPr>
              <a:t>Heterogeneous data, bench tests: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The complexity of stopping a machine for evaluation/ allowing failure</a:t>
            </a:r>
          </a:p>
          <a:p>
            <a:r>
              <a:rPr lang="en-GB" sz="2000" dirty="0">
                <a:solidFill>
                  <a:srgbClr val="333333"/>
                </a:solidFill>
              </a:rPr>
              <a:t>Image-based </a:t>
            </a:r>
            <a:r>
              <a:rPr lang="en-GB" sz="2000" dirty="0" err="1">
                <a:solidFill>
                  <a:srgbClr val="333333"/>
                </a:solidFill>
              </a:rPr>
              <a:t>PdM</a:t>
            </a:r>
            <a:r>
              <a:rPr lang="en-GB" sz="2000" dirty="0">
                <a:solidFill>
                  <a:srgbClr val="333333"/>
                </a:solidFill>
              </a:rPr>
              <a:t>: images and thermography</a:t>
            </a:r>
          </a:p>
          <a:p>
            <a:pPr lvl="1"/>
            <a:r>
              <a:rPr lang="en-GB" sz="1100" b="1" dirty="0">
                <a:hlinkClick r:id="rId4"/>
              </a:rPr>
              <a:t>Industrial Big Data in an Industry 4.0 Environment: Challenges, Schemes, and Applications for Predictive Maintenance </a:t>
            </a:r>
            <a:r>
              <a:rPr lang="en-GB" sz="1100" b="1" dirty="0"/>
              <a:t>(IEEE Access 2017)</a:t>
            </a:r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20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80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457200" lvl="1" indent="0">
              <a:buNone/>
            </a:pPr>
            <a:endParaRPr lang="en-GB" sz="1200" dirty="0"/>
          </a:p>
          <a:p>
            <a:pPr lvl="1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E2958-28D9-4845-FFA7-4F26BF7D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68" y="1081442"/>
            <a:ext cx="4367032" cy="47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Deep learning models for predictive maintenance: a survey, comparison,</a:t>
            </a:r>
            <a:br>
              <a:rPr lang="en-GB" sz="3200" dirty="0"/>
            </a:br>
            <a:r>
              <a:rPr lang="en-GB" sz="3200" dirty="0"/>
              <a:t>challenges and prospect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Applied Intelligence (APIN) – Springer Link (Publisher) – January 2022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B55D72-AE2D-140B-D660-7F12A4739EE0}"/>
              </a:ext>
            </a:extLst>
          </p:cNvPr>
          <p:cNvSpPr txBox="1"/>
          <p:nvPr/>
        </p:nvSpPr>
        <p:spPr>
          <a:xfrm>
            <a:off x="348343" y="1175657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Contributions:</a:t>
            </a:r>
          </a:p>
          <a:p>
            <a:pPr marL="285750" indent="-285750">
              <a:buFontTx/>
              <a:buChar char="-"/>
            </a:pPr>
            <a:r>
              <a:rPr lang="en-GB" dirty="0"/>
              <a:t>Review and explain the SOTA DL in </a:t>
            </a:r>
            <a:r>
              <a:rPr lang="en-GB" dirty="0" err="1"/>
              <a:t>PdM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Compare pros and corns between DL and ML</a:t>
            </a:r>
          </a:p>
          <a:p>
            <a:pPr marL="285750" indent="-285750">
              <a:buFontTx/>
              <a:buChar char="-"/>
            </a:pPr>
            <a:r>
              <a:rPr lang="en-GB" dirty="0"/>
              <a:t>Trends on </a:t>
            </a:r>
            <a:r>
              <a:rPr lang="en-GB" dirty="0" err="1"/>
              <a:t>PdM</a:t>
            </a:r>
            <a:r>
              <a:rPr lang="en-GB" dirty="0"/>
              <a:t>, research gaps, opportunities and challenges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B8B02-B833-0A4E-EFFB-F053C4F0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342" y="1175657"/>
            <a:ext cx="5763429" cy="27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F36C5-C5DD-A12E-6D78-1CD3AA5052CF}"/>
              </a:ext>
            </a:extLst>
          </p:cNvPr>
          <p:cNvSpPr txBox="1"/>
          <p:nvPr/>
        </p:nvSpPr>
        <p:spPr>
          <a:xfrm>
            <a:off x="348343" y="2510971"/>
            <a:ext cx="699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Steps:</a:t>
            </a:r>
          </a:p>
          <a:p>
            <a:r>
              <a:rPr lang="en-GB" dirty="0"/>
              <a:t>1. Anomaly Detection: detect abnormal events </a:t>
            </a:r>
          </a:p>
          <a:p>
            <a:r>
              <a:rPr lang="en-GB" dirty="0"/>
              <a:t>2. Diagnosis: anomaly detected =&gt; faulty working condition | no risk of failure (Models | Health Index (HI))</a:t>
            </a:r>
          </a:p>
          <a:p>
            <a:r>
              <a:rPr lang="en-GB" dirty="0"/>
              <a:t>3. Prognosis: monitor (Remaining useful life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Similarity-based | Statistical | Time series analysis (ARIMA) | Learning (Classification | Regression (directly estimate HI))</a:t>
            </a:r>
          </a:p>
          <a:p>
            <a:r>
              <a:rPr lang="en-GB" dirty="0"/>
              <a:t>4. Mitigation: perform maintenance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99143" y="4819295"/>
            <a:ext cx="6945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Methodology:</a:t>
            </a:r>
          </a:p>
          <a:p>
            <a:pPr marL="285750" indent="-285750">
              <a:buFontTx/>
              <a:buChar char="-"/>
            </a:pPr>
            <a:r>
              <a:rPr lang="en-GB" dirty="0"/>
              <a:t>Feed-forward/MLP                            - GAN</a:t>
            </a:r>
          </a:p>
          <a:p>
            <a:pPr marL="285750" indent="-285750">
              <a:buFontTx/>
              <a:buChar char="-"/>
            </a:pPr>
            <a:r>
              <a:rPr lang="en-GB" dirty="0"/>
              <a:t>CNN                                                      - SOM </a:t>
            </a:r>
          </a:p>
          <a:p>
            <a:pPr marL="285750" indent="-285750">
              <a:buFontTx/>
              <a:buChar char="-"/>
            </a:pPr>
            <a:r>
              <a:rPr lang="en-GB" dirty="0"/>
              <a:t>RNN/ LSTM/ GRU</a:t>
            </a:r>
          </a:p>
          <a:p>
            <a:pPr marL="285750" indent="-285750">
              <a:buFontTx/>
              <a:buChar char="-"/>
            </a:pPr>
            <a:r>
              <a:rPr lang="en-GB" dirty="0"/>
              <a:t>AE/ Sparse AE</a:t>
            </a:r>
          </a:p>
        </p:txBody>
      </p:sp>
    </p:spTree>
    <p:extLst>
      <p:ext uri="{BB962C8B-B14F-4D97-AF65-F5344CB8AC3E}">
        <p14:creationId xmlns:p14="http://schemas.microsoft.com/office/powerpoint/2010/main" val="26688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Reliability Engineering &amp; System Safety (Journal) – Elsevier (Publisher)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12F4671E-7F92-A5C8-D2AF-A62734D8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120" y="1227986"/>
            <a:ext cx="3806797" cy="41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5CFDC-F800-F571-791F-0A0EA46A05E8}"/>
              </a:ext>
            </a:extLst>
          </p:cNvPr>
          <p:cNvSpPr txBox="1"/>
          <p:nvPr/>
        </p:nvSpPr>
        <p:spPr>
          <a:xfrm>
            <a:off x="206907" y="1178056"/>
            <a:ext cx="7450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Temporal Convolution Network (TCN)  - good long-term dependencies &gt;&lt; local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Accumulative self-attention layer (ASA)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Autoregressive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RUL (TCN-ASA)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Transformer </a:t>
            </a:r>
            <a:r>
              <a:rPr lang="en-GB" dirty="0">
                <a:sym typeface="Wingdings" panose="05000000000000000000" pitchFamily="2" charset="2"/>
              </a:rPr>
              <a:t>Sparse Transformer (Reduce the computational complexity/ some cells are abandoned for attention, which leads information loss)  </a:t>
            </a:r>
            <a:r>
              <a:rPr lang="en-GB" b="1" dirty="0">
                <a:sym typeface="Wingdings" panose="05000000000000000000" pitchFamily="2" charset="2"/>
              </a:rPr>
              <a:t>How to design a lightweight but effective self-attention mechanism?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ym typeface="Wingdings" panose="05000000000000000000" pitchFamily="2" charset="2"/>
              </a:rPr>
              <a:t>Research Gap</a:t>
            </a:r>
            <a:r>
              <a:rPr lang="en-GB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sequential models face input length restrictions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Disadvantages in local feature extraction (temporal and spatial)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Prediction model is still in shortage for 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326632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ECCB0C4-C468-0024-663D-9609DB83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493" y="1203848"/>
            <a:ext cx="9223436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/>
              <a:t>TSMixer</a:t>
            </a:r>
            <a:r>
              <a:rPr lang="en-GB" sz="3200" dirty="0"/>
              <a:t>: An All-MLP Architecture for Time Series Fore 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arXiv</a:t>
            </a:r>
            <a:r>
              <a:rPr lang="en-GB" dirty="0"/>
              <a:t> – CS| ML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A89558-26CC-3AB8-BAD5-32E34B77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07" y="1075024"/>
            <a:ext cx="5533778" cy="4771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D71C0-E3A4-A29D-CCCD-0C016BDC7E45}"/>
              </a:ext>
            </a:extLst>
          </p:cNvPr>
          <p:cNvSpPr txBox="1"/>
          <p:nvPr/>
        </p:nvSpPr>
        <p:spPr>
          <a:xfrm>
            <a:off x="244699" y="662068"/>
            <a:ext cx="552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Google Cloud AI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https://github.com/google-research/google-research/tree/master/tsmixer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6134E-9D77-636E-86AC-5E0732466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2" y="1955271"/>
            <a:ext cx="5298913" cy="2848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AF0F6-7396-6519-4D16-F00F58B409A8}"/>
              </a:ext>
            </a:extLst>
          </p:cNvPr>
          <p:cNvSpPr txBox="1"/>
          <p:nvPr/>
        </p:nvSpPr>
        <p:spPr>
          <a:xfrm>
            <a:off x="470822" y="4700789"/>
            <a:ext cx="49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 DL tend to overfit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“time-step-dependent” &gt;&lt; “data-dependent”</a:t>
            </a:r>
          </a:p>
        </p:txBody>
      </p:sp>
    </p:spTree>
    <p:extLst>
      <p:ext uri="{BB962C8B-B14F-4D97-AF65-F5344CB8AC3E}">
        <p14:creationId xmlns:p14="http://schemas.microsoft.com/office/powerpoint/2010/main" val="409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MLP-Mixer: An all-MLP Architecture for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Advances in Neural Information Processing Systems 34 (</a:t>
            </a:r>
            <a:r>
              <a:rPr lang="en-GB" dirty="0" err="1"/>
              <a:t>NeurIPS</a:t>
            </a:r>
            <a:r>
              <a:rPr lang="en-GB" dirty="0"/>
              <a:t> 2021)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F258CF-60EB-4D17-9A53-FB61178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93" y="1042654"/>
            <a:ext cx="886901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546</Words>
  <Application>Microsoft Office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HelveticaNeue Regular</vt:lpstr>
      <vt:lpstr>Office Theme</vt:lpstr>
      <vt:lpstr>Predictive Maintenance</vt:lpstr>
      <vt:lpstr>Predictive maintenance in the Industry 4.0: A systematic literature review</vt:lpstr>
      <vt:lpstr>Deep learning models for predictive maintenance: a survey, comparison, challenges and prospect</vt:lpstr>
      <vt:lpstr>Modelling long- and short-term multi-dimensional patterns in predictive maintenance with accumulative attention</vt:lpstr>
      <vt:lpstr>Modelling long- and short-term multi-dimensional patterns in predictive maintenance with accumulative attention</vt:lpstr>
      <vt:lpstr>TSMixer: An All-MLP Architecture for Time Series Fore casting</vt:lpstr>
      <vt:lpstr>MLP-Mixer: An all-MLP Architecture for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</dc:title>
  <dc:creator>Hieu Vu. Trung</dc:creator>
  <cp:lastModifiedBy>Hieu Vu. Trung</cp:lastModifiedBy>
  <cp:revision>3</cp:revision>
  <dcterms:created xsi:type="dcterms:W3CDTF">2023-09-07T08:32:23Z</dcterms:created>
  <dcterms:modified xsi:type="dcterms:W3CDTF">2023-09-08T15:02:44Z</dcterms:modified>
</cp:coreProperties>
</file>