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71" r:id="rId5"/>
    <p:sldId id="272" r:id="rId6"/>
    <p:sldId id="270" r:id="rId7"/>
    <p:sldId id="266" r:id="rId8"/>
    <p:sldId id="282" r:id="rId9"/>
    <p:sldId id="281" r:id="rId10"/>
    <p:sldId id="283" r:id="rId11"/>
    <p:sldId id="259" r:id="rId12"/>
    <p:sldId id="268" r:id="rId13"/>
    <p:sldId id="269" r:id="rId14"/>
    <p:sldId id="260" r:id="rId15"/>
    <p:sldId id="261" r:id="rId16"/>
    <p:sldId id="273" r:id="rId17"/>
    <p:sldId id="262" r:id="rId18"/>
    <p:sldId id="263" r:id="rId19"/>
    <p:sldId id="264" r:id="rId20"/>
    <p:sldId id="277" r:id="rId21"/>
    <p:sldId id="280" r:id="rId22"/>
    <p:sldId id="274" r:id="rId23"/>
    <p:sldId id="275" r:id="rId24"/>
    <p:sldId id="278" r:id="rId25"/>
    <p:sldId id="279" r:id="rId26"/>
    <p:sldId id="276" r:id="rId27"/>
    <p:sldId id="284" r:id="rId28"/>
    <p:sldId id="299" r:id="rId29"/>
    <p:sldId id="297" r:id="rId30"/>
    <p:sldId id="298" r:id="rId31"/>
    <p:sldId id="295" r:id="rId32"/>
    <p:sldId id="296" r:id="rId33"/>
    <p:sldId id="287" r:id="rId34"/>
    <p:sldId id="291" r:id="rId35"/>
    <p:sldId id="290" r:id="rId36"/>
    <p:sldId id="286" r:id="rId37"/>
    <p:sldId id="285" r:id="rId38"/>
    <p:sldId id="288" r:id="rId39"/>
    <p:sldId id="292" r:id="rId40"/>
    <p:sldId id="293" r:id="rId41"/>
    <p:sldId id="289" r:id="rId42"/>
    <p:sldId id="294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467853"/>
            <a:ext cx="8991600" cy="2564811"/>
          </a:xfrm>
        </p:spPr>
        <p:txBody>
          <a:bodyPr>
            <a:normAutofit/>
          </a:bodyPr>
          <a:lstStyle/>
          <a:p>
            <a:r>
              <a:rPr lang="en-US" dirty="0" smtClean="0"/>
              <a:t>STAT 5214G: Final Project</a:t>
            </a:r>
            <a:br>
              <a:rPr lang="en-US" dirty="0" smtClean="0"/>
            </a:br>
            <a:r>
              <a:rPr lang="en-US" sz="3200" dirty="0" smtClean="0"/>
              <a:t>Using MLR to assess and predict housing prices in suburban Richmond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Marshall Tuck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8" y="2539233"/>
            <a:ext cx="4749900" cy="33321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672" y="2539233"/>
            <a:ext cx="4942253" cy="333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9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Diagnostics: Normal residuals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residuals show some deviation from the normality assumption at the tails of our data.  I will share my transformation method in the Transformations section.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1" y="3826041"/>
            <a:ext cx="3559550" cy="24537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985" y="3826042"/>
            <a:ext cx="4409879" cy="245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3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Diagnostics: Constant variance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2491" y="3549358"/>
            <a:ext cx="3868374" cy="26164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3549358"/>
            <a:ext cx="4097755" cy="261649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cloud of data points for our residuals vs. fitted values shows that we do have constant variance. </a:t>
            </a:r>
            <a:r>
              <a:rPr lang="en-US" dirty="0" err="1" smtClean="0"/>
              <a:t>Studres</a:t>
            </a:r>
            <a:r>
              <a:rPr lang="en-US" dirty="0" smtClean="0"/>
              <a:t> shows a cloud of data by </a:t>
            </a:r>
            <a:r>
              <a:rPr lang="en-US" dirty="0" err="1" smtClean="0"/>
              <a:t>kitchen.remodel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2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Diagnostics: Residuals vs. </a:t>
            </a:r>
            <a:r>
              <a:rPr lang="en-US" dirty="0" err="1" smtClean="0"/>
              <a:t>regressors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7454" y="3549655"/>
            <a:ext cx="4333894" cy="28234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802" y="3549655"/>
            <a:ext cx="4345072" cy="282340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Both regular and </a:t>
            </a:r>
            <a:r>
              <a:rPr lang="en-US" dirty="0" err="1" smtClean="0"/>
              <a:t>studentized</a:t>
            </a:r>
            <a:r>
              <a:rPr lang="en-US" dirty="0" smtClean="0"/>
              <a:t> residuals show some concerning funneling for </a:t>
            </a:r>
            <a:r>
              <a:rPr lang="en-US" dirty="0" err="1" smtClean="0"/>
              <a:t>tax.assessed.value</a:t>
            </a:r>
            <a:r>
              <a:rPr lang="en-US" dirty="0" smtClean="0"/>
              <a:t> which could be due to low observation count. I will share my transformation process on Slide 12.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multicollinearity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7387" y="3936885"/>
            <a:ext cx="3654308" cy="25409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293" y="4535932"/>
            <a:ext cx="3976263" cy="134286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With VIF values below 10, and our correlation coefficients &lt;.9 or &gt;-.9, we do not have evidence of multicollinearity.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7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 attempted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8443" y="4146662"/>
            <a:ext cx="2946916" cy="18935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13" y="4147249"/>
            <a:ext cx="3037317" cy="1955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799" y="4146662"/>
            <a:ext cx="2429833" cy="185876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31136" y="2638045"/>
            <a:ext cx="1486622" cy="113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4277" y="3737374"/>
            <a:ext cx="291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</a:t>
            </a:r>
            <a:r>
              <a:rPr lang="en-US" dirty="0" err="1" smtClean="0"/>
              <a:t>Sales.Price</a:t>
            </a:r>
            <a:r>
              <a:rPr lang="en-US" dirty="0" smtClean="0"/>
              <a:t> for Normality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31988" y="3737374"/>
            <a:ext cx="297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Sqrt</a:t>
            </a:r>
            <a:r>
              <a:rPr lang="en-US" dirty="0" smtClean="0"/>
              <a:t> </a:t>
            </a:r>
            <a:r>
              <a:rPr lang="en-US" dirty="0" err="1" smtClean="0"/>
              <a:t>Sales.Price</a:t>
            </a:r>
            <a:r>
              <a:rPr lang="en-US" dirty="0" smtClean="0"/>
              <a:t> for Normality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01259" y="3737374"/>
            <a:ext cx="312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Log.assessed.value</a:t>
            </a:r>
            <a:r>
              <a:rPr lang="en-US" dirty="0" smtClean="0"/>
              <a:t> for funneling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6594" y="2366292"/>
            <a:ext cx="1664627" cy="11813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100" y="2268713"/>
            <a:ext cx="1875416" cy="1303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0794" y="2268713"/>
            <a:ext cx="1962220" cy="136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 attempted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31136" y="2638045"/>
            <a:ext cx="1486622" cy="113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3207981"/>
            <a:ext cx="7729728" cy="3101983"/>
          </a:xfrm>
        </p:spPr>
        <p:txBody>
          <a:bodyPr/>
          <a:lstStyle/>
          <a:p>
            <a:r>
              <a:rPr lang="en-US" dirty="0" smtClean="0"/>
              <a:t>Due to the need to keep the results easily interpretable by my wife and mother-in-law, and the negligible benefit to our diagnostic plots the three proposed transformations would have, I decided not to transform my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8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Added variable plots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Add variable plots show no higher order term is needed.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96" y="3188126"/>
            <a:ext cx="4829008" cy="344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 plots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0854" y="3729789"/>
            <a:ext cx="3776012" cy="25097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87" y="3729789"/>
            <a:ext cx="3917181" cy="2494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032" y="3744688"/>
            <a:ext cx="3734413" cy="2494872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Marginal plots show the effect of predicting how changing a single variable, holding all other variables at their average, affects the outcome. 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Green</a:t>
            </a:r>
            <a:r>
              <a:rPr lang="en-US" dirty="0" smtClean="0"/>
              <a:t> = remodeled kitchen, 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= not remodeled kitchen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4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Significant </a:t>
            </a:r>
            <a:r>
              <a:rPr lang="en-US" dirty="0"/>
              <a:t>p-value of &lt;2.2 e-16  </a:t>
            </a:r>
            <a:endParaRPr lang="en-US" dirty="0" smtClean="0"/>
          </a:p>
          <a:p>
            <a:r>
              <a:rPr lang="en-US" dirty="0" smtClean="0"/>
              <a:t>Adjusted </a:t>
            </a:r>
            <a:r>
              <a:rPr lang="en-US" dirty="0"/>
              <a:t>R2 of .941, meaning 94.1% of the variance in sales price is due to our model.  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evidence of multicollinearity 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removed leverage </a:t>
            </a:r>
            <a:r>
              <a:rPr lang="en-US" dirty="0" smtClean="0"/>
              <a:t>point, </a:t>
            </a:r>
            <a:r>
              <a:rPr lang="en-US" dirty="0"/>
              <a:t>due it is producing </a:t>
            </a:r>
            <a:r>
              <a:rPr lang="en-US" dirty="0" err="1"/>
              <a:t>NaN</a:t>
            </a:r>
            <a:r>
              <a:rPr lang="en-US" dirty="0"/>
              <a:t> fitted value (only two-story home in data)  </a:t>
            </a:r>
            <a:endParaRPr lang="en-US" dirty="0" smtClean="0"/>
          </a:p>
          <a:p>
            <a:r>
              <a:rPr lang="en-US" dirty="0" smtClean="0"/>
              <a:t>Overall </a:t>
            </a:r>
            <a:r>
              <a:rPr lang="en-US" dirty="0"/>
              <a:t>this model is robust and a good predictor of future data points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663" y="5762470"/>
            <a:ext cx="4742674" cy="109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wife and I decided to sell our house back in February, with the intent to downsize for my wife to stay at home with our new son.  We sold in April.</a:t>
            </a:r>
          </a:p>
          <a:p>
            <a:r>
              <a:rPr lang="en-US" dirty="0" smtClean="0"/>
              <a:t>Coronavirus hit, and the market froze up, so we’ve been living with her parents</a:t>
            </a:r>
          </a:p>
          <a:p>
            <a:r>
              <a:rPr lang="en-US" dirty="0" smtClean="0"/>
              <a:t>Every single day, we spend time on Zillow and Trulia looking at houses, trying to not overpay.</a:t>
            </a:r>
          </a:p>
          <a:p>
            <a:r>
              <a:rPr lang="en-US" dirty="0" smtClean="0"/>
              <a:t>On top of that, her mom is a realtor, so her mom is constantly looking at houses. </a:t>
            </a:r>
          </a:p>
          <a:p>
            <a:r>
              <a:rPr lang="en-US" dirty="0" smtClean="0"/>
              <a:t>I wanted to know how we could identify ”good prices”, and what factors to look for?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</a:t>
            </a:r>
            <a:r>
              <a:rPr lang="en-US" dirty="0"/>
              <a:t>average, all else equal, a one dollar increase in List Price increases the Sales price by .926  </a:t>
            </a:r>
          </a:p>
          <a:p>
            <a:r>
              <a:rPr lang="en-US" dirty="0" smtClean="0"/>
              <a:t>On </a:t>
            </a:r>
            <a:r>
              <a:rPr lang="en-US" dirty="0"/>
              <a:t>average, all else equal, a one dollar increase in </a:t>
            </a:r>
            <a:r>
              <a:rPr lang="en-US" dirty="0" err="1"/>
              <a:t>tax.assessed.value</a:t>
            </a:r>
            <a:r>
              <a:rPr lang="en-US" dirty="0"/>
              <a:t> increases sales price by .78  </a:t>
            </a:r>
          </a:p>
          <a:p>
            <a:r>
              <a:rPr lang="en-US" dirty="0" smtClean="0"/>
              <a:t>On </a:t>
            </a:r>
            <a:r>
              <a:rPr lang="en-US" dirty="0"/>
              <a:t>average, all else equal, a remodeled kitchen yields an added 3513 dollars to the sales price compared to a non-remodeled kitchen.    </a:t>
            </a:r>
          </a:p>
          <a:p>
            <a:r>
              <a:rPr lang="en-US" dirty="0" smtClean="0"/>
              <a:t>On </a:t>
            </a:r>
            <a:r>
              <a:rPr lang="en-US" dirty="0"/>
              <a:t>average, all else equal, an increase in 1 full bath leads to a decrease in Sales price by 2940.10  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663" y="5762470"/>
            <a:ext cx="4742674" cy="109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Thoughts On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makes sense that list price and tax assessed value would both have positive coefficients. It was surprising that there was no collinearity between the two. </a:t>
            </a:r>
          </a:p>
          <a:p>
            <a:r>
              <a:rPr lang="en-US" dirty="0" smtClean="0"/>
              <a:t>Bathroom Number having a negative coefficient was surprising, but in this price point, the smaller houses in older areas tend to have higher sales prices than larger houses in new areas.</a:t>
            </a:r>
          </a:p>
          <a:p>
            <a:r>
              <a:rPr lang="en-US" dirty="0" smtClean="0"/>
              <a:t>Bathrooms could be considered a factor in the future to see how results may change. I considered it a continuous variable as it could theoretically continue past the bounds of the max number of bathrooms in our data. Also, it was consistent with bedrooms and number of rooms.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663" y="5762470"/>
            <a:ext cx="4742674" cy="109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Prediction: In Range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314" y="2598821"/>
            <a:ext cx="7674550" cy="368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Prediction: In Range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3715" y="292454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DataNew</a:t>
            </a:r>
            <a:r>
              <a:rPr lang="en-US" dirty="0"/>
              <a:t>=</a:t>
            </a:r>
            <a:r>
              <a:rPr lang="en-US" dirty="0" err="1"/>
              <a:t>data.frame</a:t>
            </a:r>
            <a:r>
              <a:rPr lang="en-US" dirty="0"/>
              <a:t>("(Intercept)"=1,</a:t>
            </a:r>
          </a:p>
          <a:p>
            <a:r>
              <a:rPr lang="en-US" dirty="0"/>
              <a:t>+ "</a:t>
            </a:r>
            <a:r>
              <a:rPr lang="en-US" dirty="0" err="1"/>
              <a:t>List.Price</a:t>
            </a:r>
            <a:r>
              <a:rPr lang="en-US" dirty="0"/>
              <a:t>"= 264900,</a:t>
            </a:r>
          </a:p>
          <a:p>
            <a:r>
              <a:rPr lang="en-US" dirty="0"/>
              <a:t>+ "</a:t>
            </a:r>
            <a:r>
              <a:rPr lang="en-US" dirty="0" err="1"/>
              <a:t>tax.assessed.value</a:t>
            </a:r>
            <a:r>
              <a:rPr lang="en-US" dirty="0"/>
              <a:t>"= 202400,</a:t>
            </a:r>
          </a:p>
          <a:p>
            <a:r>
              <a:rPr lang="en-US" dirty="0"/>
              <a:t>+ "</a:t>
            </a:r>
            <a:r>
              <a:rPr lang="en-US" dirty="0" err="1"/>
              <a:t>remodeled.kitchen</a:t>
            </a:r>
            <a:r>
              <a:rPr lang="en-US" dirty="0"/>
              <a:t>"="no",</a:t>
            </a:r>
          </a:p>
          <a:p>
            <a:r>
              <a:rPr lang="en-US" dirty="0"/>
              <a:t>+ "BA"=2)</a:t>
            </a:r>
          </a:p>
          <a:p>
            <a:r>
              <a:rPr lang="en-US" dirty="0"/>
              <a:t>&gt; predict(</a:t>
            </a:r>
            <a:r>
              <a:rPr lang="en-US" dirty="0" err="1"/>
              <a:t>housing_fit_best_outlier</a:t>
            </a:r>
            <a:r>
              <a:rPr lang="en-US" dirty="0"/>
              <a:t>, </a:t>
            </a:r>
            <a:r>
              <a:rPr lang="en-US" dirty="0" err="1"/>
              <a:t>DataNew</a:t>
            </a:r>
            <a:r>
              <a:rPr lang="en-US" dirty="0"/>
              <a:t>)</a:t>
            </a:r>
          </a:p>
          <a:p>
            <a:r>
              <a:rPr lang="en-US" dirty="0"/>
              <a:t>       1 </a:t>
            </a:r>
          </a:p>
          <a:p>
            <a:r>
              <a:rPr lang="en-US" dirty="0"/>
              <a:t>260715.8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114" y="2924543"/>
            <a:ext cx="6547013" cy="31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Prediction: Out of Range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787" y="2596357"/>
            <a:ext cx="7802426" cy="386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7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Prediction: Out of Range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3715" y="292454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DataNew</a:t>
            </a:r>
            <a:r>
              <a:rPr lang="en-US" dirty="0"/>
              <a:t>=</a:t>
            </a:r>
            <a:r>
              <a:rPr lang="en-US" dirty="0" err="1"/>
              <a:t>data.frame</a:t>
            </a:r>
            <a:r>
              <a:rPr lang="en-US" dirty="0"/>
              <a:t>("(Intercept)"=1,</a:t>
            </a:r>
          </a:p>
          <a:p>
            <a:r>
              <a:rPr lang="en-US" dirty="0"/>
              <a:t>+ "</a:t>
            </a:r>
            <a:r>
              <a:rPr lang="en-US" dirty="0" err="1"/>
              <a:t>List.Price</a:t>
            </a:r>
            <a:r>
              <a:rPr lang="en-US" dirty="0"/>
              <a:t>"= 349500,</a:t>
            </a:r>
          </a:p>
          <a:p>
            <a:r>
              <a:rPr lang="en-US" dirty="0"/>
              <a:t>+ "</a:t>
            </a:r>
            <a:r>
              <a:rPr lang="en-US" dirty="0" err="1"/>
              <a:t>tax.assessed.value</a:t>
            </a:r>
            <a:r>
              <a:rPr lang="en-US" dirty="0"/>
              <a:t>"= 260400,</a:t>
            </a:r>
          </a:p>
          <a:p>
            <a:r>
              <a:rPr lang="en-US" dirty="0"/>
              <a:t>+ "</a:t>
            </a:r>
            <a:r>
              <a:rPr lang="en-US" dirty="0" err="1"/>
              <a:t>remodeled.kitchen</a:t>
            </a:r>
            <a:r>
              <a:rPr lang="en-US" dirty="0"/>
              <a:t>"="no",</a:t>
            </a:r>
          </a:p>
          <a:p>
            <a:r>
              <a:rPr lang="en-US" dirty="0"/>
              <a:t>+ "BA"=2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predict(</a:t>
            </a:r>
            <a:r>
              <a:rPr lang="en-US" dirty="0" err="1" smtClean="0"/>
              <a:t>housing_fit_best_outlier</a:t>
            </a:r>
            <a:r>
              <a:rPr lang="en-US" dirty="0"/>
              <a:t>, </a:t>
            </a:r>
            <a:r>
              <a:rPr lang="en-US" dirty="0" err="1"/>
              <a:t>DataNew</a:t>
            </a:r>
            <a:r>
              <a:rPr lang="en-US" dirty="0" smtClean="0"/>
              <a:t>)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r>
              <a:rPr lang="en-US" dirty="0"/>
              <a:t>       1 </a:t>
            </a:r>
          </a:p>
          <a:p>
            <a:r>
              <a:rPr lang="en-US" dirty="0"/>
              <a:t>343605.4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974" y="2827422"/>
            <a:ext cx="6095997" cy="301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6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Steps/Recommendations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 recommend this model for use only within the observed values of my data:</a:t>
            </a:r>
          </a:p>
          <a:p>
            <a:pPr lvl="1"/>
            <a:r>
              <a:rPr lang="en-US" dirty="0" smtClean="0"/>
              <a:t>Area 22 in Richmond</a:t>
            </a:r>
          </a:p>
          <a:p>
            <a:pPr lvl="1"/>
            <a:r>
              <a:rPr lang="en-US" dirty="0" smtClean="0"/>
              <a:t>Under $325,000</a:t>
            </a:r>
          </a:p>
          <a:p>
            <a:r>
              <a:rPr lang="en-US" dirty="0" smtClean="0"/>
              <a:t>Future research could look into other areas/subdivisions/price points</a:t>
            </a:r>
          </a:p>
          <a:p>
            <a:r>
              <a:rPr lang="en-US" dirty="0" smtClean="0"/>
              <a:t>My model in general does not account for significant market changes over time</a:t>
            </a:r>
          </a:p>
          <a:p>
            <a:r>
              <a:rPr lang="en-US" dirty="0" smtClean="0"/>
              <a:t>For Sellers: Go ahead and increase your list price if you’re thinking about 270k</a:t>
            </a:r>
          </a:p>
          <a:p>
            <a:r>
              <a:rPr lang="en-US" dirty="0" smtClean="0"/>
              <a:t>A remodeled kitchen only makes if it costs less than $3500 (not likely)</a:t>
            </a:r>
          </a:p>
          <a:p>
            <a:r>
              <a:rPr lang="en-US" dirty="0" smtClean="0"/>
              <a:t>Your house is worth what it’s worth – little ability to change price other than sinking $$$ into a kitchen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Analytics I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8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wife and I decided to sell our house back in February, with the intent to downsize for my wife to stay at home with our new son.  We sold in April.</a:t>
            </a:r>
          </a:p>
          <a:p>
            <a:r>
              <a:rPr lang="en-US" dirty="0" smtClean="0"/>
              <a:t>Coronavirus hit, and the market froze up, so we’ve been living with her parents</a:t>
            </a:r>
          </a:p>
          <a:p>
            <a:r>
              <a:rPr lang="en-US" dirty="0" smtClean="0"/>
              <a:t>Every single day, we spend time on Zillow and Trulia looking at houses, trying to not overpay.</a:t>
            </a:r>
          </a:p>
          <a:p>
            <a:r>
              <a:rPr lang="en-US" dirty="0" smtClean="0"/>
              <a:t>On top of that, her mom is a realtor, so her mom is constantly looking at houses. </a:t>
            </a:r>
          </a:p>
          <a:p>
            <a:r>
              <a:rPr lang="en-US" dirty="0" smtClean="0"/>
              <a:t>I wanted to know how we could identify ”good prices”, and what factors to look for?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7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 and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18" y="2638044"/>
            <a:ext cx="7729728" cy="310198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Variables of interest provided by MLS:</a:t>
            </a:r>
          </a:p>
          <a:p>
            <a:pPr lvl="1"/>
            <a:r>
              <a:rPr lang="en-US" dirty="0" smtClean="0"/>
              <a:t>Bedrooms/Bathrooms/Rooms</a:t>
            </a:r>
          </a:p>
          <a:p>
            <a:pPr lvl="1"/>
            <a:r>
              <a:rPr lang="en-US" dirty="0" smtClean="0"/>
              <a:t>Square Footage</a:t>
            </a:r>
          </a:p>
          <a:p>
            <a:pPr lvl="1"/>
            <a:r>
              <a:rPr lang="en-US" dirty="0" smtClean="0"/>
              <a:t>Year Built</a:t>
            </a:r>
          </a:p>
          <a:p>
            <a:pPr lvl="1"/>
            <a:r>
              <a:rPr lang="en-US" dirty="0" smtClean="0"/>
              <a:t>List Price</a:t>
            </a:r>
          </a:p>
          <a:p>
            <a:pPr lvl="1"/>
            <a:r>
              <a:rPr lang="en-US" dirty="0" smtClean="0"/>
              <a:t>List Date</a:t>
            </a:r>
          </a:p>
          <a:p>
            <a:pPr lvl="1"/>
            <a:r>
              <a:rPr lang="en-US" dirty="0" smtClean="0"/>
              <a:t>Year Built</a:t>
            </a:r>
          </a:p>
          <a:p>
            <a:pPr lvl="1"/>
            <a:r>
              <a:rPr lang="en-US" dirty="0" smtClean="0"/>
              <a:t>Sales Price</a:t>
            </a:r>
          </a:p>
          <a:p>
            <a:pPr lvl="1"/>
            <a:r>
              <a:rPr lang="en-US" dirty="0" smtClean="0"/>
              <a:t>Tax Assessed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082" y="2638044"/>
            <a:ext cx="7485560" cy="259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8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 and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18" y="2638044"/>
            <a:ext cx="7729728" cy="310198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Variables of interest provided by MLS:</a:t>
            </a:r>
          </a:p>
          <a:p>
            <a:pPr lvl="1"/>
            <a:r>
              <a:rPr lang="en-US" dirty="0" smtClean="0"/>
              <a:t>Bedrooms/Bathrooms/Rooms</a:t>
            </a:r>
          </a:p>
          <a:p>
            <a:pPr lvl="1"/>
            <a:r>
              <a:rPr lang="en-US" dirty="0" smtClean="0"/>
              <a:t>Square Footage</a:t>
            </a:r>
          </a:p>
          <a:p>
            <a:pPr lvl="1"/>
            <a:r>
              <a:rPr lang="en-US" dirty="0" smtClean="0"/>
              <a:t>Year Built</a:t>
            </a:r>
          </a:p>
          <a:p>
            <a:pPr lvl="1"/>
            <a:r>
              <a:rPr lang="en-US" dirty="0" smtClean="0"/>
              <a:t>List Price</a:t>
            </a:r>
          </a:p>
          <a:p>
            <a:pPr lvl="1"/>
            <a:r>
              <a:rPr lang="en-US" dirty="0" smtClean="0"/>
              <a:t>List Date</a:t>
            </a:r>
          </a:p>
          <a:p>
            <a:pPr lvl="1"/>
            <a:r>
              <a:rPr lang="en-US" dirty="0" smtClean="0"/>
              <a:t>Year Built</a:t>
            </a:r>
          </a:p>
          <a:p>
            <a:pPr lvl="1"/>
            <a:r>
              <a:rPr lang="en-US" dirty="0" smtClean="0"/>
              <a:t>Sales Price</a:t>
            </a:r>
          </a:p>
          <a:p>
            <a:pPr lvl="1"/>
            <a:r>
              <a:rPr lang="en-US" dirty="0" smtClean="0"/>
              <a:t>Tax Assessed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082" y="2638044"/>
            <a:ext cx="7485560" cy="259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 and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3" y="2638044"/>
            <a:ext cx="7729728" cy="310198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Variables of interest collected manually:</a:t>
            </a:r>
          </a:p>
          <a:p>
            <a:pPr lvl="1"/>
            <a:r>
              <a:rPr lang="en-US" dirty="0" smtClean="0"/>
              <a:t>Landscaping 1/3/5</a:t>
            </a:r>
          </a:p>
          <a:p>
            <a:pPr lvl="1"/>
            <a:r>
              <a:rPr lang="en-US" dirty="0" smtClean="0"/>
              <a:t>Condition of Roof 1/3/5</a:t>
            </a:r>
          </a:p>
          <a:p>
            <a:pPr lvl="1"/>
            <a:r>
              <a:rPr lang="en-US" dirty="0" smtClean="0"/>
              <a:t>Architecture (ranch, colonial, cape cod, </a:t>
            </a:r>
            <a:r>
              <a:rPr lang="en-US" dirty="0" err="1" smtClean="0"/>
              <a:t>trilevel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Siding material (vinyl, hardboard, brick, aluminum)</a:t>
            </a:r>
          </a:p>
          <a:p>
            <a:pPr lvl="1"/>
            <a:r>
              <a:rPr lang="en-US" dirty="0" smtClean="0"/>
              <a:t>Interior/Exterior paint color</a:t>
            </a:r>
          </a:p>
          <a:p>
            <a:pPr lvl="1"/>
            <a:r>
              <a:rPr lang="en-US" dirty="0" smtClean="0"/>
              <a:t>Wood Floors (yes/no)</a:t>
            </a:r>
          </a:p>
          <a:p>
            <a:pPr lvl="1"/>
            <a:r>
              <a:rPr lang="en-US" dirty="0" smtClean="0"/>
              <a:t>Open Floor plan</a:t>
            </a:r>
          </a:p>
          <a:p>
            <a:pPr lvl="1"/>
            <a:r>
              <a:rPr lang="en-US" dirty="0" smtClean="0"/>
              <a:t>Remodeled Kitchen</a:t>
            </a:r>
          </a:p>
          <a:p>
            <a:pPr lvl="1"/>
            <a:r>
              <a:rPr lang="en-US" dirty="0" smtClean="0"/>
              <a:t>Walkability Score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578" y="2296884"/>
            <a:ext cx="5516890" cy="2292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230" y="4732742"/>
            <a:ext cx="2962519" cy="201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Refresh: Model fit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079" y="2401277"/>
            <a:ext cx="5273842" cy="419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9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Refresh: Marginal plots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0854" y="3729789"/>
            <a:ext cx="3776012" cy="25097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87" y="3729789"/>
            <a:ext cx="3917181" cy="2494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032" y="3744688"/>
            <a:ext cx="3734413" cy="2494872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Marginal plots show the effect of predicting how changing a single variable, holding all other variables at their average, affects the outcome. 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Green</a:t>
            </a:r>
            <a:r>
              <a:rPr lang="en-US" dirty="0" smtClean="0"/>
              <a:t> = remodeled kitchen, 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= not remodeled kitchen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0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into training/test (80/20)</a:t>
            </a:r>
          </a:p>
          <a:p>
            <a:r>
              <a:rPr lang="en-US" dirty="0" smtClean="0"/>
              <a:t>4 models were evaluated on predictive ability, using iterated 5 fold cross validation (5 folds per loop, 100 loops)</a:t>
            </a:r>
          </a:p>
          <a:p>
            <a:r>
              <a:rPr lang="en-US" dirty="0" smtClean="0"/>
              <a:t>MSE was metric of choice and shown in following charts</a:t>
            </a:r>
          </a:p>
          <a:p>
            <a:r>
              <a:rPr lang="en-US" dirty="0" smtClean="0"/>
              <a:t>Prediction measured on both training data and validation data, then training and test data</a:t>
            </a:r>
          </a:p>
          <a:p>
            <a:r>
              <a:rPr lang="en-US" dirty="0" smtClean="0"/>
              <a:t>All available predictors were included in the alternative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 Model choices and reason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Multiple Linear Regression:  Required in Ana’s class. Predictive ability explored further as a baseline comparison.</a:t>
            </a:r>
          </a:p>
          <a:p>
            <a:r>
              <a:rPr lang="en-US" dirty="0" smtClean="0"/>
              <a:t>Ridge Regression: Shrink the high coefficient of </a:t>
            </a:r>
            <a:r>
              <a:rPr lang="en-US" dirty="0" err="1" smtClean="0"/>
              <a:t>kitchen.remodel</a:t>
            </a:r>
            <a:r>
              <a:rPr lang="en-US" dirty="0" smtClean="0"/>
              <a:t> (beta = ~3500, compared to &lt;1)</a:t>
            </a:r>
          </a:p>
          <a:p>
            <a:r>
              <a:rPr lang="en-US" dirty="0" smtClean="0"/>
              <a:t>Lasso: Fit a model potentially without the “dominant” </a:t>
            </a:r>
            <a:r>
              <a:rPr lang="en-US" dirty="0" err="1" smtClean="0"/>
              <a:t>List.Price</a:t>
            </a:r>
            <a:r>
              <a:rPr lang="en-US" dirty="0" smtClean="0"/>
              <a:t> factor</a:t>
            </a:r>
          </a:p>
          <a:p>
            <a:r>
              <a:rPr lang="en-US" dirty="0" smtClean="0"/>
              <a:t>Principal Components: validate whether this would be similar to MLR in this case</a:t>
            </a:r>
          </a:p>
          <a:p>
            <a:endParaRPr lang="en-US" dirty="0"/>
          </a:p>
          <a:p>
            <a:r>
              <a:rPr lang="en-US" dirty="0" smtClean="0"/>
              <a:t>Ridge/lasso may be two sides of the same coin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MLR regression error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031" y="2335127"/>
            <a:ext cx="2761650" cy="34520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8632" y="59689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fit &lt;- lm(formula = </a:t>
            </a:r>
            <a:r>
              <a:rPr lang="en-US" dirty="0" err="1"/>
              <a:t>sales.price</a:t>
            </a:r>
            <a:r>
              <a:rPr lang="en-US" dirty="0"/>
              <a:t> ~ </a:t>
            </a:r>
            <a:r>
              <a:rPr lang="en-US" dirty="0" err="1"/>
              <a:t>List.Price</a:t>
            </a:r>
            <a:r>
              <a:rPr lang="en-US" dirty="0"/>
              <a:t> + </a:t>
            </a:r>
            <a:r>
              <a:rPr lang="en-US" dirty="0" err="1"/>
              <a:t>tax.assessed.value</a:t>
            </a:r>
            <a:r>
              <a:rPr lang="en-US" dirty="0"/>
              <a:t> +             </a:t>
            </a:r>
            <a:r>
              <a:rPr lang="en-US" dirty="0" err="1"/>
              <a:t>remodeled.kitchen</a:t>
            </a:r>
            <a:r>
              <a:rPr lang="en-US" dirty="0"/>
              <a:t> + BA, data = </a:t>
            </a:r>
            <a:r>
              <a:rPr lang="en-US" dirty="0" err="1"/>
              <a:t>train.data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162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Ridge regression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916" y="2390596"/>
            <a:ext cx="2848168" cy="36011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64864" y="59917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fit &lt;- </a:t>
            </a:r>
            <a:r>
              <a:rPr lang="en-US" dirty="0" err="1"/>
              <a:t>glmnet</a:t>
            </a:r>
            <a:r>
              <a:rPr lang="en-US" dirty="0"/>
              <a:t>(</a:t>
            </a:r>
            <a:r>
              <a:rPr lang="en-US" dirty="0" err="1"/>
              <a:t>train.x</a:t>
            </a:r>
            <a:r>
              <a:rPr lang="en-US" dirty="0"/>
              <a:t>, </a:t>
            </a:r>
            <a:r>
              <a:rPr lang="en-US" dirty="0" err="1"/>
              <a:t>train.data$sales.price</a:t>
            </a:r>
            <a:r>
              <a:rPr lang="en-US" dirty="0"/>
              <a:t>, alpha=0, lambda=</a:t>
            </a:r>
            <a:r>
              <a:rPr lang="en-US" dirty="0" err="1"/>
              <a:t>bestlam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30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Lasso regression error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611" y="2357949"/>
            <a:ext cx="2866777" cy="35976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64864" y="60415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fit &lt;- </a:t>
            </a:r>
            <a:r>
              <a:rPr lang="en-US" dirty="0" err="1"/>
              <a:t>glmnet</a:t>
            </a:r>
            <a:r>
              <a:rPr lang="en-US" dirty="0"/>
              <a:t>(</a:t>
            </a:r>
            <a:r>
              <a:rPr lang="en-US" dirty="0" err="1"/>
              <a:t>train.x</a:t>
            </a:r>
            <a:r>
              <a:rPr lang="en-US" dirty="0"/>
              <a:t>, </a:t>
            </a:r>
            <a:r>
              <a:rPr lang="en-US" dirty="0" err="1"/>
              <a:t>train.data$sales.price</a:t>
            </a:r>
            <a:r>
              <a:rPr lang="en-US" dirty="0"/>
              <a:t>, alpha=1, lambda=</a:t>
            </a:r>
            <a:r>
              <a:rPr lang="en-US" dirty="0" err="1"/>
              <a:t>bestlam.lasso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2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components regression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764" y="2346848"/>
            <a:ext cx="2758469" cy="35078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27860" y="6048165"/>
            <a:ext cx="3736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fit&lt;- </a:t>
            </a:r>
            <a:r>
              <a:rPr lang="en-US" dirty="0" err="1"/>
              <a:t>pcr</a:t>
            </a:r>
            <a:r>
              <a:rPr lang="en-US" dirty="0"/>
              <a:t>(</a:t>
            </a:r>
            <a:r>
              <a:rPr lang="en-US" dirty="0" err="1"/>
              <a:t>sales.price</a:t>
            </a:r>
            <a:r>
              <a:rPr lang="en-US" dirty="0"/>
              <a:t>~., data=</a:t>
            </a:r>
            <a:r>
              <a:rPr lang="en-US" dirty="0" err="1"/>
              <a:t>train.data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157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739" y="2987870"/>
            <a:ext cx="2542855" cy="32151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 – Train/validation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62386" y="2671009"/>
            <a:ext cx="67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MLR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71858" y="2671009"/>
            <a:ext cx="78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Ridge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88521" y="2671009"/>
            <a:ext cx="78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Lasso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357079" y="2618538"/>
            <a:ext cx="78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72684" y="5357698"/>
            <a:ext cx="107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Overfit!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019926" y="2273730"/>
            <a:ext cx="4147" cy="4271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03" y="3040341"/>
            <a:ext cx="2530106" cy="31626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859" y="2954281"/>
            <a:ext cx="2615453" cy="328228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6459" y="2966143"/>
            <a:ext cx="2562411" cy="3258557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226755" y="2273729"/>
            <a:ext cx="4147" cy="4271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291312" y="2273728"/>
            <a:ext cx="4147" cy="4271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 and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3" y="2638044"/>
            <a:ext cx="7729728" cy="310198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Variables of interest collected manually:</a:t>
            </a:r>
          </a:p>
          <a:p>
            <a:pPr lvl="1"/>
            <a:r>
              <a:rPr lang="en-US" dirty="0" smtClean="0"/>
              <a:t>Landscaping 1/3/5</a:t>
            </a:r>
          </a:p>
          <a:p>
            <a:pPr lvl="1"/>
            <a:r>
              <a:rPr lang="en-US" dirty="0" smtClean="0"/>
              <a:t>Condition of Roof 1/3/5</a:t>
            </a:r>
          </a:p>
          <a:p>
            <a:pPr lvl="1"/>
            <a:r>
              <a:rPr lang="en-US" dirty="0" smtClean="0"/>
              <a:t>Architecture (ranch, colonial, cape cod, </a:t>
            </a:r>
            <a:r>
              <a:rPr lang="en-US" dirty="0" err="1" smtClean="0"/>
              <a:t>trilevel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Siding material (vinyl, hardboard, brick, aluminum)</a:t>
            </a:r>
          </a:p>
          <a:p>
            <a:pPr lvl="1"/>
            <a:r>
              <a:rPr lang="en-US" dirty="0" smtClean="0"/>
              <a:t>Interior/Exterior paint color</a:t>
            </a:r>
          </a:p>
          <a:p>
            <a:pPr lvl="1"/>
            <a:r>
              <a:rPr lang="en-US" dirty="0" smtClean="0"/>
              <a:t>Wood Floors (yes/no)</a:t>
            </a:r>
          </a:p>
          <a:p>
            <a:pPr lvl="1"/>
            <a:r>
              <a:rPr lang="en-US" dirty="0" smtClean="0"/>
              <a:t>Open Floor plan</a:t>
            </a:r>
          </a:p>
          <a:p>
            <a:pPr lvl="1"/>
            <a:r>
              <a:rPr lang="en-US" dirty="0" smtClean="0"/>
              <a:t>Remodeled Kitchen</a:t>
            </a:r>
          </a:p>
          <a:p>
            <a:pPr lvl="1"/>
            <a:r>
              <a:rPr lang="en-US" dirty="0" smtClean="0"/>
              <a:t>Walkability Score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578" y="2296884"/>
            <a:ext cx="5516890" cy="2292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230" y="4732742"/>
            <a:ext cx="2962519" cy="201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 – Full grid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333" y="2444214"/>
            <a:ext cx="3162053" cy="20035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333" y="4638520"/>
            <a:ext cx="3202298" cy="20020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5626" y="4628737"/>
            <a:ext cx="3306089" cy="2044013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1725705" y="4511165"/>
            <a:ext cx="9451974" cy="32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37788" y="2396063"/>
            <a:ext cx="38599" cy="4295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82139" y="3782536"/>
            <a:ext cx="67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MLR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82033" y="3798870"/>
            <a:ext cx="78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Ridge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82033" y="4638994"/>
            <a:ext cx="78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2093"/>
          <a:stretch/>
        </p:blipFill>
        <p:spPr>
          <a:xfrm>
            <a:off x="7362668" y="2396063"/>
            <a:ext cx="3306089" cy="20040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24958" y="4638994"/>
            <a:ext cx="78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Lasso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20021" y="3413204"/>
            <a:ext cx="107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Overfit!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1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Ridge Regression introduced the idea of overfitting</a:t>
            </a:r>
          </a:p>
          <a:p>
            <a:r>
              <a:rPr lang="en-US" dirty="0" smtClean="0"/>
              <a:t>MLR, Lasso, and PCR were indistinguishable, probably due to the dominance of </a:t>
            </a:r>
            <a:r>
              <a:rPr lang="en-US" dirty="0" err="1" smtClean="0"/>
              <a:t>list.price</a:t>
            </a:r>
            <a:r>
              <a:rPr lang="en-US" dirty="0" smtClean="0"/>
              <a:t> as a variable in our data set.</a:t>
            </a:r>
          </a:p>
          <a:p>
            <a:r>
              <a:rPr lang="en-US" dirty="0" smtClean="0"/>
              <a:t>For next steps we could remove list price and refit our data science models to see “brute force” modeling of all other variables</a:t>
            </a:r>
          </a:p>
          <a:p>
            <a:r>
              <a:rPr lang="en-US" b="1" dirty="0" smtClean="0"/>
              <a:t>Recommendation for Interpretability</a:t>
            </a:r>
            <a:r>
              <a:rPr lang="en-US" dirty="0" smtClean="0"/>
              <a:t>: MLR</a:t>
            </a:r>
          </a:p>
          <a:p>
            <a:r>
              <a:rPr lang="en-US" b="1" dirty="0" smtClean="0"/>
              <a:t>Recommendation for Predictive Ability</a:t>
            </a:r>
            <a:r>
              <a:rPr lang="en-US" dirty="0" smtClean="0"/>
              <a:t>: MLR, Lasso, PCR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1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was more focused on predictive ability as the goal – not significance or assumptions.</a:t>
            </a:r>
          </a:p>
          <a:p>
            <a:r>
              <a:rPr lang="en-US" dirty="0" smtClean="0"/>
              <a:t>“Throw it against the wall and see what sticks”</a:t>
            </a:r>
          </a:p>
          <a:p>
            <a:r>
              <a:rPr lang="en-US" dirty="0" smtClean="0"/>
              <a:t>Ridge and Lasso, though similar, can produce very dissimilar predictive results</a:t>
            </a:r>
          </a:p>
          <a:p>
            <a:r>
              <a:rPr lang="en-US" dirty="0" smtClean="0"/>
              <a:t>In data sets where MLR suggests high significance in modeling and high adjusted R2, MLR may be the gold standard.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7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gathering and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Process:</a:t>
            </a:r>
          </a:p>
          <a:p>
            <a:pPr lvl="1"/>
            <a:r>
              <a:rPr lang="en-US" dirty="0" smtClean="0"/>
              <a:t>Collected all 385 home sales in Area 22 since 5/2/18</a:t>
            </a:r>
          </a:p>
          <a:p>
            <a:r>
              <a:rPr lang="en-US" dirty="0" smtClean="0"/>
              <a:t>Random Sampled 125</a:t>
            </a:r>
          </a:p>
          <a:p>
            <a:pPr lvl="1"/>
            <a:r>
              <a:rPr lang="en-US" dirty="0" smtClean="0"/>
              <a:t>Went into each record and identified the non-MLS provided data</a:t>
            </a:r>
          </a:p>
          <a:p>
            <a:pPr lvl="1"/>
            <a:r>
              <a:rPr lang="en-US" dirty="0" smtClean="0"/>
              <a:t>Some did not have pictures, so were skipped</a:t>
            </a:r>
          </a:p>
          <a:p>
            <a:pPr lvl="1"/>
            <a:r>
              <a:rPr lang="en-US" dirty="0" smtClean="0"/>
              <a:t>Ended with 101 data points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3532694"/>
            <a:ext cx="1612900" cy="162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5158294"/>
            <a:ext cx="113157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0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 of a single Leverage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Point 84 </a:t>
            </a:r>
            <a:r>
              <a:rPr lang="en-US" dirty="0"/>
              <a:t>(corresponding to 9709 </a:t>
            </a:r>
            <a:r>
              <a:rPr lang="en-US" dirty="0" err="1"/>
              <a:t>Wildbriar</a:t>
            </a:r>
            <a:r>
              <a:rPr lang="en-US" dirty="0"/>
              <a:t> </a:t>
            </a:r>
            <a:r>
              <a:rPr lang="en-US" dirty="0" smtClean="0"/>
              <a:t>LN) was the only of it’s architecture type (2-story). It was a ranch with a second story addition. It was removed from our data as the </a:t>
            </a:r>
            <a:r>
              <a:rPr lang="en-US" dirty="0" err="1" smtClean="0"/>
              <a:t>studentized</a:t>
            </a:r>
            <a:r>
              <a:rPr lang="en-US" dirty="0" smtClean="0"/>
              <a:t> residuals were calculated as </a:t>
            </a:r>
            <a:r>
              <a:rPr lang="en-US" dirty="0" err="1" smtClean="0"/>
              <a:t>NaN</a:t>
            </a:r>
            <a:r>
              <a:rPr lang="en-US" dirty="0" smtClean="0"/>
              <a:t>, and it was identified as a leverage point. Due to this, it made sense to remove from the data set. Our final data set had 100 observations. </a:t>
            </a:r>
          </a:p>
          <a:p>
            <a:endParaRPr lang="en-US" dirty="0"/>
          </a:p>
          <a:p>
            <a:r>
              <a:rPr lang="en-US" dirty="0" smtClean="0"/>
              <a:t>The following diagnostic plots and model coefficients are created after this leverage points was removed.</a:t>
            </a:r>
          </a:p>
          <a:p>
            <a:endParaRPr lang="en-US" dirty="0"/>
          </a:p>
          <a:p>
            <a:r>
              <a:rPr lang="en-US" dirty="0" smtClean="0"/>
              <a:t>Others were left in – one house was a wreck in a nice area, and there’s no reason to remove from data set.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model selected using the best subsets method is:</a:t>
            </a:r>
            <a:endParaRPr lang="en-US" dirty="0"/>
          </a:p>
          <a:p>
            <a:pPr lvl="1"/>
            <a:r>
              <a:rPr lang="en-US" dirty="0" smtClean="0"/>
              <a:t>lm(</a:t>
            </a:r>
            <a:r>
              <a:rPr lang="en-US" dirty="0" err="1" smtClean="0"/>
              <a:t>sales.price</a:t>
            </a:r>
            <a:r>
              <a:rPr lang="en-US" dirty="0" smtClean="0"/>
              <a:t> </a:t>
            </a:r>
            <a:r>
              <a:rPr lang="en-US" dirty="0"/>
              <a:t>~ </a:t>
            </a:r>
            <a:r>
              <a:rPr lang="en-US" dirty="0" err="1"/>
              <a:t>List.Price</a:t>
            </a:r>
            <a:r>
              <a:rPr lang="en-US" dirty="0"/>
              <a:t> + </a:t>
            </a:r>
            <a:r>
              <a:rPr lang="en-US" dirty="0" err="1" smtClean="0"/>
              <a:t>tax.assessed.value</a:t>
            </a:r>
            <a:r>
              <a:rPr lang="en-US" dirty="0" smtClean="0"/>
              <a:t> + </a:t>
            </a:r>
            <a:r>
              <a:rPr lang="en-US" dirty="0" err="1" smtClean="0"/>
              <a:t>remodeled.kitchen</a:t>
            </a:r>
            <a:r>
              <a:rPr lang="en-US" dirty="0" smtClean="0"/>
              <a:t> + BA</a:t>
            </a:r>
            <a:r>
              <a:rPr lang="en-US" dirty="0"/>
              <a:t>,                        </a:t>
            </a:r>
            <a:r>
              <a:rPr lang="en-US" dirty="0" smtClean="0"/>
              <a:t>data=housing)</a:t>
            </a:r>
          </a:p>
          <a:p>
            <a:pPr lvl="1"/>
            <a:r>
              <a:rPr lang="cs-CZ" dirty="0" smtClean="0"/>
              <a:t>AIC = 2114.789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079" y="2401277"/>
            <a:ext cx="5273842" cy="419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0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356" y="2546460"/>
            <a:ext cx="5543284" cy="34479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24" y="2546460"/>
            <a:ext cx="5465678" cy="344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2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4223</TotalTime>
  <Words>1692</Words>
  <Application>Microsoft Macintosh PowerPoint</Application>
  <PresentationFormat>Widescreen</PresentationFormat>
  <Paragraphs>192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Gill Sans MT</vt:lpstr>
      <vt:lpstr>Wingdings</vt:lpstr>
      <vt:lpstr>Arial</vt:lpstr>
      <vt:lpstr>Parcel</vt:lpstr>
      <vt:lpstr>STAT 5214G: Final Project Using MLR to assess and predict housing prices in suburban Richmond</vt:lpstr>
      <vt:lpstr>motivation</vt:lpstr>
      <vt:lpstr>Data gathering and Wrangling</vt:lpstr>
      <vt:lpstr>Data gathering and Wrangling</vt:lpstr>
      <vt:lpstr>Data gathering and Wrangling</vt:lpstr>
      <vt:lpstr>Removal of a single Leverage point</vt:lpstr>
      <vt:lpstr>Model fit</vt:lpstr>
      <vt:lpstr>Model fit</vt:lpstr>
      <vt:lpstr>Exploratory Data Analysis</vt:lpstr>
      <vt:lpstr>Exploratory Data Analysis</vt:lpstr>
      <vt:lpstr>Diagnostics: Normal residuals</vt:lpstr>
      <vt:lpstr>Diagnostics: Constant variance</vt:lpstr>
      <vt:lpstr>Diagnostics: Residuals vs. regressors</vt:lpstr>
      <vt:lpstr>multicollinearity</vt:lpstr>
      <vt:lpstr>Transformations attempted</vt:lpstr>
      <vt:lpstr>Transformations attempted</vt:lpstr>
      <vt:lpstr>Added variable plots</vt:lpstr>
      <vt:lpstr>Marginal plots</vt:lpstr>
      <vt:lpstr>interpretation</vt:lpstr>
      <vt:lpstr>interpretation</vt:lpstr>
      <vt:lpstr>My Thoughts On the Model</vt:lpstr>
      <vt:lpstr>New Prediction: In Range</vt:lpstr>
      <vt:lpstr>New Prediction: In Range</vt:lpstr>
      <vt:lpstr>New Prediction: Out of Range</vt:lpstr>
      <vt:lpstr>New Prediction: Out of Range</vt:lpstr>
      <vt:lpstr>Next Steps/Recommendations</vt:lpstr>
      <vt:lpstr>Data Analytics I section</vt:lpstr>
      <vt:lpstr>motivation</vt:lpstr>
      <vt:lpstr>Data gathering and Wrangling</vt:lpstr>
      <vt:lpstr>Data gathering and Wrangling</vt:lpstr>
      <vt:lpstr>Refresh: Model fit</vt:lpstr>
      <vt:lpstr>Refresh: Marginal plots</vt:lpstr>
      <vt:lpstr>Assignment summary</vt:lpstr>
      <vt:lpstr>Alt Model choices and reason</vt:lpstr>
      <vt:lpstr>MLR regression error</vt:lpstr>
      <vt:lpstr>Ridge regression</vt:lpstr>
      <vt:lpstr>Lasso regression error</vt:lpstr>
      <vt:lpstr>Principal components regression</vt:lpstr>
      <vt:lpstr>Side by Side – Train/validation</vt:lpstr>
      <vt:lpstr>Side by Side – Full grid</vt:lpstr>
      <vt:lpstr>Summary</vt:lpstr>
      <vt:lpstr>Overall thoughts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5214G: Final Project Using MLR to assess and predict housing prices in suburban Richmond</dc:title>
  <dc:creator>Microsoft Office User</dc:creator>
  <cp:lastModifiedBy>Microsoft Office User</cp:lastModifiedBy>
  <cp:revision>50</cp:revision>
  <dcterms:created xsi:type="dcterms:W3CDTF">2020-08-11T02:29:47Z</dcterms:created>
  <dcterms:modified xsi:type="dcterms:W3CDTF">2020-08-14T00:52:50Z</dcterms:modified>
</cp:coreProperties>
</file>