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5"/>
  </p:notesMasterIdLst>
  <p:sldIdLst>
    <p:sldId id="256" r:id="rId3"/>
    <p:sldId id="276" r:id="rId4"/>
    <p:sldId id="284" r:id="rId5"/>
    <p:sldId id="285" r:id="rId6"/>
    <p:sldId id="282" r:id="rId7"/>
    <p:sldId id="280" r:id="rId8"/>
    <p:sldId id="281" r:id="rId9"/>
    <p:sldId id="279" r:id="rId10"/>
    <p:sldId id="278" r:id="rId11"/>
    <p:sldId id="287" r:id="rId12"/>
    <p:sldId id="288" r:id="rId13"/>
    <p:sldId id="290" r:id="rId14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FB"/>
    <a:srgbClr val="80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9307" autoAdjust="0"/>
  </p:normalViewPr>
  <p:slideViewPr>
    <p:cSldViewPr snapToGrid="0">
      <p:cViewPr varScale="1">
        <p:scale>
          <a:sx n="98" d="100"/>
          <a:sy n="98" d="100"/>
        </p:scale>
        <p:origin x="9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500" b="0" strike="noStrike" spc="-1">
                <a:latin typeface="Calibri"/>
              </a:rPr>
              <a:t>Click to move the slide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66150" y="5129658"/>
            <a:ext cx="6128835" cy="48594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24726" cy="5396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192" name="PlaceHolder 4"/>
          <p:cNvSpPr>
            <a:spLocks noGrp="1"/>
          </p:cNvSpPr>
          <p:nvPr>
            <p:ph type="dt" idx="11"/>
          </p:nvPr>
        </p:nvSpPr>
        <p:spPr>
          <a:xfrm>
            <a:off x="4336409" y="0"/>
            <a:ext cx="3324726" cy="539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193" name="PlaceHolder 5"/>
          <p:cNvSpPr>
            <a:spLocks noGrp="1"/>
          </p:cNvSpPr>
          <p:nvPr>
            <p:ph type="ftr" idx="12"/>
          </p:nvPr>
        </p:nvSpPr>
        <p:spPr>
          <a:xfrm>
            <a:off x="0" y="10259679"/>
            <a:ext cx="3324726" cy="5396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194" name="PlaceHolder 6"/>
          <p:cNvSpPr>
            <a:spLocks noGrp="1"/>
          </p:cNvSpPr>
          <p:nvPr>
            <p:ph type="sldNum" idx="13"/>
          </p:nvPr>
        </p:nvSpPr>
        <p:spPr>
          <a:xfrm>
            <a:off x="4336409" y="10259679"/>
            <a:ext cx="3324726" cy="5396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5F31EB8E-2301-4DA5-A7C1-ED26BD725A15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4738" cy="3462338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95007" y="4387136"/>
            <a:ext cx="5558601" cy="4154779"/>
          </a:xfrm>
          <a:prstGeom prst="rect">
            <a:avLst/>
          </a:prstGeom>
        </p:spPr>
        <p:txBody>
          <a:bodyPr lIns="0" tIns="0" rIns="0" bIns="0" numCol="1" spcCol="0">
            <a:noAutofit/>
          </a:bodyPr>
          <a:lstStyle/>
          <a:p>
            <a:endParaRPr lang="en-US" sz="2000" spc="-1">
              <a:latin typeface="Calibri"/>
            </a:endParaRPr>
          </a:p>
        </p:txBody>
      </p:sp>
      <p:sp>
        <p:nvSpPr>
          <p:cNvPr id="500" name="Foliennummernplatzhalter 3"/>
          <p:cNvSpPr/>
          <p:nvPr/>
        </p:nvSpPr>
        <p:spPr>
          <a:xfrm>
            <a:off x="3936916" y="8772817"/>
            <a:ext cx="3010240" cy="4603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35" tIns="45518" rIns="91035" bIns="45518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7F2B11D1-9B4B-4F40-9C0F-5C9B81768B74}" type="slidenum">
              <a:rPr lang="de-DE" sz="1200" spc="-1">
                <a:solidFill>
                  <a:srgbClr val="000000"/>
                </a:solidFill>
                <a:latin typeface="Calibri"/>
              </a:rPr>
              <a:t>1</a:t>
            </a:fld>
            <a:endParaRPr lang="en-US" sz="1200" spc="-1"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7FB7-C804-CC49-8F37-1B3194C7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1CF5B-9621-3B21-4FFA-35A74AF03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161179-0665-03B3-0ECD-C9E029A5E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75B68-BE4E-21DF-C66A-50207251B30B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E107-1B4A-DA0E-6837-62096EB6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B9B48-5C80-A0C3-D667-5C8BE5CFF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1B904-94DE-65C9-DBF4-4503EC288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448F8-E4AE-B013-3A5B-E3905F4EC22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61B3A-C1EE-62CA-A82C-13D97CE0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216EB-FD98-84E5-8A80-0A0D467CC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0C3401-50E9-1431-3D7B-3A740F6B7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577B7-C8AE-9B0F-E545-4D6628C1A3DD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E600-7B87-E40B-ADD3-22F8E23B7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4C517-524D-E4B7-8DD4-188A8B3B1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F8AA8-07FE-A385-BD70-21556FBD6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0A68-C35B-19E1-31BA-1773593A0CB7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6438-D9AE-FC08-B5B9-462900E6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2D2BE-1992-F40A-459D-4DA236A29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730EF-B23F-86AD-F9DF-A37F56385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BA83-0318-10F4-AA79-6B7225EC56A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B0E2-F243-5AB0-2809-9363322E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70C35-2569-0E96-7082-11F2C93D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9FD44-59B8-C095-C856-5047D00A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A6B1-06C9-F7C9-04BC-78B1BDF771B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6CBD-5873-C2EF-8F34-1C70E234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68C3C-4574-FDE9-CE42-0F2726F27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550A5-7981-2B18-10A0-5A995738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4594-5C5F-2384-6A35-BAB78766DABC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D9A0F3-CBFE-4FBC-BC28-C255E7ABD8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B88D62-941A-40AA-87E4-870231891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FE3B09-CFFF-4A22-A21B-51D6FE4EC9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A4CD1D-41B6-434F-A8F2-A35871C9D0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FB2D6F-9E75-48D9-8AB5-11BC28D5C6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1FDB3F-3058-4C45-8A8F-6CC57D01C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17562E-647D-4B62-9DE7-273C28A373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5316D2-0098-41F6-9686-236C469BA4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89115F-2C1C-4E44-8C25-D58ECE92B9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97593F-E56E-4F10-87DE-ECE390419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C763A5-E33F-438A-A4C9-6A6C00CBA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7" descr="TU_rendering.tif"/>
          <p:cNvPicPr/>
          <p:nvPr/>
        </p:nvPicPr>
        <p:blipFill>
          <a:blip r:embed="rId14"/>
          <a:srcRect b="2470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2" name="Gruppieren 14"/>
          <p:cNvGrpSpPr/>
          <p:nvPr/>
        </p:nvGrpSpPr>
        <p:grpSpPr>
          <a:xfrm>
            <a:off x="0" y="2076480"/>
            <a:ext cx="11521800" cy="4780080"/>
            <a:chOff x="0" y="2076480"/>
            <a:chExt cx="11521800" cy="4780080"/>
          </a:xfrm>
        </p:grpSpPr>
        <p:sp>
          <p:nvSpPr>
            <p:cNvPr id="2" name="Rectangle 12"/>
            <p:cNvSpPr/>
            <p:nvPr/>
          </p:nvSpPr>
          <p:spPr>
            <a:xfrm>
              <a:off x="0" y="2076480"/>
              <a:ext cx="10856880" cy="478008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Oval 10"/>
            <p:cNvSpPr/>
            <p:nvPr/>
          </p:nvSpPr>
          <p:spPr>
            <a:xfrm>
              <a:off x="10170720" y="2076480"/>
              <a:ext cx="1348920" cy="1011240"/>
            </a:xfrm>
            <a:prstGeom prst="ellipse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15"/>
            <p:cNvSpPr/>
            <p:nvPr/>
          </p:nvSpPr>
          <p:spPr>
            <a:xfrm>
              <a:off x="6527880" y="2571840"/>
              <a:ext cx="4993920" cy="428472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fik 1"/>
          <p:cNvPicPr/>
          <p:nvPr/>
        </p:nvPicPr>
        <p:blipFill>
          <a:blip r:embed="rId15"/>
          <a:stretch/>
        </p:blipFill>
        <p:spPr>
          <a:xfrm>
            <a:off x="216000" y="219240"/>
            <a:ext cx="3275280" cy="1436760"/>
          </a:xfrm>
          <a:prstGeom prst="rect">
            <a:avLst/>
          </a:prstGeom>
          <a:ln w="0">
            <a:noFill/>
          </a:ln>
        </p:spPr>
      </p:pic>
      <p:pic>
        <p:nvPicPr>
          <p:cNvPr id="6" name="Picture 2" descr="D:\nextcloud\Uni\Diss\Konferenzen &amp; Talks\Logos\ATI\PNG\blau auf transparent\ATI-Logo_Small_9x5cm.png"/>
          <p:cNvPicPr/>
          <p:nvPr/>
        </p:nvPicPr>
        <p:blipFill>
          <a:blip r:embed="rId16"/>
          <a:stretch/>
        </p:blipFill>
        <p:spPr>
          <a:xfrm>
            <a:off x="5164200" y="438840"/>
            <a:ext cx="1861920" cy="10220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3" descr="D:\nextcloud\Uni\Diss\Konferenzen &amp; Talks\Logos\polar_bear_transparent_150px.png"/>
          <p:cNvPicPr/>
          <p:nvPr/>
        </p:nvPicPr>
        <p:blipFill>
          <a:blip r:embed="rId17"/>
          <a:stretch/>
        </p:blipFill>
        <p:spPr>
          <a:xfrm>
            <a:off x="10200600" y="349920"/>
            <a:ext cx="1199880" cy="1199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2190600" y="6000840"/>
            <a:ext cx="5834160" cy="719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ieren 1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96" name="Rectangle 1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Oval 14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Rectangle 15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9" name="Grafik 12" descr="TU_Logo.gif"/>
          <p:cNvPicPr/>
          <p:nvPr/>
        </p:nvPicPr>
        <p:blipFill>
          <a:blip r:embed="rId14"/>
          <a:stretch/>
        </p:blipFill>
        <p:spPr>
          <a:xfrm>
            <a:off x="216000" y="216000"/>
            <a:ext cx="393840" cy="3952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D:\nextcloud\Uni\Diss\Konferenzen &amp; Talks\Logos\polar_bear_transparent_150px.png"/>
          <p:cNvPicPr/>
          <p:nvPr/>
        </p:nvPicPr>
        <p:blipFill>
          <a:blip r:embed="rId15"/>
          <a:stretch/>
        </p:blipFill>
        <p:spPr>
          <a:xfrm>
            <a:off x="11640600" y="6237360"/>
            <a:ext cx="502560" cy="5025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310120" cy="363600"/>
          </a:xfrm>
          <a:prstGeom prst="rect">
            <a:avLst/>
          </a:prstGeom>
        </p:spPr>
        <p:txBody>
          <a:bodyPr lIns="90000" tIns="45000" rIns="90000" bIns="45000" numCol="1" spcCol="0" anchor="ctr">
            <a:noAutofit/>
          </a:bodyPr>
          <a:lstStyle>
            <a:lvl1pPr algn="r">
              <a:lnSpc>
                <a:spcPct val="100000"/>
              </a:lnSpc>
              <a:defRPr lang="de-AT" sz="1200" b="0" strike="noStrike" spc="-1">
                <a:solidFill>
                  <a:srgbClr val="006699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</a:pPr>
            <a:fld id="{D3A1682F-B821-403E-9015-5F88A941AA51}" type="slidenum">
              <a:rPr lang="de-AT" sz="1200" b="0" strike="noStrike" spc="-1">
                <a:solidFill>
                  <a:srgbClr val="006699"/>
                </a:solidFill>
                <a:latin typeface="Arial"/>
              </a:rPr>
              <a:t>‹#›</a:t>
            </a:fld>
            <a:endParaRPr lang="en-US" sz="1200" b="0" strike="noStrike" spc="-1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7"/>
          </p:nvPr>
        </p:nvSpPr>
        <p:spPr>
          <a:xfrm>
            <a:off x="1143000" y="6356520"/>
            <a:ext cx="217224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endParaRPr lang="en-US" sz="1400" b="0" strike="noStrike" spc="-1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1"/>
          <p:cNvSpPr/>
          <p:nvPr/>
        </p:nvSpPr>
        <p:spPr>
          <a:xfrm>
            <a:off x="191520" y="2277000"/>
            <a:ext cx="11231640" cy="177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>
            <a:noAutofit/>
          </a:bodyPr>
          <a:lstStyle/>
          <a:p>
            <a:pPr algn="ctr">
              <a:lnSpc>
                <a:spcPct val="100000"/>
              </a:lnSpc>
            </a:pPr>
            <a:endParaRPr lang="de-DE" sz="5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de-DE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Magnetic Characterization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feld 1"/>
          <p:cNvSpPr/>
          <p:nvPr/>
        </p:nvSpPr>
        <p:spPr>
          <a:xfrm>
            <a:off x="5058561" y="6309360"/>
            <a:ext cx="593259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February 28</a:t>
            </a:r>
            <a:r>
              <a:rPr lang="en-US" sz="1800" b="1" strike="noStrike" spc="-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</a:t>
            </a: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2024 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2744-F407-71D2-FC8F-E6404E47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8EA0-7339-0BDD-B40F-05B16F7DFD1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6E623891-3250-E660-C7FA-A22F81C1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measurement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72636F-7A4D-90F3-27A2-BE79C475C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37" y="990529"/>
            <a:ext cx="7172868" cy="57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44661-AE98-9DA7-DD22-DC95C685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78DD-08D0-3A85-8298-7656FD64DD6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453AD536-8D38-409F-CFEF-BEBFE9BC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SHMP</a:t>
            </a:r>
          </a:p>
        </p:txBody>
      </p:sp>
      <p:pic>
        <p:nvPicPr>
          <p:cNvPr id="9" name="Picture 8" descr="A green and blue squares&#10;&#10;Description automatically generated with medium confidence">
            <a:extLst>
              <a:ext uri="{FF2B5EF4-FFF2-40B4-BE49-F238E27FC236}">
                <a16:creationId xmlns:a16="http://schemas.microsoft.com/office/drawing/2014/main" id="{B4C6ACBF-4919-1B01-217E-146456D8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96" y="1175256"/>
            <a:ext cx="6064333" cy="4919838"/>
          </a:xfrm>
          <a:prstGeom prst="rect">
            <a:avLst/>
          </a:prstGeom>
        </p:spPr>
      </p:pic>
      <p:pic>
        <p:nvPicPr>
          <p:cNvPr id="12" name="Picture 11" descr="A close up of a stone&#10;&#10;Description automatically generated">
            <a:extLst>
              <a:ext uri="{FF2B5EF4-FFF2-40B4-BE49-F238E27FC236}">
                <a16:creationId xmlns:a16="http://schemas.microsoft.com/office/drawing/2014/main" id="{148C7807-54A1-1023-4DE6-DC8DB4E45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763"/>
            <a:ext cx="5108065" cy="45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8D76-ECBD-607F-660C-27A82870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FE60-4111-B757-2A01-7FEDC53EDF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E7EF84E2-1F40-1C23-09FC-CCA7C9FA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Edge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A6F0800-D616-36B0-02E5-EE4CB8ED9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"/>
          <a:stretch/>
        </p:blipFill>
        <p:spPr>
          <a:xfrm>
            <a:off x="4270443" y="924588"/>
            <a:ext cx="6468893" cy="534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30BC32-E380-4B77-A586-0C8F1F7D3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06498"/>
              </p:ext>
            </p:extLst>
          </p:nvPr>
        </p:nvGraphicFramePr>
        <p:xfrm>
          <a:off x="485301" y="1556244"/>
          <a:ext cx="3882417" cy="480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139">
                  <a:extLst>
                    <a:ext uri="{9D8B030D-6E8A-4147-A177-3AD203B41FA5}">
                      <a16:colId xmlns:a16="http://schemas.microsoft.com/office/drawing/2014/main" val="3461959653"/>
                    </a:ext>
                  </a:extLst>
                </a:gridCol>
                <a:gridCol w="1294139">
                  <a:extLst>
                    <a:ext uri="{9D8B030D-6E8A-4147-A177-3AD203B41FA5}">
                      <a16:colId xmlns:a16="http://schemas.microsoft.com/office/drawing/2014/main" val="2733287"/>
                    </a:ext>
                  </a:extLst>
                </a:gridCol>
                <a:gridCol w="1294139">
                  <a:extLst>
                    <a:ext uri="{9D8B030D-6E8A-4147-A177-3AD203B41FA5}">
                      <a16:colId xmlns:a16="http://schemas.microsoft.com/office/drawing/2014/main" val="787883910"/>
                    </a:ext>
                  </a:extLst>
                </a:gridCol>
              </a:tblGrid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∆T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0265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R183-5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16242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R168-5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2280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R173-5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69933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R192-5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1169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R94-4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6390"/>
                  </a:ext>
                </a:extLst>
              </a:tr>
            </a:tbl>
          </a:graphicData>
        </a:graphic>
      </p:graphicFrame>
      <p:pic>
        <p:nvPicPr>
          <p:cNvPr id="7" name="Picture 6" descr="A graph of a graph showing the temperature&#10;&#10;Description automatically generated">
            <a:extLst>
              <a:ext uri="{FF2B5EF4-FFF2-40B4-BE49-F238E27FC236}">
                <a16:creationId xmlns:a16="http://schemas.microsoft.com/office/drawing/2014/main" id="{E30B2D72-D963-E31B-EE6F-B1C0E9FEACD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5" y="3903711"/>
            <a:ext cx="3657600" cy="2746145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E78D8F8A-B6B7-975F-E9EB-8647C2D581C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02" y="109024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with Ta interlayer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B71E5-04A2-6726-FD79-23764D0E0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43" y="2540650"/>
            <a:ext cx="3600000" cy="2872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FF83A-B073-5CFC-33E1-2743759E17B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47" y="2540650"/>
            <a:ext cx="3600000" cy="28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C3C51F-02B4-5B34-D60C-53801FF9D8A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" y="2540650"/>
            <a:ext cx="3600000" cy="288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4FE6195-A183-1FDC-C128-16D31F2DE72E}"/>
              </a:ext>
            </a:extLst>
          </p:cNvPr>
          <p:cNvSpPr/>
          <p:nvPr/>
        </p:nvSpPr>
        <p:spPr>
          <a:xfrm>
            <a:off x="1086051" y="4277650"/>
            <a:ext cx="12573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BA552-AE0F-865A-5AC9-057CBB9822F5}"/>
              </a:ext>
            </a:extLst>
          </p:cNvPr>
          <p:cNvSpPr/>
          <p:nvPr/>
        </p:nvSpPr>
        <p:spPr>
          <a:xfrm>
            <a:off x="8734176" y="4267200"/>
            <a:ext cx="12573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E99740-ADAA-6A5F-56FD-E7B984DA0C7C}"/>
              </a:ext>
            </a:extLst>
          </p:cNvPr>
          <p:cNvSpPr/>
          <p:nvPr/>
        </p:nvSpPr>
        <p:spPr>
          <a:xfrm>
            <a:off x="5029401" y="4267200"/>
            <a:ext cx="12573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without Ta interlayer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7E5684-5FDC-2430-12A6-B56E0996B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20" y="2066575"/>
            <a:ext cx="3600000" cy="2875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D897E9-7A62-42B9-1AC9-B03555EC0EC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79" y="206220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8A9B-FBC6-E2FA-F589-18569FDF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599F-AEA9-C4E4-49A3-11C7BCCCADE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C1373ADD-BDDD-D466-3D90-D205D982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D0FF9-DBB8-5237-D2DC-D0E2114F3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267" y="1015567"/>
            <a:ext cx="6845329" cy="55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3E5C-BACB-1064-5831-638A484A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A001-2793-D3BE-5B89-7D9A16278F9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DE534E9-414B-BA95-796A-90B2C58A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224B0-8A33-B708-C2BB-58A29404160C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0E3CE-F962-9CDA-EA98-D37CAC30515E}"/>
              </a:ext>
            </a:extLst>
          </p:cNvPr>
          <p:cNvSpPr txBox="1"/>
          <p:nvPr/>
        </p:nvSpPr>
        <p:spPr>
          <a:xfrm>
            <a:off x="7098528" y="1682566"/>
            <a:ext cx="3708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27D-9052-DD3E-F3EF-3CD4E362E01F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R192-5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738334-4131-6A5D-C708-009E415C685F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47729-4DC6-BD97-053E-BF6066350316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CE745-1AF3-A173-867F-348E64A86689}"/>
              </a:ext>
            </a:extLst>
          </p:cNvPr>
          <p:cNvSpPr txBox="1"/>
          <p:nvPr/>
        </p:nvSpPr>
        <p:spPr>
          <a:xfrm>
            <a:off x="2544768" y="403636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Post-Annealing of S.C.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534B9-FDAD-C6F8-601F-05C5E66ECDCA}"/>
              </a:ext>
            </a:extLst>
          </p:cNvPr>
          <p:cNvSpPr txBox="1"/>
          <p:nvPr/>
        </p:nvSpPr>
        <p:spPr>
          <a:xfrm>
            <a:off x="5484118" y="3629591"/>
            <a:ext cx="411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15.93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15.25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F319711-9148-F288-CB08-57B0C5268435}"/>
              </a:ext>
            </a:extLst>
          </p:cNvPr>
          <p:cNvSpPr/>
          <p:nvPr/>
        </p:nvSpPr>
        <p:spPr>
          <a:xfrm>
            <a:off x="7203702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0BE79-1509-2752-B8E8-317EE152F6FE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64E20-5E95-B604-AD6B-89219190837E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8734-1ABA-67A5-7669-044BDE9B53DB}"/>
              </a:ext>
            </a:extLst>
          </p:cNvPr>
          <p:cNvSpPr txBox="1"/>
          <p:nvPr/>
        </p:nvSpPr>
        <p:spPr>
          <a:xfrm>
            <a:off x="1486659" y="1682566"/>
            <a:ext cx="2297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A9AE5-E5C3-E218-F245-238B894B047D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47BE1-EEED-440D-0400-70FBA67778B4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40B154-757E-92BD-5DDD-B71141DFBC59}"/>
              </a:ext>
            </a:extLst>
          </p:cNvPr>
          <p:cNvSpPr/>
          <p:nvPr/>
        </p:nvSpPr>
        <p:spPr>
          <a:xfrm>
            <a:off x="9437827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24212-53BB-46D0-B3CF-588BF1CA89A3}"/>
              </a:ext>
            </a:extLst>
          </p:cNvPr>
          <p:cNvSpPr txBox="1"/>
          <p:nvPr/>
        </p:nvSpPr>
        <p:spPr>
          <a:xfrm>
            <a:off x="842784" y="5230070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R94-4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1F455C-7D87-BAAC-A782-D1C4E3CB8B69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7DFB7-333A-0F0E-159A-70FF3CED0A95}"/>
              </a:ext>
            </a:extLst>
          </p:cNvPr>
          <p:cNvSpPr txBox="1"/>
          <p:nvPr/>
        </p:nvSpPr>
        <p:spPr>
          <a:xfrm>
            <a:off x="2517623" y="4775799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B130B-D8A0-DAB4-2FA7-9A1883517F04}"/>
              </a:ext>
            </a:extLst>
          </p:cNvPr>
          <p:cNvSpPr txBox="1"/>
          <p:nvPr/>
        </p:nvSpPr>
        <p:spPr>
          <a:xfrm>
            <a:off x="2517623" y="5752492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46CD2-05E9-C7B0-D0BE-F6C1D188AA12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21.94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98ACE64-BC90-1A40-58C6-CB529CF3FBDD}"/>
              </a:ext>
            </a:extLst>
          </p:cNvPr>
          <p:cNvSpPr/>
          <p:nvPr/>
        </p:nvSpPr>
        <p:spPr>
          <a:xfrm>
            <a:off x="7176557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6D3A0-F2AC-1F43-1AED-0823E9BCDD24}"/>
              </a:ext>
            </a:extLst>
          </p:cNvPr>
          <p:cNvSpPr txBox="1"/>
          <p:nvPr/>
        </p:nvSpPr>
        <p:spPr>
          <a:xfrm>
            <a:off x="553496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----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9C1D9-7BF1-61D5-9709-695A876DA026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3D91D8-E74A-E5BC-4DF7-24F77118AC0E}"/>
              </a:ext>
            </a:extLst>
          </p:cNvPr>
          <p:cNvSpPr/>
          <p:nvPr/>
        </p:nvSpPr>
        <p:spPr>
          <a:xfrm flipV="1">
            <a:off x="9391226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F4EB8B-B548-B4B0-72BE-A81F46DBE75C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7BE254-DC30-6EF0-1C49-C984C0AB76E6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155CC-2F9E-30ED-C8B4-9C487977F5FA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6EE09-BB82-1601-6548-2F852981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8414-726B-65F3-AC7B-694A081888C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C5CBAED-1D11-D82F-F411-304FB1DD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421D7-8560-C73D-EE38-0EE5DE19A900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55AA3-526C-7B84-CD0D-3E74630D191C}"/>
              </a:ext>
            </a:extLst>
          </p:cNvPr>
          <p:cNvSpPr txBox="1"/>
          <p:nvPr/>
        </p:nvSpPr>
        <p:spPr>
          <a:xfrm>
            <a:off x="7108820" y="1682566"/>
            <a:ext cx="369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B75CB-90BB-1966-2F3A-A2AA2D0A9BB0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R168-5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C57149-07B0-22A4-ACD5-39493FA824B8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62E6C-6946-3F33-ECF3-0F0C16984413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9C2D4-B932-4050-31C8-07E0B1181FD9}"/>
              </a:ext>
            </a:extLst>
          </p:cNvPr>
          <p:cNvSpPr txBox="1"/>
          <p:nvPr/>
        </p:nvSpPr>
        <p:spPr>
          <a:xfrm>
            <a:off x="2544768" y="4036361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BE9-5E00-2B7E-0809-3D14784B4B81}"/>
              </a:ext>
            </a:extLst>
          </p:cNvPr>
          <p:cNvSpPr txBox="1"/>
          <p:nvPr/>
        </p:nvSpPr>
        <p:spPr>
          <a:xfrm>
            <a:off x="5484118" y="3629591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15.83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16.04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2C765D9-489B-27F6-938A-349E21F22C9F}"/>
              </a:ext>
            </a:extLst>
          </p:cNvPr>
          <p:cNvSpPr/>
          <p:nvPr/>
        </p:nvSpPr>
        <p:spPr>
          <a:xfrm>
            <a:off x="7213430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0B375-1427-31C6-000E-765D261B519A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3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E8AFB-2AEC-4925-E11E-18B66CDC7D26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737CC-A0F7-5494-C421-FAD38141E875}"/>
              </a:ext>
            </a:extLst>
          </p:cNvPr>
          <p:cNvSpPr txBox="1"/>
          <p:nvPr/>
        </p:nvSpPr>
        <p:spPr>
          <a:xfrm>
            <a:off x="1486659" y="1682566"/>
            <a:ext cx="2287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FDC5D-D1C1-39F8-D34D-FEF9B362F850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E058-592A-32DD-4623-6344C5C49665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C829FD4-04A5-97A7-BF12-36EC296F8603}"/>
              </a:ext>
            </a:extLst>
          </p:cNvPr>
          <p:cNvSpPr/>
          <p:nvPr/>
        </p:nvSpPr>
        <p:spPr>
          <a:xfrm>
            <a:off x="9408643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CBF53-A1E4-3850-26EF-011B5B3EC04A}"/>
              </a:ext>
            </a:extLst>
          </p:cNvPr>
          <p:cNvSpPr txBox="1"/>
          <p:nvPr/>
        </p:nvSpPr>
        <p:spPr>
          <a:xfrm>
            <a:off x="842784" y="523007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R173-4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D132CB6-6AAD-2915-EFF2-154EE8142E0E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30520-5D4F-0773-8F9C-CA0D0342B3AA}"/>
              </a:ext>
            </a:extLst>
          </p:cNvPr>
          <p:cNvSpPr txBox="1"/>
          <p:nvPr/>
        </p:nvSpPr>
        <p:spPr>
          <a:xfrm>
            <a:off x="2517623" y="477579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0259-CF1C-86DA-E5BE-FFEFE3FDFC33}"/>
              </a:ext>
            </a:extLst>
          </p:cNvPr>
          <p:cNvSpPr txBox="1"/>
          <p:nvPr/>
        </p:nvSpPr>
        <p:spPr>
          <a:xfrm>
            <a:off x="2517623" y="5752492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E5625-047B-20D2-D1E5-D2503555B91B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15.76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18.84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A648C71-FDD2-E788-7FE4-1636BC87C730}"/>
              </a:ext>
            </a:extLst>
          </p:cNvPr>
          <p:cNvSpPr/>
          <p:nvPr/>
        </p:nvSpPr>
        <p:spPr>
          <a:xfrm>
            <a:off x="7186285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E4728-07A7-716F-5252-62DE6C997188}"/>
              </a:ext>
            </a:extLst>
          </p:cNvPr>
          <p:cNvSpPr txBox="1"/>
          <p:nvPr/>
        </p:nvSpPr>
        <p:spPr>
          <a:xfrm>
            <a:off x="571113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49A7B-51F8-5C62-F250-5A83CFBBC00F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B33C1FB-A333-609E-EE01-17E4C33B90A3}"/>
              </a:ext>
            </a:extLst>
          </p:cNvPr>
          <p:cNvSpPr/>
          <p:nvPr/>
        </p:nvSpPr>
        <p:spPr>
          <a:xfrm flipV="1">
            <a:off x="9362042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96F1E3-F870-D9C7-08F6-A6116A8B033F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94A391-9CA6-6A97-0DDF-8DC956258978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F38EED-CD8A-CE01-F42A-47E0E990FF86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4725-7D9A-5752-A75A-DA87D914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FDFE-6199-F6F8-6292-BB04A8FBCE4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CECECC0-1F31-F190-319B-EAC28C94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675E1-0863-AA33-2060-8A18CC2B4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9" y="1012249"/>
            <a:ext cx="10974332" cy="53442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8E6D5-A645-3C08-9E2C-48B617E2200E}"/>
              </a:ext>
            </a:extLst>
          </p:cNvPr>
          <p:cNvCxnSpPr>
            <a:cxnSpLocks/>
          </p:cNvCxnSpPr>
          <p:nvPr/>
        </p:nvCxnSpPr>
        <p:spPr>
          <a:xfrm flipV="1">
            <a:off x="5172075" y="1781175"/>
            <a:ext cx="0" cy="3876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4E7C5-8B8C-F7CD-2C00-2E9152EFB45E}"/>
              </a:ext>
            </a:extLst>
          </p:cNvPr>
          <p:cNvCxnSpPr>
            <a:cxnSpLocks/>
          </p:cNvCxnSpPr>
          <p:nvPr/>
        </p:nvCxnSpPr>
        <p:spPr>
          <a:xfrm flipV="1">
            <a:off x="1485903" y="1781175"/>
            <a:ext cx="3686172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0494C-C64B-2D33-BA33-903B43042E49}"/>
              </a:ext>
            </a:extLst>
          </p:cNvPr>
          <p:cNvCxnSpPr>
            <a:cxnSpLocks/>
          </p:cNvCxnSpPr>
          <p:nvPr/>
        </p:nvCxnSpPr>
        <p:spPr>
          <a:xfrm flipV="1">
            <a:off x="10477500" y="1743072"/>
            <a:ext cx="0" cy="3876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344C63-694C-55FE-E762-BF7E372B63BF}"/>
              </a:ext>
            </a:extLst>
          </p:cNvPr>
          <p:cNvCxnSpPr>
            <a:cxnSpLocks/>
          </p:cNvCxnSpPr>
          <p:nvPr/>
        </p:nvCxnSpPr>
        <p:spPr>
          <a:xfrm flipV="1">
            <a:off x="6791328" y="1743072"/>
            <a:ext cx="3686172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9EE73B-AF9A-22B8-ECDD-89D2C56E5A73}"/>
              </a:ext>
            </a:extLst>
          </p:cNvPr>
          <p:cNvSpPr txBox="1"/>
          <p:nvPr/>
        </p:nvSpPr>
        <p:spPr>
          <a:xfrm>
            <a:off x="9525" y="6403059"/>
            <a:ext cx="6267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Godeke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(2006). A review of the properties of Nb3Sn and their variation with A15 composition, morphology and strain state. Superconductor Science and Technology, 19(8), R68.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859230-00DD-FC80-BB59-E90C33830A19}"/>
              </a:ext>
            </a:extLst>
          </p:cNvPr>
          <p:cNvCxnSpPr>
            <a:cxnSpLocks/>
          </p:cNvCxnSpPr>
          <p:nvPr/>
        </p:nvCxnSpPr>
        <p:spPr>
          <a:xfrm flipV="1">
            <a:off x="4209281" y="2419350"/>
            <a:ext cx="0" cy="3238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C25C6-F725-82A6-ACFC-CD0AF375ECEB}"/>
              </a:ext>
            </a:extLst>
          </p:cNvPr>
          <p:cNvCxnSpPr>
            <a:cxnSpLocks/>
          </p:cNvCxnSpPr>
          <p:nvPr/>
        </p:nvCxnSpPr>
        <p:spPr>
          <a:xfrm>
            <a:off x="1485903" y="2419350"/>
            <a:ext cx="27233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current density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7D836-07C8-523F-398B-3E018965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0597" y="1072054"/>
            <a:ext cx="7070806" cy="5648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D08F1-01D3-07CF-3F95-C4C0D7E1C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85537"/>
            <a:ext cx="3371850" cy="26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CCA Talk 2021 - 16-9</Template>
  <TotalTime>0</TotalTime>
  <Words>354</Words>
  <Application>Microsoft Office PowerPoint</Application>
  <PresentationFormat>Widescreen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Tc</vt:lpstr>
      <vt:lpstr>Samples with Ta interlayer</vt:lpstr>
      <vt:lpstr>Samples without Ta interlayer</vt:lpstr>
      <vt:lpstr>Upper critical field</vt:lpstr>
      <vt:lpstr>Comparison</vt:lpstr>
      <vt:lpstr>Comparison</vt:lpstr>
      <vt:lpstr>PowerPoint Presentation</vt:lpstr>
      <vt:lpstr>Critical current density</vt:lpstr>
      <vt:lpstr>AC measurement</vt:lpstr>
      <vt:lpstr>SHMP</vt:lpstr>
      <vt:lpstr>Measuring Edge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Raphael</dc:creator>
  <dc:description/>
  <cp:lastModifiedBy>Asiyaban, Morteza</cp:lastModifiedBy>
  <cp:revision>220</cp:revision>
  <cp:lastPrinted>2024-02-27T13:01:51Z</cp:lastPrinted>
  <dcterms:created xsi:type="dcterms:W3CDTF">2021-10-11T09:37:32Z</dcterms:created>
  <dcterms:modified xsi:type="dcterms:W3CDTF">2024-02-28T10:17:49Z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29</vt:i4>
  </property>
</Properties>
</file>