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8" r:id="rId8"/>
    <p:sldId id="261" r:id="rId9"/>
    <p:sldId id="262" r:id="rId10"/>
    <p:sldId id="270" r:id="rId11"/>
    <p:sldId id="263" r:id="rId12"/>
    <p:sldId id="271" r:id="rId13"/>
    <p:sldId id="272" r:id="rId14"/>
    <p:sldId id="27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13"/>
  </p:normalViewPr>
  <p:slideViewPr>
    <p:cSldViewPr snapToGrid="0">
      <p:cViewPr varScale="1">
        <p:scale>
          <a:sx n="105" d="100"/>
          <a:sy n="105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40F3E-9260-480D-A5F6-95B4EE9F2CA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AEC206D-AE83-4378-B3D5-6CD8E7DCD1EB}">
      <dgm:prSet/>
      <dgm:spPr/>
      <dgm:t>
        <a:bodyPr/>
        <a:lstStyle/>
        <a:p>
          <a:r>
            <a:rPr lang="en-US" b="0" i="0" baseline="0" dirty="0" err="1"/>
            <a:t>Создан</a:t>
          </a:r>
          <a:r>
            <a:rPr lang="en-US" b="0" i="0" baseline="0" dirty="0"/>
            <a:t> </a:t>
          </a:r>
          <a:r>
            <a:rPr lang="en-US" b="0" i="0" baseline="0" dirty="0" err="1"/>
            <a:t>полнофункциональный</a:t>
          </a:r>
          <a:r>
            <a:rPr lang="en-US" b="0" i="0" baseline="0" dirty="0"/>
            <a:t> </a:t>
          </a:r>
          <a:r>
            <a:rPr lang="en-US" b="0" i="0" baseline="0" dirty="0" err="1"/>
            <a:t>программный</a:t>
          </a:r>
          <a:r>
            <a:rPr lang="en-US" b="0" i="0" baseline="0" dirty="0"/>
            <a:t> </a:t>
          </a:r>
          <a:r>
            <a:rPr lang="en-US" b="0" i="0" baseline="0" dirty="0" err="1"/>
            <a:t>комплекс</a:t>
          </a:r>
          <a:r>
            <a:rPr lang="en-US" b="0" i="0" baseline="0" dirty="0"/>
            <a:t> </a:t>
          </a:r>
          <a:r>
            <a:rPr lang="en-US" b="0" i="0" baseline="0" dirty="0" err="1"/>
            <a:t>для</a:t>
          </a:r>
          <a:r>
            <a:rPr lang="en-US" b="0" i="0" baseline="0" dirty="0"/>
            <a:t> </a:t>
          </a:r>
          <a:r>
            <a:rPr lang="en-US" b="0" i="0" baseline="0" dirty="0" err="1"/>
            <a:t>анализа</a:t>
          </a:r>
          <a:r>
            <a:rPr lang="en-US" b="0" i="0" baseline="0" dirty="0"/>
            <a:t> </a:t>
          </a:r>
          <a:r>
            <a:rPr lang="en-US" b="0" i="0" baseline="0" dirty="0" err="1"/>
            <a:t>логов</a:t>
          </a:r>
          <a:r>
            <a:rPr lang="en-US" b="0" i="0" baseline="0" dirty="0"/>
            <a:t> Geant4</a:t>
          </a:r>
          <a:endParaRPr lang="en-US" dirty="0"/>
        </a:p>
      </dgm:t>
    </dgm:pt>
    <dgm:pt modelId="{2B5511EE-2603-40FD-88CC-462CFF694D1A}" type="parTrans" cxnId="{AD393A47-8E82-4AAA-B0A2-9CACF82C26A1}">
      <dgm:prSet/>
      <dgm:spPr/>
      <dgm:t>
        <a:bodyPr/>
        <a:lstStyle/>
        <a:p>
          <a:endParaRPr lang="en-US"/>
        </a:p>
      </dgm:t>
    </dgm:pt>
    <dgm:pt modelId="{4D7ED9C0-0D63-480B-8E91-CB78F7545A66}" type="sibTrans" cxnId="{AD393A47-8E82-4AAA-B0A2-9CACF82C26A1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FA3425C7-AA11-4748-BF5D-8BEC544C876A}">
      <dgm:prSet/>
      <dgm:spPr/>
      <dgm:t>
        <a:bodyPr/>
        <a:lstStyle/>
        <a:p>
          <a:r>
            <a:rPr lang="en-US" b="0" i="0" baseline="0"/>
            <a:t>Реализованы оба интерфейса: GUI для интерактивной работы и CLI для автоматизации</a:t>
          </a:r>
          <a:endParaRPr lang="en-US"/>
        </a:p>
      </dgm:t>
    </dgm:pt>
    <dgm:pt modelId="{020D2197-7489-4CD9-97EF-B906C905A40D}" type="parTrans" cxnId="{2D2D88B1-1F6B-4942-8473-4BEC4EC1F1D8}">
      <dgm:prSet/>
      <dgm:spPr/>
      <dgm:t>
        <a:bodyPr/>
        <a:lstStyle/>
        <a:p>
          <a:endParaRPr lang="en-US"/>
        </a:p>
      </dgm:t>
    </dgm:pt>
    <dgm:pt modelId="{D5C4C23F-C0DF-48DF-BDC6-AEAA0940E909}" type="sibTrans" cxnId="{2D2D88B1-1F6B-4942-8473-4BEC4EC1F1D8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72C8C395-D05E-49B9-BAC7-3DC40BA16FE2}">
      <dgm:prSet/>
      <dgm:spPr/>
      <dgm:t>
        <a:bodyPr/>
        <a:lstStyle/>
        <a:p>
          <a:r>
            <a:rPr lang="en-US" b="0" i="0" baseline="0"/>
            <a:t>Разработана комплексная система визуализации и верификации данных</a:t>
          </a:r>
          <a:endParaRPr lang="en-US"/>
        </a:p>
      </dgm:t>
    </dgm:pt>
    <dgm:pt modelId="{7BA264BD-79CC-4547-89A0-630ECC8772DC}" type="parTrans" cxnId="{F22C42BF-BE1F-439E-BA92-CE3BA8110994}">
      <dgm:prSet/>
      <dgm:spPr/>
      <dgm:t>
        <a:bodyPr/>
        <a:lstStyle/>
        <a:p>
          <a:endParaRPr lang="en-US"/>
        </a:p>
      </dgm:t>
    </dgm:pt>
    <dgm:pt modelId="{41513317-40EA-4D39-AD3C-C57929DA9EB1}" type="sibTrans" cxnId="{F22C42BF-BE1F-439E-BA92-CE3BA8110994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449112AD-7302-4C4D-886D-9D1F5D941416}">
      <dgm:prSet/>
      <dgm:spPr/>
      <dgm:t>
        <a:bodyPr/>
        <a:lstStyle/>
        <a:p>
          <a:r>
            <a:rPr lang="en-US" b="0" i="0" baseline="0"/>
            <a:t>Обеспечена корректная обработка многопоточных логов и конвертация единиц</a:t>
          </a:r>
          <a:endParaRPr lang="en-US"/>
        </a:p>
      </dgm:t>
    </dgm:pt>
    <dgm:pt modelId="{E0BD3AA4-8153-476E-A709-B045D5FC275F}" type="parTrans" cxnId="{0297D810-412A-42A6-89EC-114C2257D0FB}">
      <dgm:prSet/>
      <dgm:spPr/>
      <dgm:t>
        <a:bodyPr/>
        <a:lstStyle/>
        <a:p>
          <a:endParaRPr lang="en-US"/>
        </a:p>
      </dgm:t>
    </dgm:pt>
    <dgm:pt modelId="{1C31A4CA-A698-4B61-8211-2582DF69523E}" type="sibTrans" cxnId="{0297D810-412A-42A6-89EC-114C2257D0FB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B975070F-3338-479D-8265-1C3574DCBE56}">
      <dgm:prSet/>
      <dgm:spPr/>
      <dgm:t>
        <a:bodyPr/>
        <a:lstStyle/>
        <a:p>
          <a:r>
            <a:rPr lang="en-US" b="0" i="0" baseline="0" dirty="0" err="1"/>
            <a:t>Подготовлен</a:t>
          </a:r>
          <a:r>
            <a:rPr lang="en-US" b="0" i="0" baseline="0" dirty="0"/>
            <a:t> </a:t>
          </a:r>
          <a:r>
            <a:rPr lang="en-US" b="0" i="0" baseline="0" dirty="0" err="1"/>
            <a:t>исполняемый</a:t>
          </a:r>
          <a:r>
            <a:rPr lang="en-US" b="0" i="0" baseline="0" dirty="0"/>
            <a:t> </a:t>
          </a:r>
          <a:r>
            <a:rPr lang="en-US" b="0" i="0" baseline="0" dirty="0" err="1"/>
            <a:t>файл</a:t>
          </a:r>
          <a:r>
            <a:rPr lang="en-US" b="0" i="0" baseline="0" dirty="0"/>
            <a:t> </a:t>
          </a:r>
          <a:r>
            <a:rPr lang="en-US" b="0" i="0" baseline="0" dirty="0" err="1"/>
            <a:t>для</a:t>
          </a:r>
          <a:r>
            <a:rPr lang="en-US" b="0" i="0" baseline="0" dirty="0"/>
            <a:t> OC Windows </a:t>
          </a:r>
          <a:r>
            <a:rPr lang="en-US" b="0" i="0" baseline="0" dirty="0" err="1"/>
            <a:t>и</a:t>
          </a:r>
          <a:r>
            <a:rPr lang="en-US" b="0" i="0" baseline="0" dirty="0"/>
            <a:t> </a:t>
          </a:r>
          <a:r>
            <a:rPr lang="en-US" b="0" i="0" baseline="0" dirty="0" err="1"/>
            <a:t>комплект</a:t>
          </a:r>
          <a:r>
            <a:rPr lang="en-US" b="0" i="0" baseline="0" dirty="0"/>
            <a:t> </a:t>
          </a:r>
          <a:r>
            <a:rPr lang="en-US" b="0" i="0" baseline="0" dirty="0" err="1"/>
            <a:t>документации</a:t>
          </a:r>
          <a:endParaRPr lang="en-US" dirty="0"/>
        </a:p>
      </dgm:t>
    </dgm:pt>
    <dgm:pt modelId="{A223A93F-44AC-4203-9FC2-904CD70CAC0C}" type="parTrans" cxnId="{DEE318D0-2482-4957-A07E-420CF670A1F0}">
      <dgm:prSet/>
      <dgm:spPr/>
      <dgm:t>
        <a:bodyPr/>
        <a:lstStyle/>
        <a:p>
          <a:endParaRPr lang="en-US"/>
        </a:p>
      </dgm:t>
    </dgm:pt>
    <dgm:pt modelId="{BE3354A4-DF77-44F8-A59C-CD85C8982F06}" type="sibTrans" cxnId="{DEE318D0-2482-4957-A07E-420CF670A1F0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6C264BDC-DE4B-8B4B-B23B-5E75BB666DC9}" type="pres">
      <dgm:prSet presAssocID="{96440F3E-9260-480D-A5F6-95B4EE9F2CAA}" presName="Name0" presStyleCnt="0">
        <dgm:presLayoutVars>
          <dgm:animLvl val="lvl"/>
          <dgm:resizeHandles val="exact"/>
        </dgm:presLayoutVars>
      </dgm:prSet>
      <dgm:spPr/>
    </dgm:pt>
    <dgm:pt modelId="{7D3550C7-3A7F-3544-A0B6-82D3FDFAAD60}" type="pres">
      <dgm:prSet presAssocID="{7AEC206D-AE83-4378-B3D5-6CD8E7DCD1EB}" presName="compositeNode" presStyleCnt="0">
        <dgm:presLayoutVars>
          <dgm:bulletEnabled val="1"/>
        </dgm:presLayoutVars>
      </dgm:prSet>
      <dgm:spPr/>
    </dgm:pt>
    <dgm:pt modelId="{6E94159C-8BEA-DF4C-9435-49E95C5C4AB0}" type="pres">
      <dgm:prSet presAssocID="{7AEC206D-AE83-4378-B3D5-6CD8E7DCD1EB}" presName="bgRect" presStyleLbl="alignNode1" presStyleIdx="0" presStyleCnt="5"/>
      <dgm:spPr/>
    </dgm:pt>
    <dgm:pt modelId="{9FB753D0-7183-6047-AAD2-9E5BA592F5AE}" type="pres">
      <dgm:prSet presAssocID="{4D7ED9C0-0D63-480B-8E91-CB78F7545A66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7C2174D1-CA2C-4A4B-AFB3-E4557DA9360D}" type="pres">
      <dgm:prSet presAssocID="{7AEC206D-AE83-4378-B3D5-6CD8E7DCD1EB}" presName="nodeRect" presStyleLbl="alignNode1" presStyleIdx="0" presStyleCnt="5">
        <dgm:presLayoutVars>
          <dgm:bulletEnabled val="1"/>
        </dgm:presLayoutVars>
      </dgm:prSet>
      <dgm:spPr/>
    </dgm:pt>
    <dgm:pt modelId="{B51AC50C-ABE5-E944-AB9D-8FF05C5DE453}" type="pres">
      <dgm:prSet presAssocID="{4D7ED9C0-0D63-480B-8E91-CB78F7545A66}" presName="sibTrans" presStyleCnt="0"/>
      <dgm:spPr/>
    </dgm:pt>
    <dgm:pt modelId="{BD05246E-CB22-2A43-8A16-90A95330AB60}" type="pres">
      <dgm:prSet presAssocID="{FA3425C7-AA11-4748-BF5D-8BEC544C876A}" presName="compositeNode" presStyleCnt="0">
        <dgm:presLayoutVars>
          <dgm:bulletEnabled val="1"/>
        </dgm:presLayoutVars>
      </dgm:prSet>
      <dgm:spPr/>
    </dgm:pt>
    <dgm:pt modelId="{AF4CFF29-81BC-D14F-9F6C-6DBEB7650D4C}" type="pres">
      <dgm:prSet presAssocID="{FA3425C7-AA11-4748-BF5D-8BEC544C876A}" presName="bgRect" presStyleLbl="alignNode1" presStyleIdx="1" presStyleCnt="5"/>
      <dgm:spPr/>
    </dgm:pt>
    <dgm:pt modelId="{22CA9721-3E87-F14E-9732-F948975033DF}" type="pres">
      <dgm:prSet presAssocID="{D5C4C23F-C0DF-48DF-BDC6-AEAA0940E909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90D5DB72-03D5-2140-A6AE-BB3076095117}" type="pres">
      <dgm:prSet presAssocID="{FA3425C7-AA11-4748-BF5D-8BEC544C876A}" presName="nodeRect" presStyleLbl="alignNode1" presStyleIdx="1" presStyleCnt="5">
        <dgm:presLayoutVars>
          <dgm:bulletEnabled val="1"/>
        </dgm:presLayoutVars>
      </dgm:prSet>
      <dgm:spPr/>
    </dgm:pt>
    <dgm:pt modelId="{93E62641-33D9-0140-90EA-D9D9D87153CF}" type="pres">
      <dgm:prSet presAssocID="{D5C4C23F-C0DF-48DF-BDC6-AEAA0940E909}" presName="sibTrans" presStyleCnt="0"/>
      <dgm:spPr/>
    </dgm:pt>
    <dgm:pt modelId="{C293C66F-87E6-F04F-BA1A-AC4C57465B9C}" type="pres">
      <dgm:prSet presAssocID="{72C8C395-D05E-49B9-BAC7-3DC40BA16FE2}" presName="compositeNode" presStyleCnt="0">
        <dgm:presLayoutVars>
          <dgm:bulletEnabled val="1"/>
        </dgm:presLayoutVars>
      </dgm:prSet>
      <dgm:spPr/>
    </dgm:pt>
    <dgm:pt modelId="{1619A40C-DE37-224E-95A1-B49F0A8B256B}" type="pres">
      <dgm:prSet presAssocID="{72C8C395-D05E-49B9-BAC7-3DC40BA16FE2}" presName="bgRect" presStyleLbl="alignNode1" presStyleIdx="2" presStyleCnt="5"/>
      <dgm:spPr/>
    </dgm:pt>
    <dgm:pt modelId="{68ADBFFD-55A2-3E44-B76A-C7FE33DB8005}" type="pres">
      <dgm:prSet presAssocID="{41513317-40EA-4D39-AD3C-C57929DA9EB1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3A942FAD-F973-CC44-9D0E-C622792892FF}" type="pres">
      <dgm:prSet presAssocID="{72C8C395-D05E-49B9-BAC7-3DC40BA16FE2}" presName="nodeRect" presStyleLbl="alignNode1" presStyleIdx="2" presStyleCnt="5">
        <dgm:presLayoutVars>
          <dgm:bulletEnabled val="1"/>
        </dgm:presLayoutVars>
      </dgm:prSet>
      <dgm:spPr/>
    </dgm:pt>
    <dgm:pt modelId="{12F28F69-5212-5C49-94B4-2668412E7A4B}" type="pres">
      <dgm:prSet presAssocID="{41513317-40EA-4D39-AD3C-C57929DA9EB1}" presName="sibTrans" presStyleCnt="0"/>
      <dgm:spPr/>
    </dgm:pt>
    <dgm:pt modelId="{DCF16A86-D7A1-F248-87FE-8337B0837423}" type="pres">
      <dgm:prSet presAssocID="{449112AD-7302-4C4D-886D-9D1F5D941416}" presName="compositeNode" presStyleCnt="0">
        <dgm:presLayoutVars>
          <dgm:bulletEnabled val="1"/>
        </dgm:presLayoutVars>
      </dgm:prSet>
      <dgm:spPr/>
    </dgm:pt>
    <dgm:pt modelId="{B92752D6-B3A7-5B4F-87ED-75A1279B5C50}" type="pres">
      <dgm:prSet presAssocID="{449112AD-7302-4C4D-886D-9D1F5D941416}" presName="bgRect" presStyleLbl="alignNode1" presStyleIdx="3" presStyleCnt="5"/>
      <dgm:spPr/>
    </dgm:pt>
    <dgm:pt modelId="{5165CA7E-3F58-BA4A-9722-F0C228D50156}" type="pres">
      <dgm:prSet presAssocID="{1C31A4CA-A698-4B61-8211-2582DF69523E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E7906C49-C703-964D-859E-F48E1A2EF35F}" type="pres">
      <dgm:prSet presAssocID="{449112AD-7302-4C4D-886D-9D1F5D941416}" presName="nodeRect" presStyleLbl="alignNode1" presStyleIdx="3" presStyleCnt="5">
        <dgm:presLayoutVars>
          <dgm:bulletEnabled val="1"/>
        </dgm:presLayoutVars>
      </dgm:prSet>
      <dgm:spPr/>
    </dgm:pt>
    <dgm:pt modelId="{23EFE5F8-A243-344C-A700-FF004BE31B50}" type="pres">
      <dgm:prSet presAssocID="{1C31A4CA-A698-4B61-8211-2582DF69523E}" presName="sibTrans" presStyleCnt="0"/>
      <dgm:spPr/>
    </dgm:pt>
    <dgm:pt modelId="{E08AA0F2-1BE9-9A41-9B6E-C779926AE62D}" type="pres">
      <dgm:prSet presAssocID="{B975070F-3338-479D-8265-1C3574DCBE56}" presName="compositeNode" presStyleCnt="0">
        <dgm:presLayoutVars>
          <dgm:bulletEnabled val="1"/>
        </dgm:presLayoutVars>
      </dgm:prSet>
      <dgm:spPr/>
    </dgm:pt>
    <dgm:pt modelId="{E729BA33-2E1F-5C4E-9870-04686011B93A}" type="pres">
      <dgm:prSet presAssocID="{B975070F-3338-479D-8265-1C3574DCBE56}" presName="bgRect" presStyleLbl="alignNode1" presStyleIdx="4" presStyleCnt="5"/>
      <dgm:spPr/>
    </dgm:pt>
    <dgm:pt modelId="{FC60E821-858D-6741-AF7A-7FA939AB8782}" type="pres">
      <dgm:prSet presAssocID="{BE3354A4-DF77-44F8-A59C-CD85C8982F06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06769D1F-3489-AA4A-BE9F-549307A60228}" type="pres">
      <dgm:prSet presAssocID="{B975070F-3338-479D-8265-1C3574DCBE56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0297D810-412A-42A6-89EC-114C2257D0FB}" srcId="{96440F3E-9260-480D-A5F6-95B4EE9F2CAA}" destId="{449112AD-7302-4C4D-886D-9D1F5D941416}" srcOrd="3" destOrd="0" parTransId="{E0BD3AA4-8153-476E-A709-B045D5FC275F}" sibTransId="{1C31A4CA-A698-4B61-8211-2582DF69523E}"/>
    <dgm:cxn modelId="{3F75E432-CA9D-BC4F-B0B5-2BC9858D3915}" type="presOf" srcId="{72C8C395-D05E-49B9-BAC7-3DC40BA16FE2}" destId="{1619A40C-DE37-224E-95A1-B49F0A8B256B}" srcOrd="0" destOrd="0" presId="urn:microsoft.com/office/officeart/2016/7/layout/LinearBlockProcessNumbered"/>
    <dgm:cxn modelId="{35EA333D-FE10-AB41-8357-D5FA00F40812}" type="presOf" srcId="{D5C4C23F-C0DF-48DF-BDC6-AEAA0940E909}" destId="{22CA9721-3E87-F14E-9732-F948975033DF}" srcOrd="0" destOrd="0" presId="urn:microsoft.com/office/officeart/2016/7/layout/LinearBlockProcessNumbered"/>
    <dgm:cxn modelId="{AD393A47-8E82-4AAA-B0A2-9CACF82C26A1}" srcId="{96440F3E-9260-480D-A5F6-95B4EE9F2CAA}" destId="{7AEC206D-AE83-4378-B3D5-6CD8E7DCD1EB}" srcOrd="0" destOrd="0" parTransId="{2B5511EE-2603-40FD-88CC-462CFF694D1A}" sibTransId="{4D7ED9C0-0D63-480B-8E91-CB78F7545A66}"/>
    <dgm:cxn modelId="{91E54868-2960-C043-9F29-C516E379CBC3}" type="presOf" srcId="{FA3425C7-AA11-4748-BF5D-8BEC544C876A}" destId="{90D5DB72-03D5-2140-A6AE-BB3076095117}" srcOrd="1" destOrd="0" presId="urn:microsoft.com/office/officeart/2016/7/layout/LinearBlockProcessNumbered"/>
    <dgm:cxn modelId="{AB09F169-0A46-AC47-8902-60A21869D352}" type="presOf" srcId="{449112AD-7302-4C4D-886D-9D1F5D941416}" destId="{E7906C49-C703-964D-859E-F48E1A2EF35F}" srcOrd="1" destOrd="0" presId="urn:microsoft.com/office/officeart/2016/7/layout/LinearBlockProcessNumbered"/>
    <dgm:cxn modelId="{0F29AC6B-D6AF-5A4B-8D8F-F5DBE06B5721}" type="presOf" srcId="{B975070F-3338-479D-8265-1C3574DCBE56}" destId="{06769D1F-3489-AA4A-BE9F-549307A60228}" srcOrd="1" destOrd="0" presId="urn:microsoft.com/office/officeart/2016/7/layout/LinearBlockProcessNumbered"/>
    <dgm:cxn modelId="{F40AB54D-09BE-C347-AADC-4343A9F17A19}" type="presOf" srcId="{7AEC206D-AE83-4378-B3D5-6CD8E7DCD1EB}" destId="{7C2174D1-CA2C-4A4B-AFB3-E4557DA9360D}" srcOrd="1" destOrd="0" presId="urn:microsoft.com/office/officeart/2016/7/layout/LinearBlockProcessNumbered"/>
    <dgm:cxn modelId="{F11C784F-FB8B-5545-81FE-F79D4B072666}" type="presOf" srcId="{72C8C395-D05E-49B9-BAC7-3DC40BA16FE2}" destId="{3A942FAD-F973-CC44-9D0E-C622792892FF}" srcOrd="1" destOrd="0" presId="urn:microsoft.com/office/officeart/2016/7/layout/LinearBlockProcessNumbered"/>
    <dgm:cxn modelId="{DE0AA354-86ED-C943-AD21-C68590A7019D}" type="presOf" srcId="{BE3354A4-DF77-44F8-A59C-CD85C8982F06}" destId="{FC60E821-858D-6741-AF7A-7FA939AB8782}" srcOrd="0" destOrd="0" presId="urn:microsoft.com/office/officeart/2016/7/layout/LinearBlockProcessNumbered"/>
    <dgm:cxn modelId="{EA20B47B-B2B7-F24B-A7C3-0E6BBF206E2B}" type="presOf" srcId="{41513317-40EA-4D39-AD3C-C57929DA9EB1}" destId="{68ADBFFD-55A2-3E44-B76A-C7FE33DB8005}" srcOrd="0" destOrd="0" presId="urn:microsoft.com/office/officeart/2016/7/layout/LinearBlockProcessNumbered"/>
    <dgm:cxn modelId="{F485F096-E596-FA4A-8565-6AECBC2A5657}" type="presOf" srcId="{1C31A4CA-A698-4B61-8211-2582DF69523E}" destId="{5165CA7E-3F58-BA4A-9722-F0C228D50156}" srcOrd="0" destOrd="0" presId="urn:microsoft.com/office/officeart/2016/7/layout/LinearBlockProcessNumbered"/>
    <dgm:cxn modelId="{91C48CA1-2AD0-7948-9BED-572CECBE6DDD}" type="presOf" srcId="{B975070F-3338-479D-8265-1C3574DCBE56}" destId="{E729BA33-2E1F-5C4E-9870-04686011B93A}" srcOrd="0" destOrd="0" presId="urn:microsoft.com/office/officeart/2016/7/layout/LinearBlockProcessNumbered"/>
    <dgm:cxn modelId="{8FD1BCA7-FD53-E445-9BC4-DD5A250F1590}" type="presOf" srcId="{4D7ED9C0-0D63-480B-8E91-CB78F7545A66}" destId="{9FB753D0-7183-6047-AAD2-9E5BA592F5AE}" srcOrd="0" destOrd="0" presId="urn:microsoft.com/office/officeart/2016/7/layout/LinearBlockProcessNumbered"/>
    <dgm:cxn modelId="{21FEFFA7-ACA6-BA4F-81F5-FD98D8F60209}" type="presOf" srcId="{7AEC206D-AE83-4378-B3D5-6CD8E7DCD1EB}" destId="{6E94159C-8BEA-DF4C-9435-49E95C5C4AB0}" srcOrd="0" destOrd="0" presId="urn:microsoft.com/office/officeart/2016/7/layout/LinearBlockProcessNumbered"/>
    <dgm:cxn modelId="{2D2D88B1-1F6B-4942-8473-4BEC4EC1F1D8}" srcId="{96440F3E-9260-480D-A5F6-95B4EE9F2CAA}" destId="{FA3425C7-AA11-4748-BF5D-8BEC544C876A}" srcOrd="1" destOrd="0" parTransId="{020D2197-7489-4CD9-97EF-B906C905A40D}" sibTransId="{D5C4C23F-C0DF-48DF-BDC6-AEAA0940E909}"/>
    <dgm:cxn modelId="{F22C42BF-BE1F-439E-BA92-CE3BA8110994}" srcId="{96440F3E-9260-480D-A5F6-95B4EE9F2CAA}" destId="{72C8C395-D05E-49B9-BAC7-3DC40BA16FE2}" srcOrd="2" destOrd="0" parTransId="{7BA264BD-79CC-4547-89A0-630ECC8772DC}" sibTransId="{41513317-40EA-4D39-AD3C-C57929DA9EB1}"/>
    <dgm:cxn modelId="{DEE318D0-2482-4957-A07E-420CF670A1F0}" srcId="{96440F3E-9260-480D-A5F6-95B4EE9F2CAA}" destId="{B975070F-3338-479D-8265-1C3574DCBE56}" srcOrd="4" destOrd="0" parTransId="{A223A93F-44AC-4203-9FC2-904CD70CAC0C}" sibTransId="{BE3354A4-DF77-44F8-A59C-CD85C8982F06}"/>
    <dgm:cxn modelId="{3C2CE4DB-D9B7-1A48-8AF9-A9731B5D0AB0}" type="presOf" srcId="{FA3425C7-AA11-4748-BF5D-8BEC544C876A}" destId="{AF4CFF29-81BC-D14F-9F6C-6DBEB7650D4C}" srcOrd="0" destOrd="0" presId="urn:microsoft.com/office/officeart/2016/7/layout/LinearBlockProcessNumbered"/>
    <dgm:cxn modelId="{ACF00FDE-DFB6-304D-AB92-1B9C21B2406A}" type="presOf" srcId="{96440F3E-9260-480D-A5F6-95B4EE9F2CAA}" destId="{6C264BDC-DE4B-8B4B-B23B-5E75BB666DC9}" srcOrd="0" destOrd="0" presId="urn:microsoft.com/office/officeart/2016/7/layout/LinearBlockProcessNumbered"/>
    <dgm:cxn modelId="{FA1FE3FC-BBD6-154C-8C60-54C996BB52A9}" type="presOf" srcId="{449112AD-7302-4C4D-886D-9D1F5D941416}" destId="{B92752D6-B3A7-5B4F-87ED-75A1279B5C50}" srcOrd="0" destOrd="0" presId="urn:microsoft.com/office/officeart/2016/7/layout/LinearBlockProcessNumbered"/>
    <dgm:cxn modelId="{EF932B81-55A0-1340-851F-32608DCBB204}" type="presParOf" srcId="{6C264BDC-DE4B-8B4B-B23B-5E75BB666DC9}" destId="{7D3550C7-3A7F-3544-A0B6-82D3FDFAAD60}" srcOrd="0" destOrd="0" presId="urn:microsoft.com/office/officeart/2016/7/layout/LinearBlockProcessNumbered"/>
    <dgm:cxn modelId="{B645B2D7-4566-F24D-BEDA-E55A0BA6557B}" type="presParOf" srcId="{7D3550C7-3A7F-3544-A0B6-82D3FDFAAD60}" destId="{6E94159C-8BEA-DF4C-9435-49E95C5C4AB0}" srcOrd="0" destOrd="0" presId="urn:microsoft.com/office/officeart/2016/7/layout/LinearBlockProcessNumbered"/>
    <dgm:cxn modelId="{E9178376-A939-CD42-919C-6364224271A5}" type="presParOf" srcId="{7D3550C7-3A7F-3544-A0B6-82D3FDFAAD60}" destId="{9FB753D0-7183-6047-AAD2-9E5BA592F5AE}" srcOrd="1" destOrd="0" presId="urn:microsoft.com/office/officeart/2016/7/layout/LinearBlockProcessNumbered"/>
    <dgm:cxn modelId="{7BA15825-D178-6A4C-9C4F-8865A06C6939}" type="presParOf" srcId="{7D3550C7-3A7F-3544-A0B6-82D3FDFAAD60}" destId="{7C2174D1-CA2C-4A4B-AFB3-E4557DA9360D}" srcOrd="2" destOrd="0" presId="urn:microsoft.com/office/officeart/2016/7/layout/LinearBlockProcessNumbered"/>
    <dgm:cxn modelId="{F195E5EE-B58A-FB46-B673-375C0F2BB88A}" type="presParOf" srcId="{6C264BDC-DE4B-8B4B-B23B-5E75BB666DC9}" destId="{B51AC50C-ABE5-E944-AB9D-8FF05C5DE453}" srcOrd="1" destOrd="0" presId="urn:microsoft.com/office/officeart/2016/7/layout/LinearBlockProcessNumbered"/>
    <dgm:cxn modelId="{201D6561-80A6-484A-9C0F-BF439370B48F}" type="presParOf" srcId="{6C264BDC-DE4B-8B4B-B23B-5E75BB666DC9}" destId="{BD05246E-CB22-2A43-8A16-90A95330AB60}" srcOrd="2" destOrd="0" presId="urn:microsoft.com/office/officeart/2016/7/layout/LinearBlockProcessNumbered"/>
    <dgm:cxn modelId="{AD2F2D3A-8D8C-544D-AB31-F8F8405F44DC}" type="presParOf" srcId="{BD05246E-CB22-2A43-8A16-90A95330AB60}" destId="{AF4CFF29-81BC-D14F-9F6C-6DBEB7650D4C}" srcOrd="0" destOrd="0" presId="urn:microsoft.com/office/officeart/2016/7/layout/LinearBlockProcessNumbered"/>
    <dgm:cxn modelId="{9B069D78-25BC-354A-941D-2318EB9C590F}" type="presParOf" srcId="{BD05246E-CB22-2A43-8A16-90A95330AB60}" destId="{22CA9721-3E87-F14E-9732-F948975033DF}" srcOrd="1" destOrd="0" presId="urn:microsoft.com/office/officeart/2016/7/layout/LinearBlockProcessNumbered"/>
    <dgm:cxn modelId="{9E612924-D502-E947-B6A7-2699D7CE0B2F}" type="presParOf" srcId="{BD05246E-CB22-2A43-8A16-90A95330AB60}" destId="{90D5DB72-03D5-2140-A6AE-BB3076095117}" srcOrd="2" destOrd="0" presId="urn:microsoft.com/office/officeart/2016/7/layout/LinearBlockProcessNumbered"/>
    <dgm:cxn modelId="{CAF5137C-5DC0-0841-A24F-4C675004E141}" type="presParOf" srcId="{6C264BDC-DE4B-8B4B-B23B-5E75BB666DC9}" destId="{93E62641-33D9-0140-90EA-D9D9D87153CF}" srcOrd="3" destOrd="0" presId="urn:microsoft.com/office/officeart/2016/7/layout/LinearBlockProcessNumbered"/>
    <dgm:cxn modelId="{FBF78F9A-FB0F-4146-8FB6-242402B8605D}" type="presParOf" srcId="{6C264BDC-DE4B-8B4B-B23B-5E75BB666DC9}" destId="{C293C66F-87E6-F04F-BA1A-AC4C57465B9C}" srcOrd="4" destOrd="0" presId="urn:microsoft.com/office/officeart/2016/7/layout/LinearBlockProcessNumbered"/>
    <dgm:cxn modelId="{40082546-777B-5B4E-BD35-E94FB97E5CF2}" type="presParOf" srcId="{C293C66F-87E6-F04F-BA1A-AC4C57465B9C}" destId="{1619A40C-DE37-224E-95A1-B49F0A8B256B}" srcOrd="0" destOrd="0" presId="urn:microsoft.com/office/officeart/2016/7/layout/LinearBlockProcessNumbered"/>
    <dgm:cxn modelId="{70737C75-3C53-9C4E-97FC-A0F7A2459A54}" type="presParOf" srcId="{C293C66F-87E6-F04F-BA1A-AC4C57465B9C}" destId="{68ADBFFD-55A2-3E44-B76A-C7FE33DB8005}" srcOrd="1" destOrd="0" presId="urn:microsoft.com/office/officeart/2016/7/layout/LinearBlockProcessNumbered"/>
    <dgm:cxn modelId="{4B71D383-4A83-6D4C-8FA8-B2EF1560022D}" type="presParOf" srcId="{C293C66F-87E6-F04F-BA1A-AC4C57465B9C}" destId="{3A942FAD-F973-CC44-9D0E-C622792892FF}" srcOrd="2" destOrd="0" presId="urn:microsoft.com/office/officeart/2016/7/layout/LinearBlockProcessNumbered"/>
    <dgm:cxn modelId="{6B9AE067-4B86-504D-ABC6-2DB30440853F}" type="presParOf" srcId="{6C264BDC-DE4B-8B4B-B23B-5E75BB666DC9}" destId="{12F28F69-5212-5C49-94B4-2668412E7A4B}" srcOrd="5" destOrd="0" presId="urn:microsoft.com/office/officeart/2016/7/layout/LinearBlockProcessNumbered"/>
    <dgm:cxn modelId="{CB52EC66-9941-2344-8FE0-97D979ABF032}" type="presParOf" srcId="{6C264BDC-DE4B-8B4B-B23B-5E75BB666DC9}" destId="{DCF16A86-D7A1-F248-87FE-8337B0837423}" srcOrd="6" destOrd="0" presId="urn:microsoft.com/office/officeart/2016/7/layout/LinearBlockProcessNumbered"/>
    <dgm:cxn modelId="{69CB8121-9349-1247-BA3D-C97010B04BFB}" type="presParOf" srcId="{DCF16A86-D7A1-F248-87FE-8337B0837423}" destId="{B92752D6-B3A7-5B4F-87ED-75A1279B5C50}" srcOrd="0" destOrd="0" presId="urn:microsoft.com/office/officeart/2016/7/layout/LinearBlockProcessNumbered"/>
    <dgm:cxn modelId="{0150B7FF-3DAA-5E47-AD18-6CF478177EE3}" type="presParOf" srcId="{DCF16A86-D7A1-F248-87FE-8337B0837423}" destId="{5165CA7E-3F58-BA4A-9722-F0C228D50156}" srcOrd="1" destOrd="0" presId="urn:microsoft.com/office/officeart/2016/7/layout/LinearBlockProcessNumbered"/>
    <dgm:cxn modelId="{D36B8193-0BCD-C741-8085-9268C6483545}" type="presParOf" srcId="{DCF16A86-D7A1-F248-87FE-8337B0837423}" destId="{E7906C49-C703-964D-859E-F48E1A2EF35F}" srcOrd="2" destOrd="0" presId="urn:microsoft.com/office/officeart/2016/7/layout/LinearBlockProcessNumbered"/>
    <dgm:cxn modelId="{E2790158-DBAE-6748-B311-54A1886285A8}" type="presParOf" srcId="{6C264BDC-DE4B-8B4B-B23B-5E75BB666DC9}" destId="{23EFE5F8-A243-344C-A700-FF004BE31B50}" srcOrd="7" destOrd="0" presId="urn:microsoft.com/office/officeart/2016/7/layout/LinearBlockProcessNumbered"/>
    <dgm:cxn modelId="{8969E390-EF9C-3F47-B456-408F634AB69F}" type="presParOf" srcId="{6C264BDC-DE4B-8B4B-B23B-5E75BB666DC9}" destId="{E08AA0F2-1BE9-9A41-9B6E-C779926AE62D}" srcOrd="8" destOrd="0" presId="urn:microsoft.com/office/officeart/2016/7/layout/LinearBlockProcessNumbered"/>
    <dgm:cxn modelId="{D0917F04-9124-864F-9171-56B2F23BAA1D}" type="presParOf" srcId="{E08AA0F2-1BE9-9A41-9B6E-C779926AE62D}" destId="{E729BA33-2E1F-5C4E-9870-04686011B93A}" srcOrd="0" destOrd="0" presId="urn:microsoft.com/office/officeart/2016/7/layout/LinearBlockProcessNumbered"/>
    <dgm:cxn modelId="{7D13B622-D972-934B-A7AB-513F55BC5977}" type="presParOf" srcId="{E08AA0F2-1BE9-9A41-9B6E-C779926AE62D}" destId="{FC60E821-858D-6741-AF7A-7FA939AB8782}" srcOrd="1" destOrd="0" presId="urn:microsoft.com/office/officeart/2016/7/layout/LinearBlockProcessNumbered"/>
    <dgm:cxn modelId="{44799747-1F0E-CA4E-BE1D-9DDCFD927B94}" type="presParOf" srcId="{E08AA0F2-1BE9-9A41-9B6E-C779926AE62D}" destId="{06769D1F-3489-AA4A-BE9F-549307A6022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4159C-8BEA-DF4C-9435-49E95C5C4AB0}">
      <dsp:nvSpPr>
        <dsp:cNvPr id="0" name=""/>
        <dsp:cNvSpPr/>
      </dsp:nvSpPr>
      <dsp:spPr>
        <a:xfrm>
          <a:off x="6412" y="430140"/>
          <a:ext cx="2004571" cy="240548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007" tIns="0" rIns="198007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 err="1"/>
            <a:t>Создан</a:t>
          </a:r>
          <a:r>
            <a:rPr lang="en-US" sz="1200" b="0" i="0" kern="1200" baseline="0" dirty="0"/>
            <a:t> </a:t>
          </a:r>
          <a:r>
            <a:rPr lang="en-US" sz="1200" b="0" i="0" kern="1200" baseline="0" dirty="0" err="1"/>
            <a:t>полнофункциональный</a:t>
          </a:r>
          <a:r>
            <a:rPr lang="en-US" sz="1200" b="0" i="0" kern="1200" baseline="0" dirty="0"/>
            <a:t> </a:t>
          </a:r>
          <a:r>
            <a:rPr lang="en-US" sz="1200" b="0" i="0" kern="1200" baseline="0" dirty="0" err="1"/>
            <a:t>программный</a:t>
          </a:r>
          <a:r>
            <a:rPr lang="en-US" sz="1200" b="0" i="0" kern="1200" baseline="0" dirty="0"/>
            <a:t> </a:t>
          </a:r>
          <a:r>
            <a:rPr lang="en-US" sz="1200" b="0" i="0" kern="1200" baseline="0" dirty="0" err="1"/>
            <a:t>комплекс</a:t>
          </a:r>
          <a:r>
            <a:rPr lang="en-US" sz="1200" b="0" i="0" kern="1200" baseline="0" dirty="0"/>
            <a:t> </a:t>
          </a:r>
          <a:r>
            <a:rPr lang="en-US" sz="1200" b="0" i="0" kern="1200" baseline="0" dirty="0" err="1"/>
            <a:t>для</a:t>
          </a:r>
          <a:r>
            <a:rPr lang="en-US" sz="1200" b="0" i="0" kern="1200" baseline="0" dirty="0"/>
            <a:t> </a:t>
          </a:r>
          <a:r>
            <a:rPr lang="en-US" sz="1200" b="0" i="0" kern="1200" baseline="0" dirty="0" err="1"/>
            <a:t>анализа</a:t>
          </a:r>
          <a:r>
            <a:rPr lang="en-US" sz="1200" b="0" i="0" kern="1200" baseline="0" dirty="0"/>
            <a:t> </a:t>
          </a:r>
          <a:r>
            <a:rPr lang="en-US" sz="1200" b="0" i="0" kern="1200" baseline="0" dirty="0" err="1"/>
            <a:t>логов</a:t>
          </a:r>
          <a:r>
            <a:rPr lang="en-US" sz="1200" b="0" i="0" kern="1200" baseline="0" dirty="0"/>
            <a:t> Geant4</a:t>
          </a:r>
          <a:endParaRPr lang="en-US" sz="1200" kern="1200" dirty="0"/>
        </a:p>
      </dsp:txBody>
      <dsp:txXfrm>
        <a:off x="6412" y="1392334"/>
        <a:ext cx="2004571" cy="1443291"/>
      </dsp:txXfrm>
    </dsp:sp>
    <dsp:sp modelId="{9FB753D0-7183-6047-AAD2-9E5BA592F5AE}">
      <dsp:nvSpPr>
        <dsp:cNvPr id="0" name=""/>
        <dsp:cNvSpPr/>
      </dsp:nvSpPr>
      <dsp:spPr>
        <a:xfrm>
          <a:off x="6412" y="430140"/>
          <a:ext cx="2004571" cy="96219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007" tIns="165100" rIns="198007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01</a:t>
          </a:r>
        </a:p>
      </dsp:txBody>
      <dsp:txXfrm>
        <a:off x="6412" y="430140"/>
        <a:ext cx="2004571" cy="962194"/>
      </dsp:txXfrm>
    </dsp:sp>
    <dsp:sp modelId="{AF4CFF29-81BC-D14F-9F6C-6DBEB7650D4C}">
      <dsp:nvSpPr>
        <dsp:cNvPr id="0" name=""/>
        <dsp:cNvSpPr/>
      </dsp:nvSpPr>
      <dsp:spPr>
        <a:xfrm>
          <a:off x="2171349" y="430140"/>
          <a:ext cx="2004571" cy="2405485"/>
        </a:xfrm>
        <a:prstGeom prst="rect">
          <a:avLst/>
        </a:prstGeom>
        <a:solidFill>
          <a:schemeClr val="accent5">
            <a:hueOff val="2034273"/>
            <a:satOff val="13799"/>
            <a:lumOff val="-196"/>
            <a:alphaOff val="0"/>
          </a:schemeClr>
        </a:solidFill>
        <a:ln w="12700" cap="flat" cmpd="sng" algn="ctr">
          <a:solidFill>
            <a:schemeClr val="accent5">
              <a:hueOff val="2034273"/>
              <a:satOff val="13799"/>
              <a:lumOff val="-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007" tIns="0" rIns="198007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Реализованы оба интерфейса: GUI для интерактивной работы и CLI для автоматизации</a:t>
          </a:r>
          <a:endParaRPr lang="en-US" sz="1200" kern="1200"/>
        </a:p>
      </dsp:txBody>
      <dsp:txXfrm>
        <a:off x="2171349" y="1392334"/>
        <a:ext cx="2004571" cy="1443291"/>
      </dsp:txXfrm>
    </dsp:sp>
    <dsp:sp modelId="{22CA9721-3E87-F14E-9732-F948975033DF}">
      <dsp:nvSpPr>
        <dsp:cNvPr id="0" name=""/>
        <dsp:cNvSpPr/>
      </dsp:nvSpPr>
      <dsp:spPr>
        <a:xfrm>
          <a:off x="2171349" y="430140"/>
          <a:ext cx="2004571" cy="96219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007" tIns="165100" rIns="198007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02</a:t>
          </a:r>
        </a:p>
      </dsp:txBody>
      <dsp:txXfrm>
        <a:off x="2171349" y="430140"/>
        <a:ext cx="2004571" cy="962194"/>
      </dsp:txXfrm>
    </dsp:sp>
    <dsp:sp modelId="{1619A40C-DE37-224E-95A1-B49F0A8B256B}">
      <dsp:nvSpPr>
        <dsp:cNvPr id="0" name=""/>
        <dsp:cNvSpPr/>
      </dsp:nvSpPr>
      <dsp:spPr>
        <a:xfrm>
          <a:off x="4336286" y="430140"/>
          <a:ext cx="2004571" cy="2405485"/>
        </a:xfrm>
        <a:prstGeom prst="rect">
          <a:avLst/>
        </a:prstGeom>
        <a:solidFill>
          <a:schemeClr val="accent5">
            <a:hueOff val="4068545"/>
            <a:satOff val="27599"/>
            <a:lumOff val="-391"/>
            <a:alphaOff val="0"/>
          </a:schemeClr>
        </a:solidFill>
        <a:ln w="12700" cap="flat" cmpd="sng" algn="ctr">
          <a:solidFill>
            <a:schemeClr val="accent5">
              <a:hueOff val="4068545"/>
              <a:satOff val="27599"/>
              <a:lumOff val="-3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007" tIns="0" rIns="198007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Разработана комплексная система визуализации и верификации данных</a:t>
          </a:r>
          <a:endParaRPr lang="en-US" sz="1200" kern="1200"/>
        </a:p>
      </dsp:txBody>
      <dsp:txXfrm>
        <a:off x="4336286" y="1392334"/>
        <a:ext cx="2004571" cy="1443291"/>
      </dsp:txXfrm>
    </dsp:sp>
    <dsp:sp modelId="{68ADBFFD-55A2-3E44-B76A-C7FE33DB8005}">
      <dsp:nvSpPr>
        <dsp:cNvPr id="0" name=""/>
        <dsp:cNvSpPr/>
      </dsp:nvSpPr>
      <dsp:spPr>
        <a:xfrm>
          <a:off x="4336286" y="430140"/>
          <a:ext cx="2004571" cy="96219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007" tIns="165100" rIns="198007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03</a:t>
          </a:r>
        </a:p>
      </dsp:txBody>
      <dsp:txXfrm>
        <a:off x="4336286" y="430140"/>
        <a:ext cx="2004571" cy="962194"/>
      </dsp:txXfrm>
    </dsp:sp>
    <dsp:sp modelId="{B92752D6-B3A7-5B4F-87ED-75A1279B5C50}">
      <dsp:nvSpPr>
        <dsp:cNvPr id="0" name=""/>
        <dsp:cNvSpPr/>
      </dsp:nvSpPr>
      <dsp:spPr>
        <a:xfrm>
          <a:off x="6501223" y="430140"/>
          <a:ext cx="2004571" cy="2405485"/>
        </a:xfrm>
        <a:prstGeom prst="rect">
          <a:avLst/>
        </a:prstGeom>
        <a:solidFill>
          <a:schemeClr val="accent5">
            <a:hueOff val="6102818"/>
            <a:satOff val="41398"/>
            <a:lumOff val="-587"/>
            <a:alphaOff val="0"/>
          </a:schemeClr>
        </a:solidFill>
        <a:ln w="12700" cap="flat" cmpd="sng" algn="ctr">
          <a:solidFill>
            <a:schemeClr val="accent5">
              <a:hueOff val="6102818"/>
              <a:satOff val="41398"/>
              <a:lumOff val="-5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007" tIns="0" rIns="198007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Обеспечена корректная обработка многопоточных логов и конвертация единиц</a:t>
          </a:r>
          <a:endParaRPr lang="en-US" sz="1200" kern="1200"/>
        </a:p>
      </dsp:txBody>
      <dsp:txXfrm>
        <a:off x="6501223" y="1392334"/>
        <a:ext cx="2004571" cy="1443291"/>
      </dsp:txXfrm>
    </dsp:sp>
    <dsp:sp modelId="{5165CA7E-3F58-BA4A-9722-F0C228D50156}">
      <dsp:nvSpPr>
        <dsp:cNvPr id="0" name=""/>
        <dsp:cNvSpPr/>
      </dsp:nvSpPr>
      <dsp:spPr>
        <a:xfrm>
          <a:off x="6501223" y="430140"/>
          <a:ext cx="2004571" cy="96219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007" tIns="165100" rIns="198007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04</a:t>
          </a:r>
        </a:p>
      </dsp:txBody>
      <dsp:txXfrm>
        <a:off x="6501223" y="430140"/>
        <a:ext cx="2004571" cy="962194"/>
      </dsp:txXfrm>
    </dsp:sp>
    <dsp:sp modelId="{E729BA33-2E1F-5C4E-9870-04686011B93A}">
      <dsp:nvSpPr>
        <dsp:cNvPr id="0" name=""/>
        <dsp:cNvSpPr/>
      </dsp:nvSpPr>
      <dsp:spPr>
        <a:xfrm>
          <a:off x="8666160" y="430140"/>
          <a:ext cx="2004571" cy="2405485"/>
        </a:xfrm>
        <a:prstGeom prst="rect">
          <a:avLst/>
        </a:prstGeom>
        <a:solidFill>
          <a:schemeClr val="accent5">
            <a:hueOff val="8137091"/>
            <a:satOff val="55197"/>
            <a:lumOff val="-783"/>
            <a:alphaOff val="0"/>
          </a:schemeClr>
        </a:solidFill>
        <a:ln w="12700" cap="flat" cmpd="sng" algn="ctr">
          <a:solidFill>
            <a:schemeClr val="accent5">
              <a:hueOff val="8137091"/>
              <a:satOff val="55197"/>
              <a:lumOff val="-7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007" tIns="0" rIns="198007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 err="1"/>
            <a:t>Подготовлен</a:t>
          </a:r>
          <a:r>
            <a:rPr lang="en-US" sz="1200" b="0" i="0" kern="1200" baseline="0" dirty="0"/>
            <a:t> </a:t>
          </a:r>
          <a:r>
            <a:rPr lang="en-US" sz="1200" b="0" i="0" kern="1200" baseline="0" dirty="0" err="1"/>
            <a:t>исполняемый</a:t>
          </a:r>
          <a:r>
            <a:rPr lang="en-US" sz="1200" b="0" i="0" kern="1200" baseline="0" dirty="0"/>
            <a:t> </a:t>
          </a:r>
          <a:r>
            <a:rPr lang="en-US" sz="1200" b="0" i="0" kern="1200" baseline="0" dirty="0" err="1"/>
            <a:t>файл</a:t>
          </a:r>
          <a:r>
            <a:rPr lang="en-US" sz="1200" b="0" i="0" kern="1200" baseline="0" dirty="0"/>
            <a:t> </a:t>
          </a:r>
          <a:r>
            <a:rPr lang="en-US" sz="1200" b="0" i="0" kern="1200" baseline="0" dirty="0" err="1"/>
            <a:t>для</a:t>
          </a:r>
          <a:r>
            <a:rPr lang="en-US" sz="1200" b="0" i="0" kern="1200" baseline="0" dirty="0"/>
            <a:t> OC Windows </a:t>
          </a:r>
          <a:r>
            <a:rPr lang="en-US" sz="1200" b="0" i="0" kern="1200" baseline="0" dirty="0" err="1"/>
            <a:t>и</a:t>
          </a:r>
          <a:r>
            <a:rPr lang="en-US" sz="1200" b="0" i="0" kern="1200" baseline="0" dirty="0"/>
            <a:t> </a:t>
          </a:r>
          <a:r>
            <a:rPr lang="en-US" sz="1200" b="0" i="0" kern="1200" baseline="0" dirty="0" err="1"/>
            <a:t>комплект</a:t>
          </a:r>
          <a:r>
            <a:rPr lang="en-US" sz="1200" b="0" i="0" kern="1200" baseline="0" dirty="0"/>
            <a:t> </a:t>
          </a:r>
          <a:r>
            <a:rPr lang="en-US" sz="1200" b="0" i="0" kern="1200" baseline="0" dirty="0" err="1"/>
            <a:t>документации</a:t>
          </a:r>
          <a:endParaRPr lang="en-US" sz="1200" kern="1200" dirty="0"/>
        </a:p>
      </dsp:txBody>
      <dsp:txXfrm>
        <a:off x="8666160" y="1392334"/>
        <a:ext cx="2004571" cy="1443291"/>
      </dsp:txXfrm>
    </dsp:sp>
    <dsp:sp modelId="{FC60E821-858D-6741-AF7A-7FA939AB8782}">
      <dsp:nvSpPr>
        <dsp:cNvPr id="0" name=""/>
        <dsp:cNvSpPr/>
      </dsp:nvSpPr>
      <dsp:spPr>
        <a:xfrm>
          <a:off x="8666160" y="430140"/>
          <a:ext cx="2004571" cy="96219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007" tIns="165100" rIns="198007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05</a:t>
          </a:r>
        </a:p>
      </dsp:txBody>
      <dsp:txXfrm>
        <a:off x="8666160" y="430140"/>
        <a:ext cx="2004571" cy="962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78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6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0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4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2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10/31/2025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078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10/31/2025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2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10/31/2025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6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8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10/31/2025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49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10/31/2025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5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6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64" r:id="rId6"/>
    <p:sldLayoutId id="2147483759" r:id="rId7"/>
    <p:sldLayoutId id="2147483760" r:id="rId8"/>
    <p:sldLayoutId id="2147483761" r:id="rId9"/>
    <p:sldLayoutId id="2147483763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F6290-7B17-7762-46F3-79AF7D60A90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325" r="25001"/>
          <a:stretch>
            <a:fillRect/>
          </a:stretch>
        </p:blipFill>
        <p:spPr>
          <a:xfrm>
            <a:off x="3331592" y="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1199F3-F5B3-72E0-B74B-A1C4A2812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99" y="246650"/>
            <a:ext cx="3447288" cy="3342290"/>
          </a:xfrm>
        </p:spPr>
        <p:txBody>
          <a:bodyPr anchor="b">
            <a:normAutofit fontScale="90000"/>
          </a:bodyPr>
          <a:lstStyle/>
          <a:p>
            <a:r>
              <a:rPr lang="ru-RU" sz="2000" i="0" dirty="0"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РАЗРАБОТКА ПРОГРАММНОГО ОБЕСПЕЧЕНИЯ ДЛЯ АВТОМАТИЗИРОВАННОГО АНАЛИЗА И ВИЗУАЛИЗАЦИИ ЛОГОВ МОДЕЛИРОВАНИЯ ЭЛЕМЕНТАРНЫХ ЧАСТИЦ В ПРОГРАММНОЙ СРЕДЕ </a:t>
            </a:r>
            <a:r>
              <a:rPr lang="en-US" sz="2000" i="0" dirty="0"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GEANT4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ABCA9-1DC6-8761-E446-16A49BB6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99" y="3986974"/>
            <a:ext cx="4306336" cy="1972762"/>
          </a:xfrm>
        </p:spPr>
        <p:txBody>
          <a:bodyPr anchor="t">
            <a:noAutofit/>
          </a:bodyPr>
          <a:lstStyle/>
          <a:p>
            <a:r>
              <a:rPr lang="ru-RU" sz="1600" dirty="0">
                <a:latin typeface="Century Gothic" panose="020B0502020202020204" pitchFamily="34" charset="0"/>
              </a:rPr>
              <a:t>Преподаватель</a:t>
            </a:r>
            <a:r>
              <a:rPr lang="en-US" sz="1600" dirty="0">
                <a:latin typeface="Century Gothic" panose="020B0502020202020204" pitchFamily="34" charset="0"/>
              </a:rPr>
              <a:t>: </a:t>
            </a:r>
            <a:r>
              <a:rPr lang="ru-RU" sz="1600" dirty="0">
                <a:latin typeface="Century Gothic" panose="020B0502020202020204" pitchFamily="34" charset="0"/>
              </a:rPr>
              <a:t>Новоселов Иван Эдуардович</a:t>
            </a:r>
          </a:p>
          <a:p>
            <a:r>
              <a:rPr lang="ru-RU" sz="1600" dirty="0">
                <a:latin typeface="Century Gothic" panose="020B0502020202020204" pitchFamily="34" charset="0"/>
              </a:rPr>
              <a:t>Студенты</a:t>
            </a:r>
            <a:r>
              <a:rPr lang="en-US" sz="1600" dirty="0">
                <a:latin typeface="Century Gothic" panose="020B0502020202020204" pitchFamily="34" charset="0"/>
              </a:rPr>
              <a:t>: </a:t>
            </a:r>
            <a:r>
              <a:rPr lang="ru-RU" sz="1600" dirty="0">
                <a:latin typeface="Century Gothic" panose="020B0502020202020204" pitchFamily="34" charset="0"/>
              </a:rPr>
              <a:t>Маркова Алёна Денисовна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br>
              <a:rPr lang="ru-RU" sz="1600" dirty="0">
                <a:latin typeface="Century Gothic" panose="020B0502020202020204" pitchFamily="34" charset="0"/>
              </a:rPr>
            </a:br>
            <a:r>
              <a:rPr lang="ru-RU" sz="1600" dirty="0">
                <a:latin typeface="Century Gothic" panose="020B0502020202020204" pitchFamily="34" charset="0"/>
              </a:rPr>
              <a:t>	Черняков Матвей Сергеевич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br>
              <a:rPr lang="ru-RU" sz="1600" dirty="0">
                <a:latin typeface="Century Gothic" panose="020B0502020202020204" pitchFamily="34" charset="0"/>
              </a:rPr>
            </a:br>
            <a:r>
              <a:rPr lang="ru-RU" sz="1600" dirty="0">
                <a:latin typeface="Century Gothic" panose="020B0502020202020204" pitchFamily="34" charset="0"/>
              </a:rPr>
              <a:t>	Артюшин Артём Александрович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br>
              <a:rPr lang="ru-RU" sz="1600" dirty="0">
                <a:latin typeface="Century Gothic" panose="020B0502020202020204" pitchFamily="34" charset="0"/>
              </a:rPr>
            </a:br>
            <a:r>
              <a:rPr lang="ru-RU" sz="1600" dirty="0">
                <a:latin typeface="Century Gothic" panose="020B0502020202020204" pitchFamily="34" charset="0"/>
              </a:rPr>
              <a:t>Группа</a:t>
            </a:r>
            <a:r>
              <a:rPr lang="en-US" sz="1600" dirty="0">
                <a:latin typeface="Century Gothic" panose="020B0502020202020204" pitchFamily="34" charset="0"/>
              </a:rPr>
              <a:t>: </a:t>
            </a:r>
            <a:r>
              <a:rPr lang="ru-RU" sz="1600" dirty="0">
                <a:latin typeface="Century Gothic" panose="020B0502020202020204" pitchFamily="34" charset="0"/>
              </a:rPr>
              <a:t>Фт-420008</a:t>
            </a:r>
          </a:p>
          <a:p>
            <a:br>
              <a:rPr lang="ru-RU" sz="1600" dirty="0"/>
            </a:br>
            <a:br>
              <a:rPr lang="ru-RU" sz="1600" dirty="0"/>
            </a:br>
            <a:endParaRPr lang="en-US" sz="1600" dirty="0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40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64030-BE35-781D-6E27-82B7EE32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0E37AF-0EA6-B16E-3B65-56BD284D3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7E58F4-07F4-76DD-D857-71B275E44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260" y="1374013"/>
            <a:ext cx="11113480" cy="410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34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7C1D9-D3D1-02D7-D1E3-384879AB0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ru-RU" sz="4200" i="0">
                <a:solidFill>
                  <a:schemeClr val="bg1"/>
                </a:solidFill>
              </a:rPr>
              <a:t>Пространственное распределение и частоты процессов</a:t>
            </a:r>
            <a:endParaRPr lang="en-US" sz="420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6C182C-B89D-4853-3829-7BB8ECFEA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8952" y="2413169"/>
            <a:ext cx="6039340" cy="3368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30153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Тепловые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карты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(heatmaps):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XY, XZ, YZ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проекции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Диаграммы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частот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процессов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горизонтальные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bar-plot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Выявление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доминирующих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механизмов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взаимодействия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Анализ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горячих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"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зон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в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геометрии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детектора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6" name="Graphic 25" descr="Questions">
            <a:extLst>
              <a:ext uri="{FF2B5EF4-FFF2-40B4-BE49-F238E27FC236}">
                <a16:creationId xmlns:a16="http://schemas.microsoft.com/office/drawing/2014/main" id="{A1833E8B-C48B-8AB7-05A3-1E3D6AE34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5253" y="2413169"/>
            <a:ext cx="3370396" cy="3370396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41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CFBDC-2A48-D1F4-C66A-8EEF9F2D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3BA655-ED06-AF4B-29E4-BDFFB8B76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160658-7BFC-DE3B-24FF-4FB574024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28" y="572135"/>
            <a:ext cx="9744343" cy="552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35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794D4-56C1-C322-238B-4B863217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C5D77E-7377-5A52-6C03-9BCCE080C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DA3AAF-DF94-D4DC-DA0C-5633AB011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2" y="1738788"/>
            <a:ext cx="10298315" cy="338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30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CBE7D-A243-05F6-6CB3-209B0B89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CF6E1C-E273-CDB1-6490-1CDE39675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6A0896-70D2-E9B8-5666-0DC35A0F0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1425" y="226774"/>
            <a:ext cx="7169150" cy="640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12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0760D-8F53-9A28-9CE3-21FFCD8A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ru-RU" sz="4200" i="0">
                <a:solidFill>
                  <a:schemeClr val="bg1"/>
                </a:solidFill>
              </a:rPr>
              <a:t>Контроль качества данных и верификация</a:t>
            </a:r>
            <a:endParaRPr lang="en-US" sz="420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6C2194-96A9-A807-A30F-B13ACD55DC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8952" y="2413169"/>
            <a:ext cx="6039340" cy="3368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30153" rIns="0" bIns="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Метод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1: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Сравнение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суммы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dEStep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Energy Deposit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из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сводки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Метод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2: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Проверка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энергетического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баланса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Нач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энергия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E_deposit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E_leakage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Сверка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частот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процессов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разделом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"Process calls frequency"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Автоматический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отчет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абсолютными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относительными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расхождениями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phic 7" descr="Bank Check">
            <a:extLst>
              <a:ext uri="{FF2B5EF4-FFF2-40B4-BE49-F238E27FC236}">
                <a16:creationId xmlns:a16="http://schemas.microsoft.com/office/drawing/2014/main" id="{B0CBE615-B0EB-CB2C-D23C-3BD54DDFB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5253" y="2413169"/>
            <a:ext cx="3370396" cy="3370396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1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A9710-C11B-E8D9-93C6-2C77F15A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ru-RU" i="0">
                <a:solidFill>
                  <a:schemeClr val="bg1"/>
                </a:solidFill>
              </a:rPr>
              <a:t>Тестирование и развертывание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0110DA-98D9-A033-8085-DB04CAFC36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8952" y="2413169"/>
            <a:ext cx="6039340" cy="3368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30153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Тестирование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на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реальных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логах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объемом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до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2.3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млн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шагов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Подтверждена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физическая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корректность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расхождения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&lt;1%)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Сборка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в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EXE: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Автоматизированный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процесс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PyInstaller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Результат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Готовый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к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распространению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исполняемый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файл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для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Windows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phic 7" descr="Disconnected">
            <a:extLst>
              <a:ext uri="{FF2B5EF4-FFF2-40B4-BE49-F238E27FC236}">
                <a16:creationId xmlns:a16="http://schemas.microsoft.com/office/drawing/2014/main" id="{8B4B55CD-2C3A-8E33-DF2A-D746AEC2E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5253" y="2413169"/>
            <a:ext cx="3370396" cy="3370396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76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D81AA-95CB-C246-7143-1063ECE8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74056"/>
          </a:xfrm>
        </p:spPr>
        <p:txBody>
          <a:bodyPr anchor="b">
            <a:normAutofit/>
          </a:bodyPr>
          <a:lstStyle/>
          <a:p>
            <a:r>
              <a:rPr lang="ru-RU" i="0"/>
              <a:t>Выводы и результаты работы</a:t>
            </a:r>
            <a:endParaRPr lang="en-US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15" name="Rectangle 1">
            <a:extLst>
              <a:ext uri="{FF2B5EF4-FFF2-40B4-BE49-F238E27FC236}">
                <a16:creationId xmlns:a16="http://schemas.microsoft.com/office/drawing/2014/main" id="{C1F5FCFD-8D7B-690C-6CB2-EB1242676F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287459"/>
              </p:ext>
            </p:extLst>
          </p:nvPr>
        </p:nvGraphicFramePr>
        <p:xfrm>
          <a:off x="752857" y="2436128"/>
          <a:ext cx="10677144" cy="326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2526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6D4F2-8BFD-4E64-F46E-31CDF598E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120" y="2840853"/>
            <a:ext cx="7604760" cy="26404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b="1" dirty="0" err="1"/>
              <a:t>Спасибо</a:t>
            </a:r>
            <a:r>
              <a:rPr lang="en-US" sz="7200" b="1" dirty="0"/>
              <a:t> </a:t>
            </a:r>
            <a:r>
              <a:rPr lang="en-US" sz="7200" b="1" dirty="0" err="1"/>
              <a:t>за</a:t>
            </a:r>
            <a:r>
              <a:rPr lang="en-US" sz="7200" b="1" dirty="0"/>
              <a:t> </a:t>
            </a:r>
            <a:r>
              <a:rPr lang="en-US" sz="7200" b="1" dirty="0" err="1"/>
              <a:t>внимание</a:t>
            </a:r>
            <a:r>
              <a:rPr lang="en-US" sz="7200" b="1" dirty="0"/>
              <a:t>!</a:t>
            </a:r>
            <a:endParaRPr lang="en-US" sz="7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65120" y="2519131"/>
            <a:ext cx="932688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5A984-6992-B25E-F98D-D6FE66F2AE81}"/>
              </a:ext>
            </a:extLst>
          </p:cNvPr>
          <p:cNvSpPr txBox="1"/>
          <p:nvPr/>
        </p:nvSpPr>
        <p:spPr>
          <a:xfrm>
            <a:off x="8182470" y="2149799"/>
            <a:ext cx="4179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https://github.com/mruax/CGW_VSR</a:t>
            </a:r>
          </a:p>
        </p:txBody>
      </p:sp>
    </p:spTree>
    <p:extLst>
      <p:ext uri="{BB962C8B-B14F-4D97-AF65-F5344CB8AC3E}">
        <p14:creationId xmlns:p14="http://schemas.microsoft.com/office/powerpoint/2010/main" val="22773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6BF5A-B535-6664-FBD9-440497A4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ru-RU" sz="5100" i="0" dirty="0">
                <a:solidFill>
                  <a:schemeClr val="bg1"/>
                </a:solidFill>
              </a:rPr>
              <a:t>Проблема анализа данных моделирования в </a:t>
            </a:r>
            <a:r>
              <a:rPr lang="en-US" sz="5100" i="0" dirty="0">
                <a:solidFill>
                  <a:schemeClr val="bg1"/>
                </a:solidFill>
              </a:rPr>
              <a:t>Geant4</a:t>
            </a:r>
            <a:endParaRPr lang="en-US" sz="5100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A439BC-D4DB-9E95-51E1-FBAACC80B1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8824" y="2607732"/>
            <a:ext cx="8412480" cy="31743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30153" rIns="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Моделирование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прохождения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частиц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в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Geant4 —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стандарт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в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ядерной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физике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дозиметрии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Выходные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данные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—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сложные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многопоточные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текстовые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логи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Ручной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анализ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миллионов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записей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невозможен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Существующие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инструменты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не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обеспечивают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автоматической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верификации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комплексной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визуализации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4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94D75-917E-2A86-9453-C52EBFBB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ru-RU" i="0">
                <a:solidFill>
                  <a:schemeClr val="bg1"/>
                </a:solidFill>
              </a:rPr>
              <a:t>Цель и задачи проекта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C4E1075-254F-4658-98AF-09E31FFF23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2486" y="2413168"/>
            <a:ext cx="6365806" cy="41895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30153" rIns="0" bIns="0" numCol="1" anchor="ctr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900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Цель</a:t>
            </a:r>
            <a:r>
              <a:rPr kumimoji="0" lang="en-US" altLang="en-US" sz="2900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: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Разработка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программного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комплекса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на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Python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для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автоматизированного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парсинга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,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верификации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и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визуализации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многопоточных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логов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Geant4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900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Задачи</a:t>
            </a:r>
            <a:r>
              <a:rPr kumimoji="0" lang="en-US" altLang="en-US" sz="2900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:</a:t>
            </a:r>
            <a:endParaRPr kumimoji="0" lang="en-US" altLang="en-US" sz="2900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Анализ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структуры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логов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и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проектирование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системы</a:t>
            </a:r>
            <a:endParaRPr kumimoji="0" lang="en-US" altLang="en-US" sz="2900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Реализация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парсера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и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модуля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агрегации</a:t>
            </a:r>
            <a:endParaRPr kumimoji="0" lang="en-US" altLang="en-US" sz="2900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Создание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модуля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визуализации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и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пользовательских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интерфейсов</a:t>
            </a:r>
            <a:endParaRPr kumimoji="0" lang="en-US" altLang="en-US" sz="2900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Тестирование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и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сборка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исполняемого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файла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для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Windows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phic 8" descr="Tanabata Tree">
            <a:extLst>
              <a:ext uri="{FF2B5EF4-FFF2-40B4-BE49-F238E27FC236}">
                <a16:creationId xmlns:a16="http://schemas.microsoft.com/office/drawing/2014/main" id="{7A1BECE7-85E4-F0E6-89E3-C8BC82563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5253" y="2413169"/>
            <a:ext cx="3370396" cy="3370396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2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6FF9E-6367-CDEF-82A4-5E59603E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ru-RU" sz="4700" i="0">
                <a:solidFill>
                  <a:schemeClr val="bg1"/>
                </a:solidFill>
              </a:rPr>
              <a:t>Архитектура программного комплекса</a:t>
            </a:r>
            <a:endParaRPr lang="en-US" sz="470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E842FA-A76F-FA0A-6E5F-E53652D40C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6561" y="2168064"/>
            <a:ext cx="7458691" cy="42693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30153" rIns="0" bIns="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Модульная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структура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Geant4LogParser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—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парсинг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нормализация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данных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Geant4Analyzer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—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агрегация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верификация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визуализация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—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хранение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данных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шаге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частицы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Обработка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многопоточности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Распознавание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префиксов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G4WTXX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Автоматическая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конвертация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единиц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eV/keV/MeV → MeV, mm/cm/m → mm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Верификация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Сравнение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Energy Deposit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Process Calls Frequency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" name="Graphic 9" descr="Robot">
            <a:extLst>
              <a:ext uri="{FF2B5EF4-FFF2-40B4-BE49-F238E27FC236}">
                <a16:creationId xmlns:a16="http://schemas.microsoft.com/office/drawing/2014/main" id="{01A22FDD-9DB7-CD23-B1A0-E6A0544C8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5253" y="2413169"/>
            <a:ext cx="3370396" cy="3370396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0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F78B0-1961-38EC-B2AE-8D5D795A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ru-RU" sz="5100" i="0">
                <a:solidFill>
                  <a:schemeClr val="bg1"/>
                </a:solidFill>
              </a:rPr>
              <a:t>Интерактивный анализ через графический интерфейс</a:t>
            </a:r>
            <a:endParaRPr lang="en-US" sz="510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75A808-B19A-20AE-92F6-A71B4F488B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8824" y="2607732"/>
            <a:ext cx="8412480" cy="31743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30153" rIns="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Реализован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на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базе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библиотеки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Tkinter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Интуитивное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управление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загрузка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файла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настройка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экспорта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запуск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анализа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Встроенный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просмотр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графиков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текстовых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отчетов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Фоновая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обработка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данных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ru-RU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–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интерфейс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не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“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зависает</a:t>
            </a:r>
            <a:r>
              <a:rPr lang="en-US" alt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”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Идеален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для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разведочного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анализа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индивидуальной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работы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2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A5A2E-892C-3321-5C65-FD2F4B7D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4FA16-88B9-69D1-59B2-6857FF4DB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06C910-5E3D-059B-A6F3-E45D94F0D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28" y="633809"/>
            <a:ext cx="10988943" cy="559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4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31201-B909-CEC1-80DC-F037FB10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545E1B-23AE-0DC9-6246-831F81EE4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19E96E-B50E-9468-ACF0-00CBBFF21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39" y="172374"/>
            <a:ext cx="9780921" cy="651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78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7FEBF-C636-8D32-9630-F927EBA2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ru-RU" sz="5100" i="0">
                <a:solidFill>
                  <a:schemeClr val="bg1"/>
                </a:solidFill>
              </a:rPr>
              <a:t>Автоматизация и пакетная обработка</a:t>
            </a:r>
            <a:endParaRPr lang="en-US" sz="510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2C17E7-9FE9-1767-E2BA-187FCEA8C9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8824" y="2607733"/>
            <a:ext cx="8412480" cy="25450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30153" rIns="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Реализован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с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помощью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модуля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Полная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автоматизация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цикла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анализа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Ключевые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аргументы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: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--input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--output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--export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--plot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Режим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отладки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--debug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для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детализированного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вывода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8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73FFA-887E-E2F8-6265-46713FC8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ru-RU" sz="4700" i="0">
                <a:solidFill>
                  <a:schemeClr val="bg1"/>
                </a:solidFill>
              </a:rPr>
              <a:t>Анализ энергетических распределений</a:t>
            </a:r>
            <a:endParaRPr lang="en-US" sz="470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00206F-A2D0-A016-3C3C-F8938EBB4A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8952" y="2413169"/>
            <a:ext cx="6039340" cy="3368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30153" rIns="0" bIns="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Гистограммы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кинетической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энергии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по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типам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частиц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Графики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потерь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энергии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dE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violin-plot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box-plot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Статистика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min, max, mean,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стандартное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отклонение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Возможности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Сравнение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первичных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вторичных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частиц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phic 7" descr="Violin">
            <a:extLst>
              <a:ext uri="{FF2B5EF4-FFF2-40B4-BE49-F238E27FC236}">
                <a16:creationId xmlns:a16="http://schemas.microsoft.com/office/drawing/2014/main" id="{5335F8B9-DFE9-7076-0121-0201C56C8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5253" y="2413169"/>
            <a:ext cx="3370396" cy="3370396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7127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492</Words>
  <Application>Microsoft Office PowerPoint</Application>
  <PresentationFormat>Широкоэкранный</PresentationFormat>
  <Paragraphs>76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Avenir Next LT Pro</vt:lpstr>
      <vt:lpstr>Century Gothic</vt:lpstr>
      <vt:lpstr>Courier New</vt:lpstr>
      <vt:lpstr>Sitka Banner</vt:lpstr>
      <vt:lpstr>HeadlinesVTI</vt:lpstr>
      <vt:lpstr>РАЗРАБОТКА ПРОГРАММНОГО ОБЕСПЕЧЕНИЯ ДЛЯ АВТОМАТИЗИРОВАННОГО АНАЛИЗА И ВИЗУАЛИЗАЦИИ ЛОГОВ МОДЕЛИРОВАНИЯ ЭЛЕМЕНТАРНЫХ ЧАСТИЦ В ПРОГРАММНОЙ СРЕДЕ GEANT4</vt:lpstr>
      <vt:lpstr>Проблема анализа данных моделирования в Geant4</vt:lpstr>
      <vt:lpstr>Цель и задачи проекта</vt:lpstr>
      <vt:lpstr>Архитектура программного комплекса</vt:lpstr>
      <vt:lpstr>Интерактивный анализ через графический интерфейс</vt:lpstr>
      <vt:lpstr>Презентация PowerPoint</vt:lpstr>
      <vt:lpstr>Презентация PowerPoint</vt:lpstr>
      <vt:lpstr>Автоматизация и пакетная обработка</vt:lpstr>
      <vt:lpstr>Анализ энергетических распределений</vt:lpstr>
      <vt:lpstr>Презентация PowerPoint</vt:lpstr>
      <vt:lpstr>Пространственное распределение и частоты процессов</vt:lpstr>
      <vt:lpstr>Презентация PowerPoint</vt:lpstr>
      <vt:lpstr>Презентация PowerPoint</vt:lpstr>
      <vt:lpstr>Презентация PowerPoint</vt:lpstr>
      <vt:lpstr>Контроль качества данных и верификация</vt:lpstr>
      <vt:lpstr>Тестирование и развертывание</vt:lpstr>
      <vt:lpstr>Выводы и результаты работы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Артюшин Артём Александрович</dc:creator>
  <cp:lastModifiedBy>Jmyh Pojiloy</cp:lastModifiedBy>
  <cp:revision>11</cp:revision>
  <dcterms:created xsi:type="dcterms:W3CDTF">2025-10-31T00:17:05Z</dcterms:created>
  <dcterms:modified xsi:type="dcterms:W3CDTF">2025-10-31T01:12:42Z</dcterms:modified>
</cp:coreProperties>
</file>