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4"/>
  </p:notesMasterIdLst>
  <p:sldIdLst>
    <p:sldId id="256" r:id="rId2"/>
    <p:sldId id="257" r:id="rId3"/>
    <p:sldId id="267" r:id="rId4"/>
    <p:sldId id="258" r:id="rId5"/>
    <p:sldId id="268" r:id="rId6"/>
    <p:sldId id="259" r:id="rId7"/>
    <p:sldId id="260" r:id="rId8"/>
    <p:sldId id="261" r:id="rId9"/>
    <p:sldId id="262" r:id="rId10"/>
    <p:sldId id="269" r:id="rId11"/>
    <p:sldId id="263" r:id="rId12"/>
    <p:sldId id="26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5" d="100"/>
          <a:sy n="75" d="100"/>
        </p:scale>
        <p:origin x="1594"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C58DB7-52FE-40D3-AF9F-5B9D4930682B}" type="datetimeFigureOut">
              <a:rPr lang="es-CL" smtClean="0"/>
              <a:t>20-06-2025</a:t>
            </a:fld>
            <a:endParaRPr lang="es-C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24F71C-4442-4A23-90A0-24C1E173C86F}" type="slidenum">
              <a:rPr lang="es-CL" smtClean="0"/>
              <a:t>‹Nº›</a:t>
            </a:fld>
            <a:endParaRPr lang="es-CL"/>
          </a:p>
        </p:txBody>
      </p:sp>
    </p:spTree>
    <p:extLst>
      <p:ext uri="{BB962C8B-B14F-4D97-AF65-F5344CB8AC3E}">
        <p14:creationId xmlns:p14="http://schemas.microsoft.com/office/powerpoint/2010/main" val="1361028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9B24F71C-4442-4A23-90A0-24C1E173C86F}" type="slidenum">
              <a:rPr lang="es-CL" smtClean="0"/>
              <a:t>10</a:t>
            </a:fld>
            <a:endParaRPr lang="es-CL"/>
          </a:p>
        </p:txBody>
      </p:sp>
    </p:spTree>
    <p:extLst>
      <p:ext uri="{BB962C8B-B14F-4D97-AF65-F5344CB8AC3E}">
        <p14:creationId xmlns:p14="http://schemas.microsoft.com/office/powerpoint/2010/main" val="127668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5BCAD085-E8A6-8845-BD4E-CB4CCA059FC4}" type="datetimeFigureOut">
              <a:rPr lang="en-US" smtClean="0"/>
              <a:t>6/20/2025</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C1FF6DA9-008F-8B48-92A6-B652298478BF}" type="slidenum">
              <a:rPr lang="en-US" smtClean="0"/>
              <a:t>‹Nº›</a:t>
            </a:fld>
            <a:endParaRPr lang="en-US"/>
          </a:p>
        </p:txBody>
      </p:sp>
    </p:spTree>
    <p:extLst>
      <p:ext uri="{BB962C8B-B14F-4D97-AF65-F5344CB8AC3E}">
        <p14:creationId xmlns:p14="http://schemas.microsoft.com/office/powerpoint/2010/main" val="373203056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573341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17681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dirty="0"/>
          </a:p>
        </p:txBody>
      </p:sp>
    </p:spTree>
    <p:extLst>
      <p:ext uri="{BB962C8B-B14F-4D97-AF65-F5344CB8AC3E}">
        <p14:creationId xmlns:p14="http://schemas.microsoft.com/office/powerpoint/2010/main" val="1889013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BCAD085-E8A6-8845-BD4E-CB4CCA059FC4}"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1654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864111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s-ES"/>
              <a:t>Haga clic para modificar los estilos de texto del patrón</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884424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00240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434093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BCAD085-E8A6-8845-BD4E-CB4CCA059FC4}" type="datetimeFigureOut">
              <a:rPr lang="en-US" smtClean="0"/>
              <a:t>6/20/2025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71009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BCAD085-E8A6-8845-BD4E-CB4CCA059FC4}" type="datetimeFigureOut">
              <a:rPr lang="en-US" smtClean="0"/>
              <a:t>6/20/2025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974134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BCAD085-E8A6-8845-BD4E-CB4CCA059FC4}" type="datetimeFigureOut">
              <a:rPr lang="en-US" smtClean="0"/>
              <a:t>6/20/2025</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C1FF6DA9-008F-8B48-92A6-B652298478BF}" type="slidenum">
              <a:rPr lang="en-US" smtClean="0"/>
              <a:t>‹Nº›</a:t>
            </a:fld>
            <a:endParaRPr lang="en-US"/>
          </a:p>
        </p:txBody>
      </p:sp>
    </p:spTree>
    <p:extLst>
      <p:ext uri="{BB962C8B-B14F-4D97-AF65-F5344CB8AC3E}">
        <p14:creationId xmlns:p14="http://schemas.microsoft.com/office/powerpoint/2010/main" val="342956256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2676" y="812800"/>
            <a:ext cx="2306877" cy="1325562"/>
          </a:xfrm>
        </p:spPr>
        <p:txBody>
          <a:bodyPr>
            <a:noAutofit/>
          </a:bodyPr>
          <a:lstStyle/>
          <a:p>
            <a:r>
              <a:rPr lang="es-MX" sz="2000" b="1" dirty="0"/>
              <a:t>Análisis y Predicción de Ventas en una Tienda de </a:t>
            </a:r>
            <a:r>
              <a:rPr lang="es-MX" sz="2000" b="1" dirty="0" err="1"/>
              <a:t>Retail</a:t>
            </a:r>
            <a:endParaRPr lang="es-MX" sz="1200" dirty="0"/>
          </a:p>
        </p:txBody>
      </p:sp>
      <p:sp>
        <p:nvSpPr>
          <p:cNvPr id="3" name="Content Placeholder 2"/>
          <p:cNvSpPr>
            <a:spLocks noGrp="1"/>
          </p:cNvSpPr>
          <p:nvPr>
            <p:ph idx="1"/>
          </p:nvPr>
        </p:nvSpPr>
        <p:spPr>
          <a:xfrm>
            <a:off x="450596" y="2870515"/>
            <a:ext cx="2306877" cy="1325562"/>
          </a:xfrm>
        </p:spPr>
        <p:txBody>
          <a:bodyPr>
            <a:normAutofit/>
          </a:bodyPr>
          <a:lstStyle/>
          <a:p>
            <a:pPr marL="0" indent="0" algn="ctr">
              <a:buNone/>
            </a:pPr>
            <a:r>
              <a:rPr lang="es-MX" sz="1400" dirty="0"/>
              <a:t>Proyecto de análisis de datos de transacciones de ventas para identificar patrones y comportamientos relevantes.</a:t>
            </a:r>
          </a:p>
        </p:txBody>
      </p:sp>
      <p:pic>
        <p:nvPicPr>
          <p:cNvPr id="5" name="Imagen 4" descr="Dibujo animado de un animal con la boca abierta&#10;&#10;El contenido generado por IA puede ser incorrecto.">
            <a:extLst>
              <a:ext uri="{FF2B5EF4-FFF2-40B4-BE49-F238E27FC236}">
                <a16:creationId xmlns:a16="http://schemas.microsoft.com/office/drawing/2014/main" id="{DD597AAA-22ED-AA25-FE89-3FCD49D90DFF}"/>
              </a:ext>
            </a:extLst>
          </p:cNvPr>
          <p:cNvPicPr>
            <a:picLocks noChangeAspect="1"/>
          </p:cNvPicPr>
          <p:nvPr/>
        </p:nvPicPr>
        <p:blipFill>
          <a:blip r:embed="rId2"/>
          <a:srcRect l="15185" r="1800"/>
          <a:stretch>
            <a:fillRect/>
          </a:stretch>
        </p:blipFill>
        <p:spPr>
          <a:xfrm>
            <a:off x="3422095" y="10"/>
            <a:ext cx="5664708" cy="6857990"/>
          </a:xfrm>
          <a:prstGeom prst="rect">
            <a:avLst/>
          </a:prstGeom>
        </p:spPr>
      </p:pic>
      <p:sp>
        <p:nvSpPr>
          <p:cNvPr id="6" name="Content Placeholder 2">
            <a:extLst>
              <a:ext uri="{FF2B5EF4-FFF2-40B4-BE49-F238E27FC236}">
                <a16:creationId xmlns:a16="http://schemas.microsoft.com/office/drawing/2014/main" id="{00D01F9B-DF34-7E72-06B7-21B72FF2E326}"/>
              </a:ext>
            </a:extLst>
          </p:cNvPr>
          <p:cNvSpPr txBox="1">
            <a:spLocks/>
          </p:cNvSpPr>
          <p:nvPr/>
        </p:nvSpPr>
        <p:spPr>
          <a:xfrm>
            <a:off x="-1464286" y="6045200"/>
            <a:ext cx="6400799" cy="670550"/>
          </a:xfrm>
          <a:prstGeom prst="rect">
            <a:avLst/>
          </a:prstGeom>
        </p:spPr>
        <p:txBody>
          <a:bodyPr vert="horz" lIns="91440" tIns="45720" rIns="91440" bIns="45720" rtlCol="0">
            <a:normAutofit fontScale="6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lgn="ctr">
              <a:buFont typeface="Arial" pitchFamily="34" charset="0"/>
              <a:buNone/>
            </a:pPr>
            <a:r>
              <a:rPr lang="es-MX" sz="2500" b="1" dirty="0"/>
              <a:t>Marcela Rubio B.</a:t>
            </a:r>
          </a:p>
          <a:p>
            <a:pPr marL="0" indent="0" algn="ctr">
              <a:buNone/>
            </a:pPr>
            <a:r>
              <a:rPr lang="es-CL" sz="2500" b="1" dirty="0"/>
              <a:t>Data </a:t>
            </a:r>
            <a:r>
              <a:rPr lang="es-CL" sz="2500" b="1" dirty="0" err="1"/>
              <a:t>Science</a:t>
            </a:r>
            <a:r>
              <a:rPr lang="es-CL" sz="2500" b="1" dirty="0"/>
              <a:t> Fundamentals  </a:t>
            </a:r>
            <a:endParaRPr lang="es-MX"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D11F8A2-1763-A54C-2338-5FA937999535}"/>
              </a:ext>
            </a:extLst>
          </p:cNvPr>
          <p:cNvPicPr>
            <a:picLocks noChangeAspect="1"/>
          </p:cNvPicPr>
          <p:nvPr/>
        </p:nvPicPr>
        <p:blipFill>
          <a:blip r:embed="rId3"/>
          <a:stretch>
            <a:fillRect/>
          </a:stretch>
        </p:blipFill>
        <p:spPr>
          <a:xfrm>
            <a:off x="1672870" y="234069"/>
            <a:ext cx="5087060" cy="3524742"/>
          </a:xfrm>
          <a:prstGeom prst="rect">
            <a:avLst/>
          </a:prstGeom>
          <a:ln>
            <a:noFill/>
          </a:ln>
          <a:effectLst>
            <a:outerShdw blurRad="292100" dist="139700" dir="2700000" algn="tl" rotWithShape="0">
              <a:srgbClr val="333333">
                <a:alpha val="65000"/>
              </a:srgbClr>
            </a:outerShdw>
          </a:effectLst>
        </p:spPr>
      </p:pic>
      <p:sp>
        <p:nvSpPr>
          <p:cNvPr id="7" name="CuadroTexto 6">
            <a:extLst>
              <a:ext uri="{FF2B5EF4-FFF2-40B4-BE49-F238E27FC236}">
                <a16:creationId xmlns:a16="http://schemas.microsoft.com/office/drawing/2014/main" id="{8D697F61-6338-982C-3B67-A2255552E760}"/>
              </a:ext>
            </a:extLst>
          </p:cNvPr>
          <p:cNvSpPr txBox="1"/>
          <p:nvPr/>
        </p:nvSpPr>
        <p:spPr>
          <a:xfrm>
            <a:off x="726440" y="3902561"/>
            <a:ext cx="6979920" cy="2585323"/>
          </a:xfrm>
          <a:prstGeom prst="rect">
            <a:avLst/>
          </a:prstGeom>
          <a:noFill/>
        </p:spPr>
        <p:txBody>
          <a:bodyPr wrap="square">
            <a:spAutoFit/>
          </a:bodyPr>
          <a:lstStyle/>
          <a:p>
            <a:pPr algn="l"/>
            <a:r>
              <a:rPr lang="es-MX" b="1" i="0" dirty="0" err="1">
                <a:solidFill>
                  <a:srgbClr val="1F1F1F"/>
                </a:solidFill>
                <a:effectLst/>
                <a:latin typeface="Roboto" panose="02000000000000000000" pitchFamily="2" charset="0"/>
              </a:rPr>
              <a:t>total_amount</a:t>
            </a:r>
            <a:r>
              <a:rPr lang="es-MX" b="1" i="0" dirty="0">
                <a:solidFill>
                  <a:srgbClr val="1F1F1F"/>
                </a:solidFill>
                <a:effectLst/>
                <a:latin typeface="Roboto" panose="02000000000000000000" pitchFamily="2" charset="0"/>
              </a:rPr>
              <a:t> vs </a:t>
            </a:r>
            <a:r>
              <a:rPr lang="es-MX" b="1" i="0" dirty="0" err="1">
                <a:solidFill>
                  <a:srgbClr val="1F1F1F"/>
                </a:solidFill>
                <a:effectLst/>
                <a:latin typeface="Roboto" panose="02000000000000000000" pitchFamily="2" charset="0"/>
              </a:rPr>
              <a:t>price_per_unit</a:t>
            </a:r>
            <a:r>
              <a:rPr lang="es-MX" b="0" i="0" dirty="0">
                <a:solidFill>
                  <a:srgbClr val="1F1F1F"/>
                </a:solidFill>
                <a:effectLst/>
                <a:latin typeface="Roboto" panose="02000000000000000000" pitchFamily="2" charset="0"/>
              </a:rPr>
              <a:t> = 0.85 = Correlación muy fuerte y positiva. A mayor precio por unidad, mayor monto total. Es lógico porque el monto total depende del precio.</a:t>
            </a:r>
          </a:p>
          <a:p>
            <a:pPr algn="l"/>
            <a:r>
              <a:rPr lang="es-MX" b="1" i="0" dirty="0" err="1">
                <a:solidFill>
                  <a:srgbClr val="1F1F1F"/>
                </a:solidFill>
                <a:effectLst/>
                <a:latin typeface="Roboto" panose="02000000000000000000" pitchFamily="2" charset="0"/>
              </a:rPr>
              <a:t>total_amount</a:t>
            </a:r>
            <a:r>
              <a:rPr lang="es-MX" b="1" i="0" dirty="0">
                <a:solidFill>
                  <a:srgbClr val="1F1F1F"/>
                </a:solidFill>
                <a:effectLst/>
                <a:latin typeface="Roboto" panose="02000000000000000000" pitchFamily="2" charset="0"/>
              </a:rPr>
              <a:t> vs </a:t>
            </a:r>
            <a:r>
              <a:rPr lang="es-MX" b="1" i="0" dirty="0" err="1">
                <a:solidFill>
                  <a:srgbClr val="1F1F1F"/>
                </a:solidFill>
                <a:effectLst/>
                <a:latin typeface="Roboto" panose="02000000000000000000" pitchFamily="2" charset="0"/>
              </a:rPr>
              <a:t>quantity</a:t>
            </a:r>
            <a:r>
              <a:rPr lang="es-MX" b="0" i="0" dirty="0">
                <a:solidFill>
                  <a:srgbClr val="1F1F1F"/>
                </a:solidFill>
                <a:effectLst/>
                <a:latin typeface="Roboto" panose="02000000000000000000" pitchFamily="2" charset="0"/>
              </a:rPr>
              <a:t> = 0.37 = Correlación moderada y positiva. Más unidades, mayor monto total.</a:t>
            </a:r>
          </a:p>
          <a:p>
            <a:pPr algn="l"/>
            <a:r>
              <a:rPr lang="es-MX" b="1" i="0" dirty="0" err="1">
                <a:solidFill>
                  <a:srgbClr val="1F1F1F"/>
                </a:solidFill>
                <a:effectLst/>
                <a:latin typeface="Roboto" panose="02000000000000000000" pitchFamily="2" charset="0"/>
              </a:rPr>
              <a:t>age</a:t>
            </a:r>
            <a:r>
              <a:rPr lang="es-MX" b="1" i="0" dirty="0">
                <a:solidFill>
                  <a:srgbClr val="1F1F1F"/>
                </a:solidFill>
                <a:effectLst/>
                <a:latin typeface="Roboto" panose="02000000000000000000" pitchFamily="2" charset="0"/>
              </a:rPr>
              <a:t> con cualquier otra</a:t>
            </a:r>
            <a:r>
              <a:rPr lang="es-MX" b="0" i="0" dirty="0">
                <a:solidFill>
                  <a:srgbClr val="1F1F1F"/>
                </a:solidFill>
                <a:effectLst/>
                <a:latin typeface="Roboto" panose="02000000000000000000" pitchFamily="2" charset="0"/>
              </a:rPr>
              <a:t> = 0 = Correlación muy baja o nula. La edad no parece estar relacionada directamente con la cantidad, precio ni monto.</a:t>
            </a:r>
          </a:p>
          <a:p>
            <a:pPr algn="l"/>
            <a:r>
              <a:rPr lang="es-MX" b="1" i="0" dirty="0" err="1">
                <a:solidFill>
                  <a:srgbClr val="1F1F1F"/>
                </a:solidFill>
                <a:effectLst/>
                <a:latin typeface="Roboto" panose="02000000000000000000" pitchFamily="2" charset="0"/>
              </a:rPr>
              <a:t>quantity</a:t>
            </a:r>
            <a:r>
              <a:rPr lang="es-MX" b="1" i="0" dirty="0">
                <a:solidFill>
                  <a:srgbClr val="1F1F1F"/>
                </a:solidFill>
                <a:effectLst/>
                <a:latin typeface="Roboto" panose="02000000000000000000" pitchFamily="2" charset="0"/>
              </a:rPr>
              <a:t> vs </a:t>
            </a:r>
            <a:r>
              <a:rPr lang="es-MX" b="1" i="0" dirty="0" err="1">
                <a:solidFill>
                  <a:srgbClr val="1F1F1F"/>
                </a:solidFill>
                <a:effectLst/>
                <a:latin typeface="Roboto" panose="02000000000000000000" pitchFamily="2" charset="0"/>
              </a:rPr>
              <a:t>price_per_unit</a:t>
            </a:r>
            <a:r>
              <a:rPr lang="es-MX" b="0" i="0" dirty="0">
                <a:solidFill>
                  <a:srgbClr val="1F1F1F"/>
                </a:solidFill>
                <a:effectLst/>
                <a:latin typeface="Roboto" panose="02000000000000000000" pitchFamily="2" charset="0"/>
              </a:rPr>
              <a:t> = 0.018 = Prácticamente sin relación.</a:t>
            </a:r>
          </a:p>
        </p:txBody>
      </p:sp>
    </p:spTree>
    <p:extLst>
      <p:ext uri="{BB962C8B-B14F-4D97-AF65-F5344CB8AC3E}">
        <p14:creationId xmlns:p14="http://schemas.microsoft.com/office/powerpoint/2010/main" val="2744247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Conclusiones</a:t>
            </a:r>
          </a:p>
        </p:txBody>
      </p:sp>
      <p:sp>
        <p:nvSpPr>
          <p:cNvPr id="5" name="CuadroTexto 4">
            <a:extLst>
              <a:ext uri="{FF2B5EF4-FFF2-40B4-BE49-F238E27FC236}">
                <a16:creationId xmlns:a16="http://schemas.microsoft.com/office/drawing/2014/main" id="{6AA7B110-74D4-B089-7701-22BE1271E2C9}"/>
              </a:ext>
            </a:extLst>
          </p:cNvPr>
          <p:cNvSpPr txBox="1"/>
          <p:nvPr/>
        </p:nvSpPr>
        <p:spPr>
          <a:xfrm>
            <a:off x="784860" y="2027922"/>
            <a:ext cx="6039104" cy="2308324"/>
          </a:xfrm>
          <a:prstGeom prst="rect">
            <a:avLst/>
          </a:prstGeom>
          <a:noFill/>
        </p:spPr>
        <p:txBody>
          <a:bodyPr wrap="square">
            <a:spAutoFit/>
          </a:bodyPr>
          <a:lstStyle/>
          <a:p>
            <a:pPr algn="l">
              <a:buNone/>
            </a:pPr>
            <a:r>
              <a:rPr lang="es-MX" b="0" i="0" dirty="0">
                <a:solidFill>
                  <a:srgbClr val="1F1F1F"/>
                </a:solidFill>
                <a:effectLst/>
                <a:latin typeface="Roboto" panose="02000000000000000000" pitchFamily="2" charset="0"/>
              </a:rPr>
              <a:t>La variable </a:t>
            </a:r>
            <a:r>
              <a:rPr lang="es-MX" b="0" i="0" dirty="0" err="1">
                <a:solidFill>
                  <a:srgbClr val="1F1F1F"/>
                </a:solidFill>
                <a:effectLst/>
                <a:latin typeface="Roboto" panose="02000000000000000000" pitchFamily="2" charset="0"/>
              </a:rPr>
              <a:t>total_amount</a:t>
            </a:r>
            <a:r>
              <a:rPr lang="es-MX" b="0" i="0" dirty="0">
                <a:solidFill>
                  <a:srgbClr val="1F1F1F"/>
                </a:solidFill>
                <a:effectLst/>
                <a:latin typeface="Roboto" panose="02000000000000000000" pitchFamily="2" charset="0"/>
              </a:rPr>
              <a:t> está fuertemente influenciada por </a:t>
            </a:r>
            <a:r>
              <a:rPr lang="es-MX" b="0" i="0" dirty="0" err="1">
                <a:solidFill>
                  <a:srgbClr val="1F1F1F"/>
                </a:solidFill>
                <a:effectLst/>
                <a:latin typeface="Roboto" panose="02000000000000000000" pitchFamily="2" charset="0"/>
              </a:rPr>
              <a:t>price_per_unit</a:t>
            </a:r>
            <a:r>
              <a:rPr lang="es-MX" b="0" i="0" dirty="0">
                <a:solidFill>
                  <a:srgbClr val="1F1F1F"/>
                </a:solidFill>
                <a:effectLst/>
                <a:latin typeface="Roboto" panose="02000000000000000000" pitchFamily="2" charset="0"/>
              </a:rPr>
              <a:t> y moderadamente por </a:t>
            </a:r>
            <a:r>
              <a:rPr lang="es-MX" b="0" i="0" dirty="0" err="1">
                <a:solidFill>
                  <a:srgbClr val="1F1F1F"/>
                </a:solidFill>
                <a:effectLst/>
                <a:latin typeface="Roboto" panose="02000000000000000000" pitchFamily="2" charset="0"/>
              </a:rPr>
              <a:t>quantity</a:t>
            </a:r>
            <a:r>
              <a:rPr lang="es-MX" b="0" i="0" dirty="0">
                <a:solidFill>
                  <a:srgbClr val="1F1F1F"/>
                </a:solidFill>
                <a:effectLst/>
                <a:latin typeface="Roboto" panose="02000000000000000000" pitchFamily="2" charset="0"/>
              </a:rPr>
              <a:t>.</a:t>
            </a:r>
          </a:p>
          <a:p>
            <a:pPr algn="l">
              <a:buFont typeface="+mj-lt"/>
              <a:buAutoNum type="arabicPeriod"/>
            </a:pPr>
            <a:endParaRPr lang="es-MX" b="0" i="0" dirty="0">
              <a:solidFill>
                <a:srgbClr val="1F1F1F"/>
              </a:solidFill>
              <a:effectLst/>
              <a:latin typeface="Roboto" panose="02000000000000000000" pitchFamily="2" charset="0"/>
            </a:endParaRPr>
          </a:p>
          <a:p>
            <a:pPr algn="l">
              <a:buFont typeface="+mj-lt"/>
              <a:buAutoNum type="arabicPeriod"/>
            </a:pPr>
            <a:r>
              <a:rPr lang="es-MX" b="0" i="0" dirty="0">
                <a:solidFill>
                  <a:srgbClr val="1F1F1F"/>
                </a:solidFill>
                <a:effectLst/>
                <a:latin typeface="Roboto" panose="02000000000000000000" pitchFamily="2" charset="0"/>
              </a:rPr>
              <a:t> La edad (</a:t>
            </a:r>
            <a:r>
              <a:rPr lang="es-MX" b="0" i="0" dirty="0" err="1">
                <a:solidFill>
                  <a:srgbClr val="1F1F1F"/>
                </a:solidFill>
                <a:effectLst/>
                <a:latin typeface="Roboto" panose="02000000000000000000" pitchFamily="2" charset="0"/>
              </a:rPr>
              <a:t>age</a:t>
            </a:r>
            <a:r>
              <a:rPr lang="es-MX" b="0" i="0" dirty="0">
                <a:solidFill>
                  <a:srgbClr val="1F1F1F"/>
                </a:solidFill>
                <a:effectLst/>
                <a:latin typeface="Roboto" panose="02000000000000000000" pitchFamily="2" charset="0"/>
              </a:rPr>
              <a:t>) no tiene una relación aparente con las variables de compra, al menos no linealmente.</a:t>
            </a:r>
          </a:p>
          <a:p>
            <a:pPr>
              <a:buFont typeface="+mj-lt"/>
              <a:buAutoNum type="arabicPeriod"/>
            </a:pPr>
            <a:r>
              <a:rPr lang="es-MX" dirty="0">
                <a:solidFill>
                  <a:srgbClr val="1F1F1F"/>
                </a:solidFill>
                <a:latin typeface="Roboto" panose="02000000000000000000" pitchFamily="2" charset="0"/>
              </a:rPr>
              <a:t> </a:t>
            </a:r>
            <a:r>
              <a:rPr lang="es-MX" dirty="0"/>
              <a:t>Edad y género no influyen significativamente</a:t>
            </a:r>
          </a:p>
          <a:p>
            <a:pPr>
              <a:buFont typeface="+mj-lt"/>
              <a:buAutoNum type="arabicPeriod"/>
            </a:pPr>
            <a:r>
              <a:rPr lang="es-MX" dirty="0"/>
              <a:t>- El precio por unidad es el factor más determinante.</a:t>
            </a:r>
          </a:p>
          <a:p>
            <a:endParaRPr lang="es-MX" b="0" i="0" dirty="0">
              <a:solidFill>
                <a:srgbClr val="1F1F1F"/>
              </a:solidFill>
              <a:effectLst/>
              <a:latin typeface="Roboto" panose="02000000000000000000"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604" y="-365760"/>
            <a:ext cx="7269480" cy="1325562"/>
          </a:xfrm>
        </p:spPr>
        <p:txBody>
          <a:bodyPr/>
          <a:lstStyle/>
          <a:p>
            <a:r>
              <a:rPr dirty="0" err="1"/>
              <a:t>Recomendaciones</a:t>
            </a:r>
            <a:endParaRPr dirty="0"/>
          </a:p>
        </p:txBody>
      </p:sp>
      <p:sp>
        <p:nvSpPr>
          <p:cNvPr id="6" name="Rectangle 1">
            <a:extLst>
              <a:ext uri="{FF2B5EF4-FFF2-40B4-BE49-F238E27FC236}">
                <a16:creationId xmlns:a16="http://schemas.microsoft.com/office/drawing/2014/main" id="{C40D0CEB-ADD5-C9EC-23D0-660FC726FFD2}"/>
              </a:ext>
            </a:extLst>
          </p:cNvPr>
          <p:cNvSpPr>
            <a:spLocks noChangeArrowheads="1"/>
          </p:cNvSpPr>
          <p:nvPr/>
        </p:nvSpPr>
        <p:spPr bwMode="auto">
          <a:xfrm>
            <a:off x="150369" y="959802"/>
            <a:ext cx="735015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CL" altLang="es-CL" sz="1400" b="1" i="0" u="none" strike="noStrike" cap="none" normalizeH="0" baseline="0" dirty="0">
                <a:ln>
                  <a:noFill/>
                </a:ln>
                <a:solidFill>
                  <a:schemeClr val="tx1"/>
                </a:solidFill>
                <a:effectLst/>
                <a:latin typeface="Arial" panose="020B0604020202020204" pitchFamily="34" charset="0"/>
              </a:rPr>
              <a:t>Aplicar estrategias de precios diferenciadas por categoría de producto</a:t>
            </a:r>
            <a:br>
              <a:rPr kumimoji="0" lang="es-CL" altLang="es-CL" sz="1400" b="0" i="0" u="none" strike="noStrike" cap="none" normalizeH="0" baseline="0" dirty="0">
                <a:ln>
                  <a:noFill/>
                </a:ln>
                <a:solidFill>
                  <a:schemeClr val="tx1"/>
                </a:solidFill>
                <a:effectLst/>
                <a:latin typeface="Arial" panose="020B0604020202020204" pitchFamily="34" charset="0"/>
              </a:rPr>
            </a:br>
            <a:r>
              <a:rPr kumimoji="0" lang="es-CL" altLang="es-CL" sz="1400" b="0" i="0" u="none" strike="noStrike" cap="none" normalizeH="0" baseline="0" dirty="0">
                <a:ln>
                  <a:noFill/>
                </a:ln>
                <a:solidFill>
                  <a:schemeClr val="tx1"/>
                </a:solidFill>
                <a:effectLst/>
                <a:latin typeface="Arial" panose="020B0604020202020204" pitchFamily="34" charset="0"/>
              </a:rPr>
              <a:t>Se recomienda ajustar los precios teniendo en cuenta el tipo de producto. Por ejemplo, los productos de la categoría </a:t>
            </a:r>
            <a:r>
              <a:rPr kumimoji="0" lang="es-CL" altLang="es-CL" sz="1400" b="0" i="1" u="none" strike="noStrike" cap="none" normalizeH="0" baseline="0" dirty="0">
                <a:ln>
                  <a:noFill/>
                </a:ln>
                <a:solidFill>
                  <a:schemeClr val="tx1"/>
                </a:solidFill>
                <a:effectLst/>
                <a:latin typeface="Arial" panose="020B0604020202020204" pitchFamily="34" charset="0"/>
              </a:rPr>
              <a:t>Alta</a:t>
            </a:r>
            <a:r>
              <a:rPr kumimoji="0" lang="es-CL" altLang="es-CL" sz="1400" b="0" i="0" u="none" strike="noStrike" cap="none" normalizeH="0" baseline="0" dirty="0">
                <a:ln>
                  <a:noFill/>
                </a:ln>
                <a:solidFill>
                  <a:schemeClr val="tx1"/>
                </a:solidFill>
                <a:effectLst/>
                <a:latin typeface="Arial" panose="020B0604020202020204" pitchFamily="34" charset="0"/>
              </a:rPr>
              <a:t> muestran un promedio significativamente superior de venta total. Esto sugiere que los clientes están dispuestos a pagar más por ciertos productos, lo que abre la posibilidad de aplicar precios premium en esas categorías, sin afectar negativamente el volumen de ventas.</a:t>
            </a:r>
          </a:p>
          <a:p>
            <a:pPr marL="0" marR="0" lvl="0" indent="0" algn="l" defTabSz="914400" rtl="0" eaLnBrk="0" fontAlgn="base" latinLnBrk="0" hangingPunct="0">
              <a:lnSpc>
                <a:spcPct val="100000"/>
              </a:lnSpc>
              <a:spcBef>
                <a:spcPct val="0"/>
              </a:spcBef>
              <a:spcAft>
                <a:spcPct val="0"/>
              </a:spcAft>
              <a:buClrTx/>
              <a:buSzTx/>
              <a:tabLst/>
            </a:pPr>
            <a:endParaRPr kumimoji="0" lang="es-CL" altLang="es-CL"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L" altLang="es-CL" sz="1400" b="1" i="0" u="none" strike="noStrike" cap="none" normalizeH="0" baseline="0" dirty="0">
                <a:ln>
                  <a:noFill/>
                </a:ln>
                <a:solidFill>
                  <a:schemeClr val="tx1"/>
                </a:solidFill>
                <a:effectLst/>
                <a:latin typeface="Arial" panose="020B0604020202020204" pitchFamily="34" charset="0"/>
              </a:rPr>
              <a:t>Diseñar promociones específicas para productos de alto valor</a:t>
            </a:r>
            <a:br>
              <a:rPr kumimoji="0" lang="es-CL" altLang="es-CL" sz="1400" b="0" i="0" u="none" strike="noStrike" cap="none" normalizeH="0" baseline="0" dirty="0">
                <a:ln>
                  <a:noFill/>
                </a:ln>
                <a:solidFill>
                  <a:schemeClr val="tx1"/>
                </a:solidFill>
                <a:effectLst/>
                <a:latin typeface="Arial" panose="020B0604020202020204" pitchFamily="34" charset="0"/>
              </a:rPr>
            </a:br>
            <a:r>
              <a:rPr kumimoji="0" lang="es-CL" altLang="es-CL" sz="1400" b="0" i="0" u="none" strike="noStrike" cap="none" normalizeH="0" baseline="0" dirty="0">
                <a:ln>
                  <a:noFill/>
                </a:ln>
                <a:solidFill>
                  <a:schemeClr val="tx1"/>
                </a:solidFill>
                <a:effectLst/>
                <a:latin typeface="Arial" panose="020B0604020202020204" pitchFamily="34" charset="0"/>
              </a:rPr>
              <a:t>Los productos con precios unitarios altos están fuertemente correlacionados con el monto total de la transacción. Implementar promociones en estos productos (como descuentos por volumen o paquetes combinados) podría incentivar aún más las compras grandes y fidelizar a clientes de alto gasto.</a:t>
            </a:r>
          </a:p>
          <a:p>
            <a:pPr marL="0" marR="0" lvl="0" indent="0" algn="l" defTabSz="914400" rtl="0" eaLnBrk="0" fontAlgn="base" latinLnBrk="0" hangingPunct="0">
              <a:lnSpc>
                <a:spcPct val="100000"/>
              </a:lnSpc>
              <a:spcBef>
                <a:spcPct val="0"/>
              </a:spcBef>
              <a:spcAft>
                <a:spcPct val="0"/>
              </a:spcAft>
              <a:buClrTx/>
              <a:buSzTx/>
              <a:tabLst/>
            </a:pPr>
            <a:endParaRPr kumimoji="0" lang="es-CL" altLang="es-CL"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L" altLang="es-CL" sz="1400" b="1" i="0" u="none" strike="noStrike" cap="none" normalizeH="0" baseline="0" dirty="0">
                <a:ln>
                  <a:noFill/>
                </a:ln>
                <a:solidFill>
                  <a:schemeClr val="tx1"/>
                </a:solidFill>
                <a:effectLst/>
                <a:latin typeface="Arial" panose="020B0604020202020204" pitchFamily="34" charset="0"/>
              </a:rPr>
              <a:t>Ampliar la oferta y análisis dentro de la categoría de productos</a:t>
            </a:r>
            <a:br>
              <a:rPr kumimoji="0" lang="es-CL" altLang="es-CL" sz="1400" b="0" i="0" u="none" strike="noStrike" cap="none" normalizeH="0" baseline="0" dirty="0">
                <a:ln>
                  <a:noFill/>
                </a:ln>
                <a:solidFill>
                  <a:schemeClr val="tx1"/>
                </a:solidFill>
                <a:effectLst/>
                <a:latin typeface="Arial" panose="020B0604020202020204" pitchFamily="34" charset="0"/>
              </a:rPr>
            </a:br>
            <a:r>
              <a:rPr kumimoji="0" lang="es-CL" altLang="es-CL" sz="1400" b="0" i="0" u="none" strike="noStrike" cap="none" normalizeH="0" baseline="0" dirty="0">
                <a:ln>
                  <a:noFill/>
                </a:ln>
                <a:solidFill>
                  <a:schemeClr val="tx1"/>
                </a:solidFill>
                <a:effectLst/>
                <a:latin typeface="Arial" panose="020B0604020202020204" pitchFamily="34" charset="0"/>
              </a:rPr>
              <a:t>Algunas categorías, como </a:t>
            </a:r>
            <a:r>
              <a:rPr kumimoji="0" lang="es-CL" altLang="es-CL" sz="1400" b="0" i="1" u="none" strike="noStrike" cap="none" normalizeH="0" baseline="0" dirty="0" err="1">
                <a:ln>
                  <a:noFill/>
                </a:ln>
                <a:solidFill>
                  <a:schemeClr val="tx1"/>
                </a:solidFill>
                <a:effectLst/>
                <a:latin typeface="Arial" panose="020B0604020202020204" pitchFamily="34" charset="0"/>
              </a:rPr>
              <a:t>Electronics</a:t>
            </a:r>
            <a:r>
              <a:rPr kumimoji="0" lang="es-CL" altLang="es-CL" sz="1400" b="0" i="0" u="none" strike="noStrike" cap="none" normalizeH="0" baseline="0" dirty="0">
                <a:ln>
                  <a:noFill/>
                </a:ln>
                <a:solidFill>
                  <a:schemeClr val="tx1"/>
                </a:solidFill>
                <a:effectLst/>
                <a:latin typeface="Arial" panose="020B0604020202020204" pitchFamily="34" charset="0"/>
              </a:rPr>
              <a:t> o </a:t>
            </a:r>
            <a:r>
              <a:rPr kumimoji="0" lang="es-CL" altLang="es-CL" sz="1400" b="0" i="1" u="none" strike="noStrike" cap="none" normalizeH="0" baseline="0" dirty="0" err="1">
                <a:ln>
                  <a:noFill/>
                </a:ln>
                <a:solidFill>
                  <a:schemeClr val="tx1"/>
                </a:solidFill>
                <a:effectLst/>
                <a:latin typeface="Arial" panose="020B0604020202020204" pitchFamily="34" charset="0"/>
              </a:rPr>
              <a:t>Clothing</a:t>
            </a:r>
            <a:r>
              <a:rPr kumimoji="0" lang="es-CL" altLang="es-CL" sz="1400" b="0" i="0" u="none" strike="noStrike" cap="none" normalizeH="0" baseline="0" dirty="0">
                <a:ln>
                  <a:noFill/>
                </a:ln>
                <a:solidFill>
                  <a:schemeClr val="tx1"/>
                </a:solidFill>
                <a:effectLst/>
                <a:latin typeface="Arial" panose="020B0604020202020204" pitchFamily="34" charset="0"/>
              </a:rPr>
              <a:t>, podrían analizarse con mayor profundidad para identificar subcategorías de alto rendimiento. Esto permitiría tomar decisiones informadas sobre el surtido de productos, optimizando la rentabilidad y alineando la oferta con las preferencias detectadas en los datos.</a:t>
            </a:r>
          </a:p>
          <a:p>
            <a:pPr marL="0" marR="0" lvl="0" indent="0" algn="l" defTabSz="914400" rtl="0" eaLnBrk="0" fontAlgn="base" latinLnBrk="0" hangingPunct="0">
              <a:lnSpc>
                <a:spcPct val="100000"/>
              </a:lnSpc>
              <a:spcBef>
                <a:spcPct val="0"/>
              </a:spcBef>
              <a:spcAft>
                <a:spcPct val="0"/>
              </a:spcAft>
              <a:buClrTx/>
              <a:buSzTx/>
              <a:tabLst/>
            </a:pPr>
            <a:endParaRPr kumimoji="0" lang="es-CL" altLang="es-CL"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s-CL" altLang="es-CL" sz="1400" b="1" i="0" u="none" strike="noStrike" cap="none" normalizeH="0" baseline="0" dirty="0">
                <a:ln>
                  <a:noFill/>
                </a:ln>
                <a:solidFill>
                  <a:schemeClr val="tx1"/>
                </a:solidFill>
                <a:effectLst/>
                <a:latin typeface="Arial" panose="020B0604020202020204" pitchFamily="34" charset="0"/>
              </a:rPr>
              <a:t>Utilizar segmentaciones por </a:t>
            </a:r>
            <a:r>
              <a:rPr kumimoji="0" lang="es-CL" altLang="es-CL" sz="1400" b="1" i="0" u="none" strike="noStrike" cap="none" normalizeH="0" baseline="0" dirty="0" err="1">
                <a:ln>
                  <a:noFill/>
                </a:ln>
                <a:solidFill>
                  <a:schemeClr val="tx1"/>
                </a:solidFill>
                <a:effectLst/>
                <a:latin typeface="Arial Unicode MS"/>
              </a:rPr>
              <a:t>claseedad</a:t>
            </a:r>
            <a:r>
              <a:rPr kumimoji="0" lang="es-CL" altLang="es-CL" sz="1400" b="1" i="0" u="none" strike="noStrike" cap="none" normalizeH="0" baseline="0" dirty="0">
                <a:ln>
                  <a:noFill/>
                </a:ln>
                <a:solidFill>
                  <a:schemeClr val="tx1"/>
                </a:solidFill>
                <a:effectLst/>
              </a:rPr>
              <a:t> y </a:t>
            </a:r>
            <a:r>
              <a:rPr kumimoji="0" lang="es-CL" altLang="es-CL" sz="1400" b="1" i="0" u="none" strike="noStrike" cap="none" normalizeH="0" baseline="0" dirty="0" err="1">
                <a:ln>
                  <a:noFill/>
                </a:ln>
                <a:solidFill>
                  <a:schemeClr val="tx1"/>
                </a:solidFill>
                <a:effectLst/>
                <a:latin typeface="Arial Unicode MS"/>
              </a:rPr>
              <a:t>cat_ventas</a:t>
            </a:r>
            <a:r>
              <a:rPr kumimoji="0" lang="es-CL" altLang="es-CL" sz="1400" b="1" i="0" u="none" strike="noStrike" cap="none" normalizeH="0" baseline="0" dirty="0">
                <a:ln>
                  <a:noFill/>
                </a:ln>
                <a:solidFill>
                  <a:schemeClr val="tx1"/>
                </a:solidFill>
                <a:effectLst/>
              </a:rPr>
              <a:t> en campañas de marketing</a:t>
            </a:r>
            <a:br>
              <a:rPr kumimoji="0" lang="es-CL" altLang="es-CL" sz="1400" b="0" i="0" u="none" strike="noStrike" cap="none" normalizeH="0" baseline="0" dirty="0">
                <a:ln>
                  <a:noFill/>
                </a:ln>
                <a:solidFill>
                  <a:schemeClr val="tx1"/>
                </a:solidFill>
                <a:effectLst/>
                <a:latin typeface="Arial" panose="020B0604020202020204" pitchFamily="34" charset="0"/>
              </a:rPr>
            </a:br>
            <a:r>
              <a:rPr kumimoji="0" lang="es-CL" altLang="es-CL" sz="1400" b="0" i="0" u="none" strike="noStrike" cap="none" normalizeH="0" baseline="0" dirty="0">
                <a:ln>
                  <a:noFill/>
                </a:ln>
                <a:solidFill>
                  <a:schemeClr val="tx1"/>
                </a:solidFill>
                <a:effectLst/>
                <a:latin typeface="Arial" panose="020B0604020202020204" pitchFamily="34" charset="0"/>
              </a:rPr>
              <a:t>Se observan diferencias importantes en el comportamiento de compra según la edad del cliente (</a:t>
            </a:r>
            <a:r>
              <a:rPr kumimoji="0" lang="es-CL" altLang="es-CL" sz="1400" b="0" i="0" u="none" strike="noStrike" cap="none" normalizeH="0" baseline="0" dirty="0" err="1">
                <a:ln>
                  <a:noFill/>
                </a:ln>
                <a:solidFill>
                  <a:schemeClr val="tx1"/>
                </a:solidFill>
                <a:effectLst/>
                <a:latin typeface="Arial Unicode MS"/>
              </a:rPr>
              <a:t>claseedad</a:t>
            </a:r>
            <a:r>
              <a:rPr kumimoji="0" lang="es-CL" altLang="es-CL" sz="1400" b="0" i="0" u="none" strike="noStrike" cap="none" normalizeH="0" baseline="0" dirty="0">
                <a:ln>
                  <a:noFill/>
                </a:ln>
                <a:solidFill>
                  <a:schemeClr val="tx1"/>
                </a:solidFill>
                <a:effectLst/>
              </a:rPr>
              <a:t>) y el nivel de gasto (</a:t>
            </a:r>
            <a:r>
              <a:rPr kumimoji="0" lang="es-CL" altLang="es-CL" sz="1400" b="0" i="0" u="none" strike="noStrike" cap="none" normalizeH="0" baseline="0" dirty="0" err="1">
                <a:ln>
                  <a:noFill/>
                </a:ln>
                <a:solidFill>
                  <a:schemeClr val="tx1"/>
                </a:solidFill>
                <a:effectLst/>
                <a:latin typeface="Arial Unicode MS"/>
              </a:rPr>
              <a:t>cat_ventas</a:t>
            </a:r>
            <a:r>
              <a:rPr kumimoji="0" lang="es-CL" altLang="es-CL" sz="1400" b="0" i="0" u="none" strike="noStrike" cap="none" normalizeH="0" baseline="0" dirty="0">
                <a:ln>
                  <a:noFill/>
                </a:ln>
                <a:solidFill>
                  <a:schemeClr val="tx1"/>
                </a:solidFill>
                <a:effectLst/>
              </a:rPr>
              <a:t>). </a:t>
            </a:r>
            <a:r>
              <a:rPr lang="es-CL" altLang="es-CL" sz="1400" dirty="0">
                <a:latin typeface="Arial" panose="020B0604020202020204" pitchFamily="34" charset="0"/>
              </a:rPr>
              <a:t>Al diseñar campañas de marketing segmentadas por estos grupos, se puede personalizar la comunicación y las ofertas, lo cual aumenta la probabilidad de conversión y mejora la experiencia del cliente.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L"/>
              <a:t>Introducción</a:t>
            </a:r>
            <a:endParaRPr lang="es-CL" dirty="0"/>
          </a:p>
        </p:txBody>
      </p:sp>
      <p:sp>
        <p:nvSpPr>
          <p:cNvPr id="4" name="Rectangle 1">
            <a:extLst>
              <a:ext uri="{FF2B5EF4-FFF2-40B4-BE49-F238E27FC236}">
                <a16:creationId xmlns:a16="http://schemas.microsoft.com/office/drawing/2014/main" id="{C43D753B-45BE-6AF3-8D0B-D849A44DBAE4}"/>
              </a:ext>
            </a:extLst>
          </p:cNvPr>
          <p:cNvSpPr>
            <a:spLocks noChangeArrowheads="1"/>
          </p:cNvSpPr>
          <p:nvPr/>
        </p:nvSpPr>
        <p:spPr bwMode="auto">
          <a:xfrm>
            <a:off x="646685" y="1759072"/>
            <a:ext cx="7064756"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CL" altLang="es-CL" sz="1400" b="0" i="0" u="none" strike="noStrike" cap="none" normalizeH="0" baseline="0">
                <a:ln>
                  <a:noFill/>
                </a:ln>
                <a:solidFill>
                  <a:schemeClr val="tx1"/>
                </a:solidFill>
                <a:effectLst/>
                <a:latin typeface="+mj-lt"/>
              </a:rPr>
              <a:t>El presente informe tiene como objetivo analizar un conjunto de datos de ventas que incluye información detallada sobre transacciones realizadas por clientes durante el año 2023. El dataset contiene variables relacionadas con el perfil del cliente (edad, género, categoría etaria), las características del producto (categoría, precio unitario, cantidad) y el resultado económico de cada venta (</a:t>
            </a:r>
            <a:r>
              <a:rPr kumimoji="0" lang="es-CL" altLang="es-CL" sz="1400" b="1" i="0" u="none" strike="noStrike" cap="none" normalizeH="0" baseline="0">
                <a:ln>
                  <a:noFill/>
                </a:ln>
                <a:solidFill>
                  <a:schemeClr val="tx1"/>
                </a:solidFill>
                <a:effectLst/>
                <a:latin typeface="+mj-lt"/>
              </a:rPr>
              <a:t>total_amount</a:t>
            </a:r>
            <a:r>
              <a:rPr kumimoji="0" lang="es-CL" altLang="es-CL" sz="1400" b="0" i="0" u="none" strike="noStrike" cap="none" normalizeH="0" baseline="0">
                <a:ln>
                  <a:noFill/>
                </a:ln>
                <a:solidFill>
                  <a:schemeClr val="tx1"/>
                </a:solidFill>
                <a:effectLst/>
                <a:latin typeface="+mj-lt"/>
              </a:rPr>
              <a:t>, </a:t>
            </a:r>
            <a:r>
              <a:rPr kumimoji="0" lang="es-CL" altLang="es-CL" sz="1400" b="1" i="0" u="none" strike="noStrike" cap="none" normalizeH="0" baseline="0">
                <a:ln>
                  <a:noFill/>
                </a:ln>
                <a:solidFill>
                  <a:schemeClr val="tx1"/>
                </a:solidFill>
                <a:effectLst/>
                <a:latin typeface="+mj-lt"/>
              </a:rPr>
              <a:t>dif_prom</a:t>
            </a:r>
            <a:r>
              <a:rPr kumimoji="0" lang="es-CL" altLang="es-CL" sz="1400" b="0" i="0" u="none" strike="noStrike" cap="none" normalizeH="0" baseline="0">
                <a:ln>
                  <a:noFill/>
                </a:ln>
                <a:solidFill>
                  <a:schemeClr val="tx1"/>
                </a:solidFill>
                <a:effectLst/>
                <a:latin typeface="+mj-lt"/>
              </a:rPr>
              <a:t>, </a:t>
            </a:r>
            <a:r>
              <a:rPr kumimoji="0" lang="es-CL" altLang="es-CL" sz="1400" b="1" i="0" u="none" strike="noStrike" cap="none" normalizeH="0" baseline="0">
                <a:ln>
                  <a:noFill/>
                </a:ln>
                <a:solidFill>
                  <a:schemeClr val="tx1"/>
                </a:solidFill>
                <a:effectLst/>
                <a:latin typeface="+mj-lt"/>
              </a:rPr>
              <a:t>desviacion_venta</a:t>
            </a:r>
            <a:r>
              <a:rPr kumimoji="0" lang="es-CL" altLang="es-CL" sz="1400" b="0" i="0" u="none" strike="noStrike" cap="none" normalizeH="0" baseline="0">
                <a:ln>
                  <a:noFill/>
                </a:ln>
                <a:solidFill>
                  <a:schemeClr val="tx1"/>
                </a:solidFill>
                <a:effectLst/>
                <a:latin typeface="+mj-lt"/>
              </a:rPr>
              <a:t>, entre otras).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L" altLang="es-CL" sz="1400" b="0" i="0" u="none" strike="noStrike" cap="none" normalizeH="0" baseline="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CL" altLang="es-CL" sz="1400" b="0" i="0" u="none" strike="noStrike" cap="none" normalizeH="0" baseline="0">
                <a:ln>
                  <a:noFill/>
                </a:ln>
                <a:solidFill>
                  <a:schemeClr val="tx1"/>
                </a:solidFill>
                <a:effectLst/>
                <a:latin typeface="+mj-lt"/>
              </a:rPr>
              <a:t>Este análisis busca identificar patrones de comportamiento en las ventas, detectar relaciones estadísticas relevantes entre variables cuantitativas y evaluar el impacto de ciertos factores (como la categoría del producto o el segmento etario del cliente) sobre el monto total de la transacción. Para ello, se aplican técnicas de análisis exploratorio, correlación estadística y modelos de regresión lineal múltiple.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CL" altLang="es-CL" sz="1400" b="0" i="0" u="none" strike="noStrike" cap="none" normalizeH="0" baseline="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CL" altLang="es-CL" sz="1400" b="0" i="0" u="none" strike="noStrike" cap="none" normalizeH="0" baseline="0">
                <a:ln>
                  <a:noFill/>
                </a:ln>
                <a:solidFill>
                  <a:schemeClr val="tx1"/>
                </a:solidFill>
                <a:effectLst/>
                <a:latin typeface="+mj-lt"/>
              </a:rPr>
              <a:t>Asimismo, se realiza una segmentación por clase etaria (</a:t>
            </a:r>
            <a:r>
              <a:rPr kumimoji="0" lang="es-CL" altLang="es-CL" sz="1400" b="1" i="0" u="none" strike="noStrike" cap="none" normalizeH="0" baseline="0">
                <a:ln>
                  <a:noFill/>
                </a:ln>
                <a:solidFill>
                  <a:schemeClr val="tx1"/>
                </a:solidFill>
                <a:effectLst/>
                <a:latin typeface="+mj-lt"/>
              </a:rPr>
              <a:t>claseedad</a:t>
            </a:r>
            <a:r>
              <a:rPr kumimoji="0" lang="es-CL" altLang="es-CL" sz="1400" b="0" i="0" u="none" strike="noStrike" cap="none" normalizeH="0" baseline="0">
                <a:ln>
                  <a:noFill/>
                </a:ln>
                <a:solidFill>
                  <a:schemeClr val="tx1"/>
                </a:solidFill>
                <a:effectLst/>
                <a:latin typeface="+mj-lt"/>
              </a:rPr>
              <a:t>) y por nivel de ventas (</a:t>
            </a:r>
            <a:r>
              <a:rPr kumimoji="0" lang="es-CL" altLang="es-CL" sz="1400" b="1" i="0" u="none" strike="noStrike" cap="none" normalizeH="0" baseline="0">
                <a:ln>
                  <a:noFill/>
                </a:ln>
                <a:solidFill>
                  <a:schemeClr val="tx1"/>
                </a:solidFill>
                <a:effectLst/>
                <a:latin typeface="+mj-lt"/>
              </a:rPr>
              <a:t>cat_ventas</a:t>
            </a:r>
            <a:r>
              <a:rPr kumimoji="0" lang="es-CL" altLang="es-CL" sz="1400" b="0" i="0" u="none" strike="noStrike" cap="none" normalizeH="0" baseline="0">
                <a:ln>
                  <a:noFill/>
                </a:ln>
                <a:solidFill>
                  <a:schemeClr val="tx1"/>
                </a:solidFill>
                <a:effectLst/>
                <a:latin typeface="+mj-lt"/>
              </a:rPr>
              <a:t>), lo que permite observar diferencias significativas en el comportamiento de compra según estos grupos. Los resultados obtenidos ofrecen una base sólida para la toma de decisiones estratégicas orientadas a mejorar la segmentación del mercado, optimizar las políticas de precios y fortalecer las estrategias de venta.</a:t>
            </a:r>
            <a:endParaRPr kumimoji="0" lang="es-CL" altLang="es-CL" sz="1400" b="0" i="0" u="none" strike="noStrike" cap="none" normalizeH="0" baseline="0" dirty="0">
              <a:ln>
                <a:noFill/>
              </a:ln>
              <a:solidFill>
                <a:schemeClr val="tx1"/>
              </a:solidFill>
              <a:effectLst/>
              <a:latin typeface="+mj-lt"/>
            </a:endParaRP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F46E84-43C3-B25F-89DF-7122C378AD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4F5893-1344-6652-6834-8A403F323D6C}"/>
              </a:ext>
            </a:extLst>
          </p:cNvPr>
          <p:cNvSpPr>
            <a:spLocks noGrp="1"/>
          </p:cNvSpPr>
          <p:nvPr>
            <p:ph type="title"/>
          </p:nvPr>
        </p:nvSpPr>
        <p:spPr/>
        <p:txBody>
          <a:bodyPr/>
          <a:lstStyle/>
          <a:p>
            <a:r>
              <a:rPr lang="es-CL" dirty="0"/>
              <a:t>Objetivos</a:t>
            </a:r>
            <a:endParaRPr dirty="0"/>
          </a:p>
        </p:txBody>
      </p:sp>
      <p:sp>
        <p:nvSpPr>
          <p:cNvPr id="3" name="Content Placeholder 2">
            <a:extLst>
              <a:ext uri="{FF2B5EF4-FFF2-40B4-BE49-F238E27FC236}">
                <a16:creationId xmlns:a16="http://schemas.microsoft.com/office/drawing/2014/main" id="{C9132C04-C274-1C7E-DBE3-29CD2D691809}"/>
              </a:ext>
            </a:extLst>
          </p:cNvPr>
          <p:cNvSpPr>
            <a:spLocks noGrp="1"/>
          </p:cNvSpPr>
          <p:nvPr>
            <p:ph idx="1"/>
          </p:nvPr>
        </p:nvSpPr>
        <p:spPr>
          <a:xfrm>
            <a:off x="946404" y="2275841"/>
            <a:ext cx="6446520" cy="1600199"/>
          </a:xfrm>
        </p:spPr>
        <p:txBody>
          <a:bodyPr/>
          <a:lstStyle/>
          <a:p>
            <a:r>
              <a:rPr lang="es-CL" dirty="0"/>
              <a:t>Analizar datos de ventas para encontrar patrones de compra.</a:t>
            </a:r>
          </a:p>
          <a:p>
            <a:r>
              <a:rPr lang="es-CL" dirty="0"/>
              <a:t> </a:t>
            </a:r>
            <a:r>
              <a:rPr dirty="0" err="1"/>
              <a:t>Identificar</a:t>
            </a:r>
            <a:r>
              <a:rPr dirty="0"/>
              <a:t> </a:t>
            </a:r>
            <a:r>
              <a:rPr dirty="0" err="1"/>
              <a:t>factores</a:t>
            </a:r>
            <a:r>
              <a:rPr dirty="0"/>
              <a:t> que </a:t>
            </a:r>
            <a:r>
              <a:rPr dirty="0" err="1"/>
              <a:t>influyen</a:t>
            </a:r>
            <a:r>
              <a:rPr dirty="0"/>
              <a:t> </a:t>
            </a:r>
            <a:r>
              <a:rPr dirty="0" err="1"/>
              <a:t>en</a:t>
            </a:r>
            <a:r>
              <a:rPr dirty="0"/>
              <a:t> </a:t>
            </a:r>
            <a:r>
              <a:rPr dirty="0" err="1"/>
              <a:t>el</a:t>
            </a:r>
            <a:r>
              <a:rPr dirty="0"/>
              <a:t> </a:t>
            </a:r>
            <a:r>
              <a:rPr dirty="0" err="1"/>
              <a:t>gasto</a:t>
            </a:r>
            <a:r>
              <a:rPr dirty="0"/>
              <a:t> total.</a:t>
            </a:r>
          </a:p>
          <a:p>
            <a:r>
              <a:rPr dirty="0"/>
              <a:t>Usar </a:t>
            </a:r>
            <a:r>
              <a:rPr dirty="0" err="1"/>
              <a:t>visualizaciones</a:t>
            </a:r>
            <a:r>
              <a:rPr dirty="0"/>
              <a:t> para </a:t>
            </a:r>
            <a:r>
              <a:rPr dirty="0" err="1"/>
              <a:t>comunicar</a:t>
            </a:r>
            <a:r>
              <a:rPr dirty="0"/>
              <a:t> </a:t>
            </a:r>
            <a:r>
              <a:rPr dirty="0" err="1"/>
              <a:t>hallazgos</a:t>
            </a:r>
            <a:r>
              <a:rPr dirty="0"/>
              <a:t>.</a:t>
            </a:r>
          </a:p>
        </p:txBody>
      </p:sp>
    </p:spTree>
    <p:extLst>
      <p:ext uri="{BB962C8B-B14F-4D97-AF65-F5344CB8AC3E}">
        <p14:creationId xmlns:p14="http://schemas.microsoft.com/office/powerpoint/2010/main" val="1746035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924" y="152400"/>
            <a:ext cx="7269480" cy="644842"/>
          </a:xfrm>
        </p:spPr>
        <p:txBody>
          <a:bodyPr>
            <a:normAutofit/>
          </a:bodyPr>
          <a:lstStyle/>
          <a:p>
            <a:r>
              <a:rPr sz="3600" dirty="0" err="1"/>
              <a:t>Descripción</a:t>
            </a:r>
            <a:r>
              <a:rPr sz="3600" dirty="0"/>
              <a:t> del Conjunto de Datos</a:t>
            </a:r>
          </a:p>
        </p:txBody>
      </p:sp>
      <p:sp>
        <p:nvSpPr>
          <p:cNvPr id="3" name="Content Placeholder 2"/>
          <p:cNvSpPr>
            <a:spLocks noGrp="1"/>
          </p:cNvSpPr>
          <p:nvPr>
            <p:ph idx="1"/>
          </p:nvPr>
        </p:nvSpPr>
        <p:spPr>
          <a:xfrm>
            <a:off x="692404" y="888683"/>
            <a:ext cx="6446520" cy="513397"/>
          </a:xfrm>
        </p:spPr>
        <p:txBody>
          <a:bodyPr>
            <a:normAutofit fontScale="92500" lnSpcReduction="20000"/>
          </a:bodyPr>
          <a:lstStyle/>
          <a:p>
            <a:r>
              <a:rPr dirty="0"/>
              <a:t>1000 </a:t>
            </a:r>
            <a:r>
              <a:rPr dirty="0" err="1"/>
              <a:t>registros</a:t>
            </a:r>
            <a:r>
              <a:rPr dirty="0"/>
              <a:t> de </a:t>
            </a:r>
            <a:r>
              <a:rPr dirty="0" err="1"/>
              <a:t>transacciones</a:t>
            </a:r>
            <a:r>
              <a:rPr dirty="0"/>
              <a:t> con las </a:t>
            </a:r>
            <a:r>
              <a:rPr dirty="0" err="1"/>
              <a:t>siguientes</a:t>
            </a:r>
            <a:r>
              <a:rPr dirty="0"/>
              <a:t> </a:t>
            </a:r>
            <a:r>
              <a:rPr dirty="0" err="1"/>
              <a:t>columnas</a:t>
            </a:r>
            <a:r>
              <a:rPr dirty="0"/>
              <a:t>:</a:t>
            </a:r>
          </a:p>
        </p:txBody>
      </p:sp>
      <p:graphicFrame>
        <p:nvGraphicFramePr>
          <p:cNvPr id="4" name="Tabla 3">
            <a:extLst>
              <a:ext uri="{FF2B5EF4-FFF2-40B4-BE49-F238E27FC236}">
                <a16:creationId xmlns:a16="http://schemas.microsoft.com/office/drawing/2014/main" id="{D5FD69E4-0C6D-AA27-F0F1-9E6E7983650A}"/>
              </a:ext>
            </a:extLst>
          </p:cNvPr>
          <p:cNvGraphicFramePr>
            <a:graphicFrameLocks noGrp="1"/>
          </p:cNvGraphicFramePr>
          <p:nvPr>
            <p:extLst>
              <p:ext uri="{D42A27DB-BD31-4B8C-83A1-F6EECF244321}">
                <p14:modId xmlns:p14="http://schemas.microsoft.com/office/powerpoint/2010/main" val="2235745499"/>
              </p:ext>
            </p:extLst>
          </p:nvPr>
        </p:nvGraphicFramePr>
        <p:xfrm>
          <a:off x="692404" y="1595120"/>
          <a:ext cx="6206236" cy="4807947"/>
        </p:xfrm>
        <a:graphic>
          <a:graphicData uri="http://schemas.openxmlformats.org/drawingml/2006/table">
            <a:tbl>
              <a:tblPr/>
              <a:tblGrid>
                <a:gridCol w="3103118">
                  <a:extLst>
                    <a:ext uri="{9D8B030D-6E8A-4147-A177-3AD203B41FA5}">
                      <a16:colId xmlns:a16="http://schemas.microsoft.com/office/drawing/2014/main" val="322657852"/>
                    </a:ext>
                  </a:extLst>
                </a:gridCol>
                <a:gridCol w="3103118">
                  <a:extLst>
                    <a:ext uri="{9D8B030D-6E8A-4147-A177-3AD203B41FA5}">
                      <a16:colId xmlns:a16="http://schemas.microsoft.com/office/drawing/2014/main" val="1327169102"/>
                    </a:ext>
                  </a:extLst>
                </a:gridCol>
              </a:tblGrid>
              <a:tr h="116243">
                <a:tc>
                  <a:txBody>
                    <a:bodyPr/>
                    <a:lstStyle/>
                    <a:p>
                      <a:r>
                        <a:rPr lang="es-CL" sz="1050" b="1"/>
                        <a:t>Columna</a:t>
                      </a:r>
                      <a:endParaRPr lang="es-CL" sz="1050"/>
                    </a:p>
                  </a:txBody>
                  <a:tcPr marL="32473" marR="32473" marT="16236" marB="16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L" sz="1050" b="1"/>
                        <a:t>Descripción</a:t>
                      </a:r>
                      <a:endParaRPr lang="es-CL" sz="1050"/>
                    </a:p>
                  </a:txBody>
                  <a:tcPr marL="32473" marR="32473" marT="16236" marB="16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8904740"/>
                  </a:ext>
                </a:extLst>
              </a:tr>
              <a:tr h="203425">
                <a:tc>
                  <a:txBody>
                    <a:bodyPr/>
                    <a:lstStyle/>
                    <a:p>
                      <a:r>
                        <a:rPr lang="es-CL" sz="1050"/>
                        <a:t>transaction_id</a:t>
                      </a:r>
                    </a:p>
                  </a:txBody>
                  <a:tcPr marL="32473" marR="32473" marT="16236" marB="16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MX" sz="1050"/>
                        <a:t>Identificador único para cada transacción realizada.</a:t>
                      </a:r>
                    </a:p>
                  </a:txBody>
                  <a:tcPr marL="32473" marR="32473" marT="16236" marB="16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6237100"/>
                  </a:ext>
                </a:extLst>
              </a:tr>
              <a:tr h="203425">
                <a:tc>
                  <a:txBody>
                    <a:bodyPr/>
                    <a:lstStyle/>
                    <a:p>
                      <a:r>
                        <a:rPr lang="es-CL" sz="1050"/>
                        <a:t>date</a:t>
                      </a:r>
                    </a:p>
                  </a:txBody>
                  <a:tcPr marL="32473" marR="32473" marT="16236" marB="16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MX" sz="1050"/>
                        <a:t>Fecha en que se realizó la transacción.</a:t>
                      </a:r>
                    </a:p>
                  </a:txBody>
                  <a:tcPr marL="32473" marR="32473" marT="16236" marB="16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443029"/>
                  </a:ext>
                </a:extLst>
              </a:tr>
              <a:tr h="290607">
                <a:tc>
                  <a:txBody>
                    <a:bodyPr/>
                    <a:lstStyle/>
                    <a:p>
                      <a:r>
                        <a:rPr lang="es-CL" sz="1050"/>
                        <a:t>customer_id</a:t>
                      </a:r>
                    </a:p>
                  </a:txBody>
                  <a:tcPr marL="32473" marR="32473" marT="16236" marB="16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MX" sz="1050"/>
                        <a:t>Identificador único del cliente que realizó la compra.</a:t>
                      </a:r>
                    </a:p>
                  </a:txBody>
                  <a:tcPr marL="32473" marR="32473" marT="16236" marB="16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7297702"/>
                  </a:ext>
                </a:extLst>
              </a:tr>
              <a:tr h="203425">
                <a:tc>
                  <a:txBody>
                    <a:bodyPr/>
                    <a:lstStyle/>
                    <a:p>
                      <a:r>
                        <a:rPr lang="es-CL" sz="1050"/>
                        <a:t>gender</a:t>
                      </a:r>
                    </a:p>
                  </a:txBody>
                  <a:tcPr marL="32473" marR="32473" marT="16236" marB="16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it-IT" sz="1050" dirty="0"/>
                        <a:t>Género del cliente (Male o Female).</a:t>
                      </a:r>
                    </a:p>
                  </a:txBody>
                  <a:tcPr marL="32473" marR="32473" marT="16236" marB="16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42523576"/>
                  </a:ext>
                </a:extLst>
              </a:tr>
              <a:tr h="116243">
                <a:tc>
                  <a:txBody>
                    <a:bodyPr/>
                    <a:lstStyle/>
                    <a:p>
                      <a:r>
                        <a:rPr lang="es-CL" sz="1050"/>
                        <a:t>age</a:t>
                      </a:r>
                    </a:p>
                  </a:txBody>
                  <a:tcPr marL="32473" marR="32473" marT="16236" marB="16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MX" sz="1050"/>
                        <a:t>Edad del cliente en años.</a:t>
                      </a:r>
                    </a:p>
                  </a:txBody>
                  <a:tcPr marL="32473" marR="32473" marT="16236" marB="16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8832805"/>
                  </a:ext>
                </a:extLst>
              </a:tr>
              <a:tr h="290607">
                <a:tc>
                  <a:txBody>
                    <a:bodyPr/>
                    <a:lstStyle/>
                    <a:p>
                      <a:r>
                        <a:rPr lang="es-CL" sz="1050"/>
                        <a:t>product_category</a:t>
                      </a:r>
                    </a:p>
                  </a:txBody>
                  <a:tcPr marL="32473" marR="32473" marT="16236" marB="16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MX" sz="1050"/>
                        <a:t>Categoría del producto adquirido (por ejemplo: </a:t>
                      </a:r>
                      <a:r>
                        <a:rPr lang="es-MX" sz="1050" i="1"/>
                        <a:t>Beauty</a:t>
                      </a:r>
                      <a:r>
                        <a:rPr lang="es-MX" sz="1050"/>
                        <a:t>, </a:t>
                      </a:r>
                      <a:r>
                        <a:rPr lang="es-MX" sz="1050" i="1"/>
                        <a:t>Clothing</a:t>
                      </a:r>
                      <a:r>
                        <a:rPr lang="es-MX" sz="1050"/>
                        <a:t>, etc.).</a:t>
                      </a:r>
                    </a:p>
                  </a:txBody>
                  <a:tcPr marL="32473" marR="32473" marT="16236" marB="16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7952734"/>
                  </a:ext>
                </a:extLst>
              </a:tr>
              <a:tr h="290607">
                <a:tc>
                  <a:txBody>
                    <a:bodyPr/>
                    <a:lstStyle/>
                    <a:p>
                      <a:r>
                        <a:rPr lang="es-CL" sz="1050"/>
                        <a:t>quantity</a:t>
                      </a:r>
                    </a:p>
                  </a:txBody>
                  <a:tcPr marL="32473" marR="32473" marT="16236" marB="16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MX" sz="1050"/>
                        <a:t>Cantidad de unidades compradas en la transacción.</a:t>
                      </a:r>
                    </a:p>
                  </a:txBody>
                  <a:tcPr marL="32473" marR="32473" marT="16236" marB="16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8815235"/>
                  </a:ext>
                </a:extLst>
              </a:tr>
              <a:tr h="203425">
                <a:tc>
                  <a:txBody>
                    <a:bodyPr/>
                    <a:lstStyle/>
                    <a:p>
                      <a:r>
                        <a:rPr lang="es-CL" sz="1050"/>
                        <a:t>price_per_unit</a:t>
                      </a:r>
                    </a:p>
                  </a:txBody>
                  <a:tcPr marL="32473" marR="32473" marT="16236" marB="16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MX" sz="1050"/>
                        <a:t>Precio por unidad del producto en la transacción.</a:t>
                      </a:r>
                    </a:p>
                  </a:txBody>
                  <a:tcPr marL="32473" marR="32473" marT="16236" marB="16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4021238"/>
                  </a:ext>
                </a:extLst>
              </a:tr>
              <a:tr h="290607">
                <a:tc>
                  <a:txBody>
                    <a:bodyPr/>
                    <a:lstStyle/>
                    <a:p>
                      <a:r>
                        <a:rPr lang="es-CL" sz="1050"/>
                        <a:t>total_amount</a:t>
                      </a:r>
                    </a:p>
                  </a:txBody>
                  <a:tcPr marL="32473" marR="32473" marT="16236" marB="16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CL" sz="1050"/>
                        <a:t>Monto total de la compra (resultado de price_per_unit × quantity).</a:t>
                      </a:r>
                    </a:p>
                  </a:txBody>
                  <a:tcPr marL="32473" marR="32473" marT="16236" marB="16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2631268"/>
                  </a:ext>
                </a:extLst>
              </a:tr>
              <a:tr h="552154">
                <a:tc>
                  <a:txBody>
                    <a:bodyPr/>
                    <a:lstStyle/>
                    <a:p>
                      <a:r>
                        <a:rPr lang="es-CL" sz="1050"/>
                        <a:t>dif_prom</a:t>
                      </a:r>
                    </a:p>
                  </a:txBody>
                  <a:tcPr marL="32473" marR="32473" marT="16236" marB="16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MX" sz="1050"/>
                        <a:t>Diferencia entre el total_amount y algún promedio de referencia (no especificado en el dataset, pero podría ser el promedio general o histórico).</a:t>
                      </a:r>
                    </a:p>
                  </a:txBody>
                  <a:tcPr marL="32473" marR="32473" marT="16236" marB="16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7062596"/>
                  </a:ext>
                </a:extLst>
              </a:tr>
              <a:tr h="290607">
                <a:tc>
                  <a:txBody>
                    <a:bodyPr/>
                    <a:lstStyle/>
                    <a:p>
                      <a:r>
                        <a:rPr lang="es-CL" sz="1050"/>
                        <a:t>claseedad</a:t>
                      </a:r>
                    </a:p>
                  </a:txBody>
                  <a:tcPr marL="32473" marR="32473" marT="16236" marB="16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MX" sz="1050"/>
                        <a:t>Clasificación etaria del cliente (por ejemplo: </a:t>
                      </a:r>
                      <a:r>
                        <a:rPr lang="es-MX" sz="1050" i="1"/>
                        <a:t>Joven</a:t>
                      </a:r>
                      <a:r>
                        <a:rPr lang="es-MX" sz="1050"/>
                        <a:t>, </a:t>
                      </a:r>
                      <a:r>
                        <a:rPr lang="es-MX" sz="1050" i="1"/>
                        <a:t>Adulto</a:t>
                      </a:r>
                      <a:r>
                        <a:rPr lang="es-MX" sz="1050"/>
                        <a:t>, </a:t>
                      </a:r>
                      <a:r>
                        <a:rPr lang="es-MX" sz="1050" i="1"/>
                        <a:t>Adulto Mayor</a:t>
                      </a:r>
                      <a:r>
                        <a:rPr lang="es-MX" sz="1050"/>
                        <a:t>).</a:t>
                      </a:r>
                    </a:p>
                  </a:txBody>
                  <a:tcPr marL="32473" marR="32473" marT="16236" marB="16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3784302"/>
                  </a:ext>
                </a:extLst>
              </a:tr>
              <a:tr h="290607">
                <a:tc>
                  <a:txBody>
                    <a:bodyPr/>
                    <a:lstStyle/>
                    <a:p>
                      <a:r>
                        <a:rPr lang="es-CL" sz="1050"/>
                        <a:t>cat_ventas</a:t>
                      </a:r>
                    </a:p>
                  </a:txBody>
                  <a:tcPr marL="32473" marR="32473" marT="16236" marB="16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MX" sz="1050"/>
                        <a:t>Categoría de la venta según su monto (Alta, Media, Baja).</a:t>
                      </a:r>
                    </a:p>
                  </a:txBody>
                  <a:tcPr marL="32473" marR="32473" marT="16236" marB="16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6156931"/>
                  </a:ext>
                </a:extLst>
              </a:tr>
              <a:tr h="552154">
                <a:tc>
                  <a:txBody>
                    <a:bodyPr/>
                    <a:lstStyle/>
                    <a:p>
                      <a:r>
                        <a:rPr lang="es-CL" sz="1050"/>
                        <a:t>desviacion_venta</a:t>
                      </a:r>
                    </a:p>
                  </a:txBody>
                  <a:tcPr marL="32473" marR="32473" marT="16236" marB="16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MX" sz="1050" dirty="0"/>
                        <a:t>Medida de desviación del </a:t>
                      </a:r>
                      <a:r>
                        <a:rPr lang="es-MX" sz="1050" dirty="0" err="1"/>
                        <a:t>total_amount</a:t>
                      </a:r>
                      <a:r>
                        <a:rPr lang="es-MX" sz="1050" dirty="0"/>
                        <a:t> respecto a algún valor de referencia (posiblemente un promedio o mediana, útil para análisis de dispersión).</a:t>
                      </a:r>
                    </a:p>
                  </a:txBody>
                  <a:tcPr marL="32473" marR="32473" marT="16236" marB="1623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236984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874CD9-8F9A-343B-1A6F-B2538C49FDC7}"/>
              </a:ext>
            </a:extLst>
          </p:cNvPr>
          <p:cNvSpPr>
            <a:spLocks noGrp="1"/>
          </p:cNvSpPr>
          <p:nvPr>
            <p:ph type="title"/>
          </p:nvPr>
        </p:nvSpPr>
        <p:spPr>
          <a:xfrm>
            <a:off x="722884" y="2849880"/>
            <a:ext cx="7269480" cy="609600"/>
          </a:xfrm>
        </p:spPr>
        <p:txBody>
          <a:bodyPr>
            <a:normAutofit fontScale="90000"/>
          </a:bodyPr>
          <a:lstStyle/>
          <a:p>
            <a:r>
              <a:rPr lang="es-CL"/>
              <a:t>Principales análisis y hallazgos.</a:t>
            </a:r>
            <a:endParaRPr lang="es-CL" dirty="0"/>
          </a:p>
        </p:txBody>
      </p:sp>
    </p:spTree>
    <p:extLst>
      <p:ext uri="{BB962C8B-B14F-4D97-AF65-F5344CB8AC3E}">
        <p14:creationId xmlns:p14="http://schemas.microsoft.com/office/powerpoint/2010/main" val="2441765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447040"/>
            <a:ext cx="7863840" cy="883920"/>
          </a:xfrm>
        </p:spPr>
        <p:txBody>
          <a:bodyPr>
            <a:normAutofit fontScale="90000"/>
          </a:bodyPr>
          <a:lstStyle/>
          <a:p>
            <a:br>
              <a:rPr lang="es-CL" dirty="0"/>
            </a:br>
            <a:br>
              <a:rPr lang="es-CL" dirty="0"/>
            </a:br>
            <a:r>
              <a:rPr lang="es-CL" dirty="0"/>
              <a:t>Visualizaciones clave con explicación.</a:t>
            </a:r>
            <a:br>
              <a:rPr lang="es-CL" dirty="0"/>
            </a:br>
            <a:endParaRPr dirty="0"/>
          </a:p>
        </p:txBody>
      </p:sp>
      <p:pic>
        <p:nvPicPr>
          <p:cNvPr id="6" name="Imagen 5">
            <a:extLst>
              <a:ext uri="{FF2B5EF4-FFF2-40B4-BE49-F238E27FC236}">
                <a16:creationId xmlns:a16="http://schemas.microsoft.com/office/drawing/2014/main" id="{78FF7238-15E9-3D0E-F221-76344A203F3F}"/>
              </a:ext>
            </a:extLst>
          </p:cNvPr>
          <p:cNvPicPr>
            <a:picLocks noChangeAspect="1"/>
          </p:cNvPicPr>
          <p:nvPr/>
        </p:nvPicPr>
        <p:blipFill>
          <a:blip r:embed="rId2"/>
          <a:stretch>
            <a:fillRect/>
          </a:stretch>
        </p:blipFill>
        <p:spPr>
          <a:xfrm>
            <a:off x="3952240" y="1618575"/>
            <a:ext cx="4679867" cy="3127952"/>
          </a:xfrm>
          <a:prstGeom prst="rect">
            <a:avLst/>
          </a:prstGeom>
          <a:ln>
            <a:noFill/>
          </a:ln>
          <a:effectLst>
            <a:outerShdw blurRad="292100" dist="139700" dir="2700000" algn="tl" rotWithShape="0">
              <a:srgbClr val="333333">
                <a:alpha val="65000"/>
              </a:srgbClr>
            </a:outerShdw>
          </a:effectLst>
        </p:spPr>
      </p:pic>
      <p:sp>
        <p:nvSpPr>
          <p:cNvPr id="8" name="CuadroTexto 7">
            <a:extLst>
              <a:ext uri="{FF2B5EF4-FFF2-40B4-BE49-F238E27FC236}">
                <a16:creationId xmlns:a16="http://schemas.microsoft.com/office/drawing/2014/main" id="{DC7EFF3B-AB63-8FE4-D2AC-E046FB20E1CB}"/>
              </a:ext>
            </a:extLst>
          </p:cNvPr>
          <p:cNvSpPr txBox="1"/>
          <p:nvPr/>
        </p:nvSpPr>
        <p:spPr>
          <a:xfrm>
            <a:off x="101600" y="1370825"/>
            <a:ext cx="3749040" cy="4524315"/>
          </a:xfrm>
          <a:prstGeom prst="rect">
            <a:avLst/>
          </a:prstGeom>
          <a:noFill/>
        </p:spPr>
        <p:txBody>
          <a:bodyPr wrap="square">
            <a:spAutoFit/>
          </a:bodyPr>
          <a:lstStyle/>
          <a:p>
            <a:pPr algn="l">
              <a:buNone/>
            </a:pPr>
            <a:r>
              <a:rPr lang="es-MX" b="1" i="0" dirty="0">
                <a:solidFill>
                  <a:srgbClr val="1F1F1F"/>
                </a:solidFill>
                <a:effectLst/>
                <a:latin typeface="Roboto" panose="02000000000000000000" pitchFamily="2" charset="0"/>
              </a:rPr>
              <a:t>Edad vs Monto total </a:t>
            </a:r>
            <a:endParaRPr lang="es-MX" b="1" dirty="0">
              <a:solidFill>
                <a:srgbClr val="1F1F1F"/>
              </a:solidFill>
              <a:latin typeface="Roboto" panose="02000000000000000000" pitchFamily="2" charset="0"/>
            </a:endParaRPr>
          </a:p>
          <a:p>
            <a:pPr algn="l">
              <a:buNone/>
            </a:pPr>
            <a:endParaRPr lang="es-MX" b="1" dirty="0">
              <a:solidFill>
                <a:srgbClr val="1F1F1F"/>
              </a:solidFill>
              <a:latin typeface="Roboto" panose="02000000000000000000" pitchFamily="2" charset="0"/>
            </a:endParaRPr>
          </a:p>
          <a:p>
            <a:pPr algn="l">
              <a:buNone/>
            </a:pPr>
            <a:r>
              <a:rPr lang="es-MX" b="1" i="0" dirty="0">
                <a:solidFill>
                  <a:srgbClr val="1F1F1F"/>
                </a:solidFill>
                <a:effectLst/>
                <a:latin typeface="Roboto" panose="02000000000000000000" pitchFamily="2" charset="0"/>
              </a:rPr>
              <a:t>Tendencia:</a:t>
            </a:r>
            <a:r>
              <a:rPr lang="es-MX" b="0" i="0" dirty="0">
                <a:solidFill>
                  <a:srgbClr val="1F1F1F"/>
                </a:solidFill>
                <a:effectLst/>
                <a:latin typeface="Roboto" panose="02000000000000000000" pitchFamily="2" charset="0"/>
              </a:rPr>
              <a:t> No se observa una relación clara entre la edad y el monto total gastado.</a:t>
            </a:r>
          </a:p>
          <a:p>
            <a:pPr algn="l">
              <a:buNone/>
            </a:pPr>
            <a:endParaRPr lang="es-MX" b="0" i="0" dirty="0">
              <a:solidFill>
                <a:srgbClr val="1F1F1F"/>
              </a:solidFill>
              <a:effectLst/>
              <a:latin typeface="Roboto" panose="02000000000000000000" pitchFamily="2" charset="0"/>
            </a:endParaRPr>
          </a:p>
          <a:p>
            <a:pPr algn="l">
              <a:buNone/>
            </a:pPr>
            <a:r>
              <a:rPr lang="es-MX" b="1" i="0" dirty="0">
                <a:solidFill>
                  <a:srgbClr val="1F1F1F"/>
                </a:solidFill>
                <a:effectLst/>
                <a:latin typeface="Roboto" panose="02000000000000000000" pitchFamily="2" charset="0"/>
              </a:rPr>
              <a:t>Observación destacada:</a:t>
            </a:r>
            <a:r>
              <a:rPr lang="es-MX" b="0" i="0" dirty="0">
                <a:solidFill>
                  <a:srgbClr val="1F1F1F"/>
                </a:solidFill>
                <a:effectLst/>
                <a:latin typeface="Roboto" panose="02000000000000000000" pitchFamily="2" charset="0"/>
              </a:rPr>
              <a:t> Se ha marcado un punto como “Máximo gasto”, alrededor de los 44 años con un monto total cercano a 2000.</a:t>
            </a:r>
          </a:p>
          <a:p>
            <a:pPr algn="l">
              <a:buNone/>
            </a:pPr>
            <a:endParaRPr lang="es-MX" b="0" i="0" dirty="0">
              <a:solidFill>
                <a:srgbClr val="1F1F1F"/>
              </a:solidFill>
              <a:effectLst/>
              <a:latin typeface="Roboto" panose="02000000000000000000" pitchFamily="2" charset="0"/>
            </a:endParaRPr>
          </a:p>
          <a:p>
            <a:pPr algn="l"/>
            <a:r>
              <a:rPr lang="es-MX" b="1" i="0" dirty="0">
                <a:solidFill>
                  <a:srgbClr val="1F1F1F"/>
                </a:solidFill>
                <a:effectLst/>
                <a:latin typeface="Roboto" panose="02000000000000000000" pitchFamily="2" charset="0"/>
              </a:rPr>
              <a:t>Conclusión:</a:t>
            </a:r>
            <a:r>
              <a:rPr lang="es-MX" b="0" i="0" dirty="0">
                <a:solidFill>
                  <a:srgbClr val="1F1F1F"/>
                </a:solidFill>
                <a:effectLst/>
                <a:latin typeface="Roboto" panose="02000000000000000000" pitchFamily="2" charset="0"/>
              </a:rPr>
              <a:t> Personas de distintas edades realizan gastos altos, pero no se concentra en un grupo etario específico.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A7E85490-0B14-588F-7E9B-EDE36A26B9BF}"/>
              </a:ext>
            </a:extLst>
          </p:cNvPr>
          <p:cNvPicPr>
            <a:picLocks noChangeAspect="1"/>
          </p:cNvPicPr>
          <p:nvPr/>
        </p:nvPicPr>
        <p:blipFill>
          <a:blip r:embed="rId2"/>
          <a:stretch>
            <a:fillRect/>
          </a:stretch>
        </p:blipFill>
        <p:spPr>
          <a:xfrm>
            <a:off x="3481383" y="1513840"/>
            <a:ext cx="5421317" cy="3313999"/>
          </a:xfrm>
          <a:prstGeom prst="rect">
            <a:avLst/>
          </a:prstGeom>
          <a:ln>
            <a:noFill/>
          </a:ln>
          <a:effectLst>
            <a:outerShdw blurRad="292100" dist="139700" dir="2700000" algn="tl" rotWithShape="0">
              <a:srgbClr val="333333">
                <a:alpha val="65000"/>
              </a:srgbClr>
            </a:outerShdw>
          </a:effectLst>
        </p:spPr>
      </p:pic>
      <p:sp>
        <p:nvSpPr>
          <p:cNvPr id="11" name="CuadroTexto 10">
            <a:extLst>
              <a:ext uri="{FF2B5EF4-FFF2-40B4-BE49-F238E27FC236}">
                <a16:creationId xmlns:a16="http://schemas.microsoft.com/office/drawing/2014/main" id="{CF3483D7-C88D-C211-BB95-81758934A4F5}"/>
              </a:ext>
            </a:extLst>
          </p:cNvPr>
          <p:cNvSpPr txBox="1"/>
          <p:nvPr/>
        </p:nvSpPr>
        <p:spPr>
          <a:xfrm>
            <a:off x="241300" y="433480"/>
            <a:ext cx="3253740" cy="5632311"/>
          </a:xfrm>
          <a:prstGeom prst="rect">
            <a:avLst/>
          </a:prstGeom>
          <a:noFill/>
        </p:spPr>
        <p:txBody>
          <a:bodyPr wrap="square">
            <a:spAutoFit/>
          </a:bodyPr>
          <a:lstStyle/>
          <a:p>
            <a:pPr algn="l">
              <a:buNone/>
            </a:pPr>
            <a:r>
              <a:rPr lang="es-MX" b="1" i="0" dirty="0">
                <a:solidFill>
                  <a:srgbClr val="1F1F1F"/>
                </a:solidFill>
                <a:effectLst/>
                <a:latin typeface="Roboto" panose="02000000000000000000" pitchFamily="2" charset="0"/>
              </a:rPr>
              <a:t>Precio unidad vs Monto total</a:t>
            </a:r>
          </a:p>
          <a:p>
            <a:pPr algn="l">
              <a:buNone/>
            </a:pPr>
            <a:r>
              <a:rPr lang="es-MX" b="1" i="0" dirty="0">
                <a:solidFill>
                  <a:srgbClr val="1F1F1F"/>
                </a:solidFill>
                <a:effectLst/>
                <a:latin typeface="Roboto" panose="02000000000000000000" pitchFamily="2" charset="0"/>
              </a:rPr>
              <a:t> </a:t>
            </a:r>
            <a:endParaRPr lang="es-MX" b="0" i="0" dirty="0">
              <a:solidFill>
                <a:srgbClr val="1F1F1F"/>
              </a:solidFill>
              <a:effectLst/>
              <a:latin typeface="Roboto" panose="02000000000000000000" pitchFamily="2" charset="0"/>
            </a:endParaRPr>
          </a:p>
          <a:p>
            <a:pPr algn="l">
              <a:buNone/>
            </a:pPr>
            <a:r>
              <a:rPr lang="es-MX" b="1" i="0" dirty="0">
                <a:solidFill>
                  <a:srgbClr val="1F1F1F"/>
                </a:solidFill>
                <a:effectLst/>
                <a:latin typeface="Roboto" panose="02000000000000000000" pitchFamily="2" charset="0"/>
              </a:rPr>
              <a:t>Tendencia:</a:t>
            </a:r>
            <a:r>
              <a:rPr lang="es-MX" b="0" i="0" dirty="0">
                <a:solidFill>
                  <a:srgbClr val="1F1F1F"/>
                </a:solidFill>
                <a:effectLst/>
                <a:latin typeface="Roboto" panose="02000000000000000000" pitchFamily="2" charset="0"/>
              </a:rPr>
              <a:t> A medida que el precio por unidad aumenta, también lo hace el monto total. Esto es esperado, ya que un precio mayor por unidad impacta directamente en el total.</a:t>
            </a:r>
          </a:p>
          <a:p>
            <a:pPr algn="l">
              <a:buNone/>
            </a:pPr>
            <a:endParaRPr lang="es-MX" b="0" i="0" dirty="0">
              <a:solidFill>
                <a:srgbClr val="1F1F1F"/>
              </a:solidFill>
              <a:effectLst/>
              <a:latin typeface="Roboto" panose="02000000000000000000" pitchFamily="2" charset="0"/>
            </a:endParaRPr>
          </a:p>
          <a:p>
            <a:pPr algn="l">
              <a:buNone/>
            </a:pPr>
            <a:r>
              <a:rPr lang="es-MX" b="1" i="0" dirty="0">
                <a:solidFill>
                  <a:srgbClr val="1F1F1F"/>
                </a:solidFill>
                <a:effectLst/>
                <a:latin typeface="Roboto" panose="02000000000000000000" pitchFamily="2" charset="0"/>
              </a:rPr>
              <a:t>Distribución:</a:t>
            </a:r>
            <a:r>
              <a:rPr lang="es-MX" b="0" i="0" dirty="0">
                <a:solidFill>
                  <a:srgbClr val="1F1F1F"/>
                </a:solidFill>
                <a:effectLst/>
                <a:latin typeface="Roboto" panose="02000000000000000000" pitchFamily="2" charset="0"/>
              </a:rPr>
              <a:t> Se observan precios agrupados en ciertos valores específicos, lo que podría indicar que los productos tienen precios fijos (</a:t>
            </a:r>
            <a:r>
              <a:rPr lang="es-MX" b="0" i="0" dirty="0" err="1">
                <a:solidFill>
                  <a:srgbClr val="1F1F1F"/>
                </a:solidFill>
                <a:effectLst/>
                <a:latin typeface="Roboto" panose="02000000000000000000" pitchFamily="2" charset="0"/>
              </a:rPr>
              <a:t>ej</a:t>
            </a:r>
            <a:r>
              <a:rPr lang="es-MX" b="0" i="0" dirty="0">
                <a:solidFill>
                  <a:srgbClr val="1F1F1F"/>
                </a:solidFill>
                <a:effectLst/>
                <a:latin typeface="Roboto" panose="02000000000000000000" pitchFamily="2" charset="0"/>
              </a:rPr>
              <a:t>: 50, 300, 500).</a:t>
            </a:r>
          </a:p>
          <a:p>
            <a:pPr algn="l">
              <a:buNone/>
            </a:pPr>
            <a:endParaRPr lang="es-MX" b="0" i="0" dirty="0">
              <a:solidFill>
                <a:srgbClr val="1F1F1F"/>
              </a:solidFill>
              <a:effectLst/>
              <a:latin typeface="Roboto" panose="02000000000000000000" pitchFamily="2" charset="0"/>
            </a:endParaRPr>
          </a:p>
          <a:p>
            <a:pPr algn="l"/>
            <a:r>
              <a:rPr lang="es-MX" b="1" i="0" dirty="0">
                <a:solidFill>
                  <a:srgbClr val="1F1F1F"/>
                </a:solidFill>
                <a:effectLst/>
                <a:latin typeface="Roboto" panose="02000000000000000000" pitchFamily="2" charset="0"/>
              </a:rPr>
              <a:t>Conclusión:</a:t>
            </a:r>
            <a:r>
              <a:rPr lang="es-MX" b="0" i="0" dirty="0">
                <a:solidFill>
                  <a:srgbClr val="1F1F1F"/>
                </a:solidFill>
                <a:effectLst/>
                <a:latin typeface="Roboto" panose="02000000000000000000" pitchFamily="2" charset="0"/>
              </a:rPr>
              <a:t> Hay una relación positiva clara entre el precio por unidad y el monto total.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340074A-AEDF-1BBA-EEE1-2AE1400525EE}"/>
              </a:ext>
            </a:extLst>
          </p:cNvPr>
          <p:cNvPicPr>
            <a:picLocks noChangeAspect="1"/>
          </p:cNvPicPr>
          <p:nvPr/>
        </p:nvPicPr>
        <p:blipFill>
          <a:blip r:embed="rId2"/>
          <a:stretch>
            <a:fillRect/>
          </a:stretch>
        </p:blipFill>
        <p:spPr>
          <a:xfrm>
            <a:off x="3664366" y="1483360"/>
            <a:ext cx="5243414" cy="3334319"/>
          </a:xfrm>
          <a:prstGeom prst="rect">
            <a:avLst/>
          </a:prstGeom>
          <a:ln>
            <a:noFill/>
          </a:ln>
          <a:effectLst>
            <a:outerShdw blurRad="292100" dist="139700" dir="2700000" algn="tl" rotWithShape="0">
              <a:srgbClr val="333333">
                <a:alpha val="65000"/>
              </a:srgbClr>
            </a:outerShdw>
          </a:effectLst>
        </p:spPr>
      </p:pic>
      <p:sp>
        <p:nvSpPr>
          <p:cNvPr id="7" name="CuadroTexto 6">
            <a:extLst>
              <a:ext uri="{FF2B5EF4-FFF2-40B4-BE49-F238E27FC236}">
                <a16:creationId xmlns:a16="http://schemas.microsoft.com/office/drawing/2014/main" id="{07A5C7CA-B9D3-FB49-6FF7-F4AD265579F9}"/>
              </a:ext>
            </a:extLst>
          </p:cNvPr>
          <p:cNvSpPr txBox="1"/>
          <p:nvPr/>
        </p:nvSpPr>
        <p:spPr>
          <a:xfrm>
            <a:off x="236220" y="858302"/>
            <a:ext cx="3329940" cy="5632311"/>
          </a:xfrm>
          <a:prstGeom prst="rect">
            <a:avLst/>
          </a:prstGeom>
          <a:noFill/>
        </p:spPr>
        <p:txBody>
          <a:bodyPr wrap="square">
            <a:spAutoFit/>
          </a:bodyPr>
          <a:lstStyle/>
          <a:p>
            <a:pPr algn="l">
              <a:buNone/>
            </a:pPr>
            <a:r>
              <a:rPr lang="es-MX" b="1" i="0" dirty="0">
                <a:solidFill>
                  <a:srgbClr val="1F1F1F"/>
                </a:solidFill>
                <a:effectLst/>
                <a:latin typeface="Roboto" panose="02000000000000000000" pitchFamily="2" charset="0"/>
              </a:rPr>
              <a:t>Cantidad vs Monto total</a:t>
            </a:r>
          </a:p>
          <a:p>
            <a:pPr algn="l">
              <a:buNone/>
            </a:pPr>
            <a:endParaRPr lang="es-MX" b="0" i="0" dirty="0">
              <a:solidFill>
                <a:srgbClr val="1F1F1F"/>
              </a:solidFill>
              <a:effectLst/>
              <a:latin typeface="Roboto" panose="02000000000000000000" pitchFamily="2" charset="0"/>
            </a:endParaRPr>
          </a:p>
          <a:p>
            <a:pPr algn="l">
              <a:buNone/>
            </a:pPr>
            <a:r>
              <a:rPr lang="es-MX" b="1" i="0" dirty="0">
                <a:solidFill>
                  <a:srgbClr val="1F1F1F"/>
                </a:solidFill>
                <a:effectLst/>
                <a:latin typeface="Roboto" panose="02000000000000000000" pitchFamily="2" charset="0"/>
              </a:rPr>
              <a:t>Tendencia:</a:t>
            </a:r>
            <a:r>
              <a:rPr lang="es-MX" b="0" i="0" dirty="0">
                <a:solidFill>
                  <a:srgbClr val="1F1F1F"/>
                </a:solidFill>
                <a:effectLst/>
                <a:latin typeface="Roboto" panose="02000000000000000000" pitchFamily="2" charset="0"/>
              </a:rPr>
              <a:t> Cuanto mayor es la cantidad comprada, mayor puede ser el monto total. Sin embargo, también hay mucha variabilidad (monto bajo incluso con cantidades altas).</a:t>
            </a:r>
          </a:p>
          <a:p>
            <a:pPr algn="l">
              <a:buNone/>
            </a:pPr>
            <a:endParaRPr lang="es-MX" b="0" i="0" dirty="0">
              <a:solidFill>
                <a:srgbClr val="1F1F1F"/>
              </a:solidFill>
              <a:effectLst/>
              <a:latin typeface="Roboto" panose="02000000000000000000" pitchFamily="2" charset="0"/>
            </a:endParaRPr>
          </a:p>
          <a:p>
            <a:pPr algn="l">
              <a:buNone/>
            </a:pPr>
            <a:r>
              <a:rPr lang="es-MX" b="1" i="0" dirty="0">
                <a:solidFill>
                  <a:srgbClr val="1F1F1F"/>
                </a:solidFill>
                <a:effectLst/>
                <a:latin typeface="Roboto" panose="02000000000000000000" pitchFamily="2" charset="0"/>
              </a:rPr>
              <a:t>Distribución:</a:t>
            </a:r>
            <a:r>
              <a:rPr lang="es-MX" b="0" i="0" dirty="0">
                <a:solidFill>
                  <a:srgbClr val="1F1F1F"/>
                </a:solidFill>
                <a:effectLst/>
                <a:latin typeface="Roboto" panose="02000000000000000000" pitchFamily="2" charset="0"/>
              </a:rPr>
              <a:t> Las cantidades están limitadas a valores bajos (entre 1 y 4), lo que puede estar relacionado con una política de compra o comportamiento del cliente.</a:t>
            </a:r>
          </a:p>
          <a:p>
            <a:pPr algn="l">
              <a:buNone/>
            </a:pPr>
            <a:endParaRPr lang="es-MX" b="0" i="0" dirty="0">
              <a:solidFill>
                <a:srgbClr val="1F1F1F"/>
              </a:solidFill>
              <a:effectLst/>
              <a:latin typeface="Roboto" panose="02000000000000000000" pitchFamily="2" charset="0"/>
            </a:endParaRPr>
          </a:p>
          <a:p>
            <a:pPr algn="l"/>
            <a:r>
              <a:rPr lang="es-MX" b="1" i="0" dirty="0">
                <a:solidFill>
                  <a:srgbClr val="1F1F1F"/>
                </a:solidFill>
                <a:effectLst/>
                <a:latin typeface="Roboto" panose="02000000000000000000" pitchFamily="2" charset="0"/>
              </a:rPr>
              <a:t>Conclusión:</a:t>
            </a:r>
            <a:r>
              <a:rPr lang="es-MX" b="0" i="0" dirty="0">
                <a:solidFill>
                  <a:srgbClr val="1F1F1F"/>
                </a:solidFill>
                <a:effectLst/>
                <a:latin typeface="Roboto" panose="02000000000000000000" pitchFamily="2" charset="0"/>
              </a:rPr>
              <a:t> El total gastado depende de la cantidad, pero también de otros factores como el precio por unidad.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1FFCAAE-011A-7263-27A7-7D797D23EBB5}"/>
              </a:ext>
            </a:extLst>
          </p:cNvPr>
          <p:cNvSpPr txBox="1"/>
          <p:nvPr/>
        </p:nvSpPr>
        <p:spPr>
          <a:xfrm>
            <a:off x="134620" y="570081"/>
            <a:ext cx="3553460" cy="5355312"/>
          </a:xfrm>
          <a:prstGeom prst="rect">
            <a:avLst/>
          </a:prstGeom>
          <a:noFill/>
        </p:spPr>
        <p:txBody>
          <a:bodyPr wrap="square">
            <a:spAutoFit/>
          </a:bodyPr>
          <a:lstStyle/>
          <a:p>
            <a:pPr algn="l">
              <a:buNone/>
            </a:pPr>
            <a:r>
              <a:rPr lang="es-MX" b="1" i="0" dirty="0">
                <a:solidFill>
                  <a:srgbClr val="1F1F1F"/>
                </a:solidFill>
                <a:effectLst/>
                <a:latin typeface="Roboto" panose="02000000000000000000" pitchFamily="2" charset="0"/>
              </a:rPr>
              <a:t>Edad vs Cantidad (por género)</a:t>
            </a:r>
          </a:p>
          <a:p>
            <a:pPr algn="l">
              <a:buNone/>
            </a:pPr>
            <a:endParaRPr lang="es-MX" b="0" i="0" dirty="0">
              <a:solidFill>
                <a:srgbClr val="1F1F1F"/>
              </a:solidFill>
              <a:effectLst/>
              <a:latin typeface="Roboto" panose="02000000000000000000" pitchFamily="2" charset="0"/>
            </a:endParaRPr>
          </a:p>
          <a:p>
            <a:pPr algn="l">
              <a:buNone/>
            </a:pPr>
            <a:r>
              <a:rPr lang="es-MX" b="1" i="0" dirty="0">
                <a:solidFill>
                  <a:srgbClr val="1F1F1F"/>
                </a:solidFill>
                <a:effectLst/>
                <a:latin typeface="Roboto" panose="02000000000000000000" pitchFamily="2" charset="0"/>
              </a:rPr>
              <a:t>Colores:</a:t>
            </a:r>
            <a:r>
              <a:rPr lang="es-MX" b="0" i="0" dirty="0">
                <a:solidFill>
                  <a:srgbClr val="1F1F1F"/>
                </a:solidFill>
                <a:effectLst/>
                <a:latin typeface="Roboto" panose="02000000000000000000" pitchFamily="2" charset="0"/>
              </a:rPr>
              <a:t> </a:t>
            </a:r>
            <a:r>
              <a:rPr lang="es-MX" b="1" i="0" dirty="0">
                <a:solidFill>
                  <a:srgbClr val="002060"/>
                </a:solidFill>
                <a:effectLst/>
                <a:latin typeface="Roboto" panose="02000000000000000000" pitchFamily="2" charset="0"/>
              </a:rPr>
              <a:t>Azul para mujeres</a:t>
            </a:r>
            <a:r>
              <a:rPr lang="es-MX" b="0" i="0" dirty="0">
                <a:solidFill>
                  <a:srgbClr val="1F1F1F"/>
                </a:solidFill>
                <a:effectLst/>
                <a:latin typeface="Roboto" panose="02000000000000000000" pitchFamily="2" charset="0"/>
              </a:rPr>
              <a:t>, </a:t>
            </a:r>
            <a:r>
              <a:rPr lang="es-MX" b="1" i="0" dirty="0">
                <a:solidFill>
                  <a:srgbClr val="FF0000"/>
                </a:solidFill>
                <a:effectLst/>
                <a:latin typeface="Roboto" panose="02000000000000000000" pitchFamily="2" charset="0"/>
              </a:rPr>
              <a:t>rojo para hombres.</a:t>
            </a:r>
          </a:p>
          <a:p>
            <a:pPr algn="l">
              <a:buNone/>
            </a:pPr>
            <a:endParaRPr lang="es-MX" b="0" i="0" dirty="0">
              <a:solidFill>
                <a:srgbClr val="1F1F1F"/>
              </a:solidFill>
              <a:effectLst/>
              <a:latin typeface="Roboto" panose="02000000000000000000" pitchFamily="2" charset="0"/>
            </a:endParaRPr>
          </a:p>
          <a:p>
            <a:pPr algn="l">
              <a:buNone/>
            </a:pPr>
            <a:r>
              <a:rPr lang="es-MX" b="1" i="0" dirty="0">
                <a:solidFill>
                  <a:srgbClr val="1F1F1F"/>
                </a:solidFill>
                <a:effectLst/>
                <a:latin typeface="Roboto" panose="02000000000000000000" pitchFamily="2" charset="0"/>
              </a:rPr>
              <a:t>Tendencia:</a:t>
            </a:r>
            <a:r>
              <a:rPr lang="es-MX" b="0" i="0" dirty="0">
                <a:solidFill>
                  <a:srgbClr val="1F1F1F"/>
                </a:solidFill>
                <a:effectLst/>
                <a:latin typeface="Roboto" panose="02000000000000000000" pitchFamily="2" charset="0"/>
              </a:rPr>
              <a:t> La cantidad comprada no varía significativamente con la edad.</a:t>
            </a:r>
          </a:p>
          <a:p>
            <a:pPr algn="l">
              <a:buNone/>
            </a:pPr>
            <a:endParaRPr lang="es-MX" b="0" i="0" dirty="0">
              <a:solidFill>
                <a:srgbClr val="1F1F1F"/>
              </a:solidFill>
              <a:effectLst/>
              <a:latin typeface="Roboto" panose="02000000000000000000" pitchFamily="2" charset="0"/>
            </a:endParaRPr>
          </a:p>
          <a:p>
            <a:pPr algn="l">
              <a:buNone/>
            </a:pPr>
            <a:r>
              <a:rPr lang="es-MX" b="1" i="0" dirty="0">
                <a:solidFill>
                  <a:srgbClr val="1F1F1F"/>
                </a:solidFill>
                <a:effectLst/>
                <a:latin typeface="Roboto" panose="02000000000000000000" pitchFamily="2" charset="0"/>
              </a:rPr>
              <a:t>Distribución:</a:t>
            </a:r>
            <a:r>
              <a:rPr lang="es-MX" b="0" i="0" dirty="0">
                <a:solidFill>
                  <a:srgbClr val="1F1F1F"/>
                </a:solidFill>
                <a:effectLst/>
                <a:latin typeface="Roboto" panose="02000000000000000000" pitchFamily="2" charset="0"/>
              </a:rPr>
              <a:t> Tanto hombres como mujeres están distribuidos de manera bastante homogénea en todas las edades y cantidades.</a:t>
            </a:r>
          </a:p>
          <a:p>
            <a:pPr algn="l">
              <a:buNone/>
            </a:pPr>
            <a:endParaRPr lang="es-MX" b="0" i="0" dirty="0">
              <a:solidFill>
                <a:srgbClr val="1F1F1F"/>
              </a:solidFill>
              <a:effectLst/>
              <a:latin typeface="Roboto" panose="02000000000000000000" pitchFamily="2" charset="0"/>
            </a:endParaRPr>
          </a:p>
          <a:p>
            <a:pPr algn="l"/>
            <a:r>
              <a:rPr lang="es-MX" b="1" i="0" dirty="0">
                <a:solidFill>
                  <a:srgbClr val="1F1F1F"/>
                </a:solidFill>
                <a:effectLst/>
                <a:latin typeface="Roboto" panose="02000000000000000000" pitchFamily="2" charset="0"/>
              </a:rPr>
              <a:t>Conclusión:</a:t>
            </a:r>
            <a:r>
              <a:rPr lang="es-MX" b="0" i="0" dirty="0">
                <a:solidFill>
                  <a:srgbClr val="1F1F1F"/>
                </a:solidFill>
                <a:effectLst/>
                <a:latin typeface="Roboto" panose="02000000000000000000" pitchFamily="2" charset="0"/>
              </a:rPr>
              <a:t> No parece haber una diferencia significativa entre géneros o edades en cuanto a las cantidades compradas.</a:t>
            </a:r>
          </a:p>
        </p:txBody>
      </p:sp>
      <p:pic>
        <p:nvPicPr>
          <p:cNvPr id="11" name="Imagen 10">
            <a:extLst>
              <a:ext uri="{FF2B5EF4-FFF2-40B4-BE49-F238E27FC236}">
                <a16:creationId xmlns:a16="http://schemas.microsoft.com/office/drawing/2014/main" id="{40BAD229-42FC-0148-8B43-A1E1CF51BA42}"/>
              </a:ext>
            </a:extLst>
          </p:cNvPr>
          <p:cNvPicPr>
            <a:picLocks noChangeAspect="1"/>
          </p:cNvPicPr>
          <p:nvPr/>
        </p:nvPicPr>
        <p:blipFill>
          <a:blip r:embed="rId2"/>
          <a:stretch>
            <a:fillRect/>
          </a:stretch>
        </p:blipFill>
        <p:spPr>
          <a:xfrm>
            <a:off x="3943055" y="1693451"/>
            <a:ext cx="4931705" cy="310857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theme/theme1.xml><?xml version="1.0" encoding="utf-8"?>
<a:theme xmlns:a="http://schemas.openxmlformats.org/drawingml/2006/main" name="Vista">
  <a:themeElements>
    <a:clrScheme name="Violeta">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TM03457515[[fn=Vista]]</Template>
  <TotalTime>60</TotalTime>
  <Words>1235</Words>
  <Application>Microsoft Office PowerPoint</Application>
  <PresentationFormat>Presentación en pantalla (4:3)</PresentationFormat>
  <Paragraphs>95</Paragraphs>
  <Slides>12</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Aptos</vt:lpstr>
      <vt:lpstr>Arial</vt:lpstr>
      <vt:lpstr>Arial Unicode MS</vt:lpstr>
      <vt:lpstr>Century Schoolbook</vt:lpstr>
      <vt:lpstr>Roboto</vt:lpstr>
      <vt:lpstr>Wingdings 2</vt:lpstr>
      <vt:lpstr>Vista</vt:lpstr>
      <vt:lpstr>Análisis y Predicción de Ventas en una Tienda de Retail</vt:lpstr>
      <vt:lpstr>Introducción</vt:lpstr>
      <vt:lpstr>Objetivos</vt:lpstr>
      <vt:lpstr>Descripción del Conjunto de Datos</vt:lpstr>
      <vt:lpstr>Principales análisis y hallazgos.</vt:lpstr>
      <vt:lpstr>  Visualizaciones clave con explicación. </vt:lpstr>
      <vt:lpstr>Presentación de PowerPoint</vt:lpstr>
      <vt:lpstr>Presentación de PowerPoint</vt:lpstr>
      <vt:lpstr>Presentación de PowerPoint</vt:lpstr>
      <vt:lpstr>Presentación de PowerPoint</vt:lpstr>
      <vt:lpstr>Conclusiones</vt:lpstr>
      <vt:lpstr>Recomendaciones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MarceRubio</dc:creator>
  <cp:keywords/>
  <dc:description>generated using python-pptx</dc:description>
  <cp:lastModifiedBy>Marcela Rubio Briones (LC-SFF)</cp:lastModifiedBy>
  <cp:revision>6</cp:revision>
  <dcterms:created xsi:type="dcterms:W3CDTF">2013-01-27T09:14:16Z</dcterms:created>
  <dcterms:modified xsi:type="dcterms:W3CDTF">2025-06-20T20:05:54Z</dcterms:modified>
  <cp:category/>
</cp:coreProperties>
</file>