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5544800"/>
  <p:notesSz cx="6858000" cy="9144000"/>
  <p:defaultTextStyle>
    <a:defPPr>
      <a:defRPr lang="en-US"/>
    </a:defPPr>
    <a:lvl1pPr marL="0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70872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41744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12615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83487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54358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25230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96101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66973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Gerber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3730" autoAdjust="0"/>
  </p:normalViewPr>
  <p:slideViewPr>
    <p:cSldViewPr>
      <p:cViewPr varScale="1">
        <p:scale>
          <a:sx n="28" d="100"/>
          <a:sy n="28" d="100"/>
        </p:scale>
        <p:origin x="293" y="14"/>
      </p:cViewPr>
      <p:guideLst>
        <p:guide orient="horz" pos="4896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Historical Federal Spending on Legal Aid</a:t>
            </a:r>
            <a:r>
              <a:rPr lang="en-US" u="sng" baseline="30000" dirty="0" smtClean="0"/>
              <a:t>2</a:t>
            </a:r>
            <a:endParaRPr lang="en-US" u="sng" baseline="30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FY 2013</c:v>
                </c:pt>
                <c:pt idx="1">
                  <c:v>FY 2014</c:v>
                </c:pt>
                <c:pt idx="2">
                  <c:v>FY 2015</c:v>
                </c:pt>
                <c:pt idx="3">
                  <c:v>FY 2016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341000000</c:v>
                </c:pt>
                <c:pt idx="1">
                  <c:v>365000000</c:v>
                </c:pt>
                <c:pt idx="2">
                  <c:v>375000000</c:v>
                </c:pt>
                <c:pt idx="3">
                  <c:v>352000000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877080"/>
        <c:axId val="319874728"/>
      </c:lineChart>
      <c:catAx>
        <c:axId val="31987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874728"/>
        <c:crosses val="autoZero"/>
        <c:auto val="1"/>
        <c:lblAlgn val="ctr"/>
        <c:lblOffset val="100"/>
        <c:noMultiLvlLbl val="0"/>
      </c:catAx>
      <c:valAx>
        <c:axId val="31987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87708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8F409-62C3-4F60-AC61-AED9C5EC544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5E051D-7AA1-4DC7-8B99-49F386C70236}">
      <dgm:prSet phldrT="[Text]"/>
      <dgm:spPr/>
      <dgm:t>
        <a:bodyPr/>
        <a:lstStyle/>
        <a:p>
          <a:r>
            <a:rPr lang="en-US" dirty="0" smtClean="0"/>
            <a:t>Assistive Agent</a:t>
          </a:r>
          <a:endParaRPr lang="en-US" dirty="0"/>
        </a:p>
      </dgm:t>
    </dgm:pt>
    <dgm:pt modelId="{92C7B4D2-672A-41C9-9A60-C6AA2229888E}" type="parTrans" cxnId="{E16CCFF1-9AC7-48E9-9DA9-4000AF471C8C}">
      <dgm:prSet/>
      <dgm:spPr/>
      <dgm:t>
        <a:bodyPr/>
        <a:lstStyle/>
        <a:p>
          <a:endParaRPr lang="en-US"/>
        </a:p>
      </dgm:t>
    </dgm:pt>
    <dgm:pt modelId="{FBCFBBFD-A855-4D9E-9A80-4789D434867C}" type="sibTrans" cxnId="{E16CCFF1-9AC7-48E9-9DA9-4000AF471C8C}">
      <dgm:prSet/>
      <dgm:spPr/>
      <dgm:t>
        <a:bodyPr/>
        <a:lstStyle/>
        <a:p>
          <a:endParaRPr lang="en-US"/>
        </a:p>
      </dgm:t>
    </dgm:pt>
    <dgm:pt modelId="{82F23BDC-0104-4DF3-BD07-EA5FEF78728B}">
      <dgm:prSet phldrT="[Text]"/>
      <dgm:spPr/>
      <dgm:t>
        <a:bodyPr/>
        <a:lstStyle/>
        <a:p>
          <a:r>
            <a:rPr lang="en-US" dirty="0" smtClean="0"/>
            <a:t>Courts</a:t>
          </a:r>
          <a:endParaRPr lang="en-US" dirty="0"/>
        </a:p>
      </dgm:t>
    </dgm:pt>
    <dgm:pt modelId="{1B956569-8E9D-42A4-A866-2A0BDD17AC27}" type="parTrans" cxnId="{D2D1E790-1A76-4159-A972-DA790895E4DD}">
      <dgm:prSet/>
      <dgm:spPr/>
      <dgm:t>
        <a:bodyPr/>
        <a:lstStyle/>
        <a:p>
          <a:endParaRPr lang="en-US"/>
        </a:p>
      </dgm:t>
    </dgm:pt>
    <dgm:pt modelId="{6D50D8B6-F49C-4C0E-9D26-7280762C5202}" type="sibTrans" cxnId="{D2D1E790-1A76-4159-A972-DA790895E4DD}">
      <dgm:prSet/>
      <dgm:spPr/>
      <dgm:t>
        <a:bodyPr/>
        <a:lstStyle/>
        <a:p>
          <a:endParaRPr lang="en-US"/>
        </a:p>
      </dgm:t>
    </dgm:pt>
    <dgm:pt modelId="{FBFD6EA0-3985-479D-8160-CA3A196616B8}">
      <dgm:prSet phldrT="[Text]"/>
      <dgm:spPr/>
      <dgm:t>
        <a:bodyPr/>
        <a:lstStyle/>
        <a:p>
          <a:r>
            <a:rPr lang="en-US" dirty="0" smtClean="0"/>
            <a:t>Attorneys</a:t>
          </a:r>
          <a:endParaRPr lang="en-US" dirty="0"/>
        </a:p>
      </dgm:t>
    </dgm:pt>
    <dgm:pt modelId="{4C741569-B70A-4F1C-A8A3-20E4E711E5BA}" type="parTrans" cxnId="{6E48A2BA-2A72-4DA6-B0D8-413AED74CE6E}">
      <dgm:prSet/>
      <dgm:spPr/>
      <dgm:t>
        <a:bodyPr/>
        <a:lstStyle/>
        <a:p>
          <a:endParaRPr lang="en-US"/>
        </a:p>
      </dgm:t>
    </dgm:pt>
    <dgm:pt modelId="{62FA275A-E622-496B-936B-515F11DCCED6}" type="sibTrans" cxnId="{6E48A2BA-2A72-4DA6-B0D8-413AED74CE6E}">
      <dgm:prSet/>
      <dgm:spPr/>
      <dgm:t>
        <a:bodyPr/>
        <a:lstStyle/>
        <a:p>
          <a:endParaRPr lang="en-US"/>
        </a:p>
      </dgm:t>
    </dgm:pt>
    <dgm:pt modelId="{CC120F6E-84D8-4BB4-98D1-F52951BB46BE}">
      <dgm:prSet phldrT="[Text]"/>
      <dgm:spPr/>
      <dgm:t>
        <a:bodyPr/>
        <a:lstStyle/>
        <a:p>
          <a:r>
            <a:rPr lang="en-US" dirty="0" smtClean="0"/>
            <a:t>Self Represented Litigants</a:t>
          </a:r>
          <a:endParaRPr lang="en-US" dirty="0"/>
        </a:p>
      </dgm:t>
    </dgm:pt>
    <dgm:pt modelId="{EB41E36D-6D1E-49F2-9A7C-3FBCB85C7286}" type="parTrans" cxnId="{2023A8B3-1E30-4AE5-9901-2530587EB5D2}">
      <dgm:prSet/>
      <dgm:spPr/>
      <dgm:t>
        <a:bodyPr/>
        <a:lstStyle/>
        <a:p>
          <a:endParaRPr lang="en-US"/>
        </a:p>
      </dgm:t>
    </dgm:pt>
    <dgm:pt modelId="{FCC4D734-2C15-4162-9C79-CE4275D01485}" type="sibTrans" cxnId="{2023A8B3-1E30-4AE5-9901-2530587EB5D2}">
      <dgm:prSet/>
      <dgm:spPr/>
      <dgm:t>
        <a:bodyPr/>
        <a:lstStyle/>
        <a:p>
          <a:endParaRPr lang="en-US"/>
        </a:p>
      </dgm:t>
    </dgm:pt>
    <dgm:pt modelId="{55168BB0-54F7-4C3B-ACD4-22E666B85508}" type="pres">
      <dgm:prSet presAssocID="{C658F409-62C3-4F60-AC61-AED9C5EC544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D033D0-A750-4481-9E89-E271765B4550}" type="pres">
      <dgm:prSet presAssocID="{0A5E051D-7AA1-4DC7-8B99-49F386C70236}" presName="singleCycle" presStyleCnt="0"/>
      <dgm:spPr/>
    </dgm:pt>
    <dgm:pt modelId="{9B1388D5-DF93-4247-A936-F4EDD7B57590}" type="pres">
      <dgm:prSet presAssocID="{0A5E051D-7AA1-4DC7-8B99-49F386C70236}" presName="singleCenter" presStyleLbl="node1" presStyleIdx="0" presStyleCnt="4" custAng="0" custScaleX="161108" custScaleY="138947" custLinFactNeighborX="-13850" custLinFactNeighborY="-2808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F9ECCAE-AEB7-48A0-BF86-05448BA02D68}" type="pres">
      <dgm:prSet presAssocID="{1B956569-8E9D-42A4-A866-2A0BDD17AC27}" presName="Name56" presStyleLbl="parChTrans1D2" presStyleIdx="0" presStyleCnt="3" custSzX="209222"/>
      <dgm:spPr/>
      <dgm:t>
        <a:bodyPr/>
        <a:lstStyle/>
        <a:p>
          <a:endParaRPr lang="en-US"/>
        </a:p>
      </dgm:t>
    </dgm:pt>
    <dgm:pt modelId="{1BFCFDAC-898F-4C3C-952E-3105E586B1C0}" type="pres">
      <dgm:prSet presAssocID="{82F23BDC-0104-4DF3-BD07-EA5FEF78728B}" presName="text0" presStyleLbl="node1" presStyleIdx="1" presStyleCnt="4" custAng="0" custScaleX="289339" custScaleY="106881" custRadScaleRad="185179" custRadScaleInc="-1027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D3319-AA88-4F91-985F-D81E3CA37654}" type="pres">
      <dgm:prSet presAssocID="{4C741569-B70A-4F1C-A8A3-20E4E711E5BA}" presName="Name56" presStyleLbl="parChTrans1D2" presStyleIdx="1" presStyleCnt="3" custSzX="202019"/>
      <dgm:spPr/>
      <dgm:t>
        <a:bodyPr/>
        <a:lstStyle/>
        <a:p>
          <a:endParaRPr lang="en-US"/>
        </a:p>
      </dgm:t>
    </dgm:pt>
    <dgm:pt modelId="{260126C1-8625-43F6-9D6B-ADA0448F657A}" type="pres">
      <dgm:prSet presAssocID="{FBFD6EA0-3985-479D-8160-CA3A196616B8}" presName="text0" presStyleLbl="node1" presStyleIdx="2" presStyleCnt="4" custAng="0" custScaleX="281118" custScaleY="105359" custRadScaleRad="137131" custRadScaleInc="-116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CBAE3-532E-4AC6-B4F1-7CD3CA97A4DD}" type="pres">
      <dgm:prSet presAssocID="{EB41E36D-6D1E-49F2-9A7C-3FBCB85C7286}" presName="Name56" presStyleLbl="parChTrans1D2" presStyleIdx="2" presStyleCnt="3" custSzX="165408"/>
      <dgm:spPr/>
      <dgm:t>
        <a:bodyPr/>
        <a:lstStyle/>
        <a:p>
          <a:endParaRPr lang="en-US"/>
        </a:p>
      </dgm:t>
    </dgm:pt>
    <dgm:pt modelId="{D2459078-8AC1-4242-85B6-E983B4405C22}" type="pres">
      <dgm:prSet presAssocID="{CC120F6E-84D8-4BB4-98D1-F52951BB46BE}" presName="text0" presStyleLbl="node1" presStyleIdx="3" presStyleCnt="4" custAng="0" custScaleX="554789" custScaleY="134425" custRadScaleRad="51641" custRadScaleInc="-4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8A2BA-2A72-4DA6-B0D8-413AED74CE6E}" srcId="{0A5E051D-7AA1-4DC7-8B99-49F386C70236}" destId="{FBFD6EA0-3985-479D-8160-CA3A196616B8}" srcOrd="1" destOrd="0" parTransId="{4C741569-B70A-4F1C-A8A3-20E4E711E5BA}" sibTransId="{62FA275A-E622-496B-936B-515F11DCCED6}"/>
    <dgm:cxn modelId="{7BD9E310-093B-4868-AEBE-395ED0BD677B}" type="presOf" srcId="{0A5E051D-7AA1-4DC7-8B99-49F386C70236}" destId="{9B1388D5-DF93-4247-A936-F4EDD7B57590}" srcOrd="0" destOrd="0" presId="urn:microsoft.com/office/officeart/2008/layout/RadialCluster"/>
    <dgm:cxn modelId="{E16CCFF1-9AC7-48E9-9DA9-4000AF471C8C}" srcId="{C658F409-62C3-4F60-AC61-AED9C5EC5448}" destId="{0A5E051D-7AA1-4DC7-8B99-49F386C70236}" srcOrd="0" destOrd="0" parTransId="{92C7B4D2-672A-41C9-9A60-C6AA2229888E}" sibTransId="{FBCFBBFD-A855-4D9E-9A80-4789D434867C}"/>
    <dgm:cxn modelId="{A5BBD3E5-963D-45E3-8D7D-07FA5DE63F1E}" type="presOf" srcId="{4C741569-B70A-4F1C-A8A3-20E4E711E5BA}" destId="{E41D3319-AA88-4F91-985F-D81E3CA37654}" srcOrd="0" destOrd="0" presId="urn:microsoft.com/office/officeart/2008/layout/RadialCluster"/>
    <dgm:cxn modelId="{F20EDD71-A3D9-4E76-B565-089F274FDEC0}" type="presOf" srcId="{EB41E36D-6D1E-49F2-9A7C-3FBCB85C7286}" destId="{B97CBAE3-532E-4AC6-B4F1-7CD3CA97A4DD}" srcOrd="0" destOrd="0" presId="urn:microsoft.com/office/officeart/2008/layout/RadialCluster"/>
    <dgm:cxn modelId="{2023A8B3-1E30-4AE5-9901-2530587EB5D2}" srcId="{0A5E051D-7AA1-4DC7-8B99-49F386C70236}" destId="{CC120F6E-84D8-4BB4-98D1-F52951BB46BE}" srcOrd="2" destOrd="0" parTransId="{EB41E36D-6D1E-49F2-9A7C-3FBCB85C7286}" sibTransId="{FCC4D734-2C15-4162-9C79-CE4275D01485}"/>
    <dgm:cxn modelId="{56A99E65-BC14-4167-93C4-4E4ADCB4DB98}" type="presOf" srcId="{CC120F6E-84D8-4BB4-98D1-F52951BB46BE}" destId="{D2459078-8AC1-4242-85B6-E983B4405C22}" srcOrd="0" destOrd="0" presId="urn:microsoft.com/office/officeart/2008/layout/RadialCluster"/>
    <dgm:cxn modelId="{55FD15B0-6F3D-4EAC-9E43-3AC35F6AB592}" type="presOf" srcId="{1B956569-8E9D-42A4-A866-2A0BDD17AC27}" destId="{6F9ECCAE-AEB7-48A0-BF86-05448BA02D68}" srcOrd="0" destOrd="0" presId="urn:microsoft.com/office/officeart/2008/layout/RadialCluster"/>
    <dgm:cxn modelId="{3B6D36B4-6AC9-45BF-895B-093B51E7C698}" type="presOf" srcId="{82F23BDC-0104-4DF3-BD07-EA5FEF78728B}" destId="{1BFCFDAC-898F-4C3C-952E-3105E586B1C0}" srcOrd="0" destOrd="0" presId="urn:microsoft.com/office/officeart/2008/layout/RadialCluster"/>
    <dgm:cxn modelId="{6A4BC1C7-7BCA-4144-9A59-E92FBE3466CD}" type="presOf" srcId="{FBFD6EA0-3985-479D-8160-CA3A196616B8}" destId="{260126C1-8625-43F6-9D6B-ADA0448F657A}" srcOrd="0" destOrd="0" presId="urn:microsoft.com/office/officeart/2008/layout/RadialCluster"/>
    <dgm:cxn modelId="{585D2898-9C65-4210-9E1A-E76CC2CF0D1F}" type="presOf" srcId="{C658F409-62C3-4F60-AC61-AED9C5EC5448}" destId="{55168BB0-54F7-4C3B-ACD4-22E666B85508}" srcOrd="0" destOrd="0" presId="urn:microsoft.com/office/officeart/2008/layout/RadialCluster"/>
    <dgm:cxn modelId="{D2D1E790-1A76-4159-A972-DA790895E4DD}" srcId="{0A5E051D-7AA1-4DC7-8B99-49F386C70236}" destId="{82F23BDC-0104-4DF3-BD07-EA5FEF78728B}" srcOrd="0" destOrd="0" parTransId="{1B956569-8E9D-42A4-A866-2A0BDD17AC27}" sibTransId="{6D50D8B6-F49C-4C0E-9D26-7280762C5202}"/>
    <dgm:cxn modelId="{2C7C4BDF-8A6A-435D-9825-F1B17078A9FC}" type="presParOf" srcId="{55168BB0-54F7-4C3B-ACD4-22E666B85508}" destId="{AED033D0-A750-4481-9E89-E271765B4550}" srcOrd="0" destOrd="0" presId="urn:microsoft.com/office/officeart/2008/layout/RadialCluster"/>
    <dgm:cxn modelId="{8C96D10B-DA93-4FFC-A410-C63E77BFA7F7}" type="presParOf" srcId="{AED033D0-A750-4481-9E89-E271765B4550}" destId="{9B1388D5-DF93-4247-A936-F4EDD7B57590}" srcOrd="0" destOrd="0" presId="urn:microsoft.com/office/officeart/2008/layout/RadialCluster"/>
    <dgm:cxn modelId="{99E99D41-ABBA-4A77-9327-765208733E9F}" type="presParOf" srcId="{AED033D0-A750-4481-9E89-E271765B4550}" destId="{6F9ECCAE-AEB7-48A0-BF86-05448BA02D68}" srcOrd="1" destOrd="0" presId="urn:microsoft.com/office/officeart/2008/layout/RadialCluster"/>
    <dgm:cxn modelId="{FECE4597-9EA2-4456-B7CB-29F9D6D56601}" type="presParOf" srcId="{AED033D0-A750-4481-9E89-E271765B4550}" destId="{1BFCFDAC-898F-4C3C-952E-3105E586B1C0}" srcOrd="2" destOrd="0" presId="urn:microsoft.com/office/officeart/2008/layout/RadialCluster"/>
    <dgm:cxn modelId="{3BCC4B96-66B1-4FD2-A4CF-28278675B6B3}" type="presParOf" srcId="{AED033D0-A750-4481-9E89-E271765B4550}" destId="{E41D3319-AA88-4F91-985F-D81E3CA37654}" srcOrd="3" destOrd="0" presId="urn:microsoft.com/office/officeart/2008/layout/RadialCluster"/>
    <dgm:cxn modelId="{6999C4C6-DC16-4870-98CF-079CF8337982}" type="presParOf" srcId="{AED033D0-A750-4481-9E89-E271765B4550}" destId="{260126C1-8625-43F6-9D6B-ADA0448F657A}" srcOrd="4" destOrd="0" presId="urn:microsoft.com/office/officeart/2008/layout/RadialCluster"/>
    <dgm:cxn modelId="{EE2D2913-6067-4985-B8BA-0319CA195179}" type="presParOf" srcId="{AED033D0-A750-4481-9E89-E271765B4550}" destId="{B97CBAE3-532E-4AC6-B4F1-7CD3CA97A4DD}" srcOrd="5" destOrd="0" presId="urn:microsoft.com/office/officeart/2008/layout/RadialCluster"/>
    <dgm:cxn modelId="{AD099BB1-A79F-41C3-9F7D-87820D87FE08}" type="presParOf" srcId="{AED033D0-A750-4481-9E89-E271765B4550}" destId="{D2459078-8AC1-4242-85B6-E983B4405C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388D5-DF93-4247-A936-F4EDD7B57590}">
      <dsp:nvSpPr>
        <dsp:cNvPr id="0" name=""/>
        <dsp:cNvSpPr/>
      </dsp:nvSpPr>
      <dsp:spPr>
        <a:xfrm>
          <a:off x="2198191" y="406126"/>
          <a:ext cx="1463649" cy="1262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Assistive Agent</a:t>
          </a:r>
          <a:endParaRPr lang="en-US" sz="2700" kern="1200" dirty="0"/>
        </a:p>
      </dsp:txBody>
      <dsp:txXfrm>
        <a:off x="2259812" y="467747"/>
        <a:ext cx="1340407" cy="1139076"/>
      </dsp:txXfrm>
    </dsp:sp>
    <dsp:sp modelId="{6F9ECCAE-AEB7-48A0-BF86-05448BA02D68}">
      <dsp:nvSpPr>
        <dsp:cNvPr id="0" name=""/>
        <dsp:cNvSpPr/>
      </dsp:nvSpPr>
      <dsp:spPr>
        <a:xfrm rot="11594459">
          <a:off x="1919050" y="832686"/>
          <a:ext cx="282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9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CFDAC-898F-4C3C-952E-3105E586B1C0}">
      <dsp:nvSpPr>
        <dsp:cNvPr id="0" name=""/>
        <dsp:cNvSpPr/>
      </dsp:nvSpPr>
      <dsp:spPr>
        <a:xfrm>
          <a:off x="161639" y="267797"/>
          <a:ext cx="1761171" cy="650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Courts</a:t>
          </a:r>
          <a:endParaRPr lang="en-US" sz="3000" kern="1200" dirty="0"/>
        </a:p>
      </dsp:txBody>
      <dsp:txXfrm>
        <a:off x="193397" y="299555"/>
        <a:ext cx="1697655" cy="587055"/>
      </dsp:txXfrm>
    </dsp:sp>
    <dsp:sp modelId="{E41D3319-AA88-4F91-985F-D81E3CA37654}">
      <dsp:nvSpPr>
        <dsp:cNvPr id="0" name=""/>
        <dsp:cNvSpPr/>
      </dsp:nvSpPr>
      <dsp:spPr>
        <a:xfrm rot="20804673">
          <a:off x="3658110" y="832789"/>
          <a:ext cx="2800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0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126C1-8625-43F6-9D6B-ADA0448F657A}">
      <dsp:nvSpPr>
        <dsp:cNvPr id="0" name=""/>
        <dsp:cNvSpPr/>
      </dsp:nvSpPr>
      <dsp:spPr>
        <a:xfrm>
          <a:off x="3934383" y="278489"/>
          <a:ext cx="1711131" cy="641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Attorneys</a:t>
          </a:r>
          <a:endParaRPr lang="en-US" sz="3000" kern="1200" dirty="0"/>
        </a:p>
      </dsp:txBody>
      <dsp:txXfrm>
        <a:off x="3965689" y="309795"/>
        <a:ext cx="1648519" cy="578695"/>
      </dsp:txXfrm>
    </dsp:sp>
    <dsp:sp modelId="{B97CBAE3-532E-4AC6-B4F1-7CD3CA97A4DD}">
      <dsp:nvSpPr>
        <dsp:cNvPr id="0" name=""/>
        <dsp:cNvSpPr/>
      </dsp:nvSpPr>
      <dsp:spPr>
        <a:xfrm rot="5446137">
          <a:off x="2749337" y="1838356"/>
          <a:ext cx="3398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85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59078-8AC1-4242-85B6-E983B4405C22}">
      <dsp:nvSpPr>
        <dsp:cNvPr id="0" name=""/>
        <dsp:cNvSpPr/>
      </dsp:nvSpPr>
      <dsp:spPr>
        <a:xfrm>
          <a:off x="1223026" y="2008268"/>
          <a:ext cx="3376933" cy="818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Self Represented Litigants</a:t>
          </a:r>
          <a:endParaRPr lang="en-US" sz="2300" kern="1200" dirty="0"/>
        </a:p>
      </dsp:txBody>
      <dsp:txXfrm>
        <a:off x="1262969" y="2048211"/>
        <a:ext cx="3297047" cy="73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3CCD-678B-4578-A869-B19D87CF52C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1597-2442-47E3-97E2-7E550C1B2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70872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41744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212615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283487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354358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25230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96101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66973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1597-2442-47E3-97E2-7E550C1B2C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9200" y="13656116"/>
            <a:ext cx="3124200" cy="1276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15562" y="13772971"/>
            <a:ext cx="1241577" cy="1188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57139" y="14179296"/>
            <a:ext cx="4488461" cy="752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53400" y="1412151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CONFIDENTIAL</a:t>
            </a:r>
            <a:r>
              <a:rPr lang="en-US" sz="2400" b="1" baseline="0" dirty="0" smtClean="0">
                <a:solidFill>
                  <a:schemeClr val="tx1"/>
                </a:solidFill>
              </a:rPr>
              <a:t> and PROPRIETARY to CVDI</a:t>
            </a:r>
          </a:p>
          <a:p>
            <a:pPr algn="ctr"/>
            <a:r>
              <a:rPr lang="en-US" sz="2400" b="0" i="1" baseline="0" dirty="0" smtClean="0">
                <a:solidFill>
                  <a:schemeClr val="tx1"/>
                </a:solidFill>
              </a:rPr>
              <a:t>www.nsfcvdi.org</a:t>
            </a:r>
            <a:endParaRPr lang="en-US" sz="2400" b="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2141744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3154" indent="-803154" algn="l" defTabSz="2141744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40166" indent="-669295" algn="l" defTabSz="2141744" rtl="0" eaLnBrk="1" latinLnBrk="0" hangingPunct="1">
        <a:spcBef>
          <a:spcPct val="20000"/>
        </a:spcBef>
        <a:buFont typeface="Arial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677180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8051" indent="-535436" algn="l" defTabSz="214174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18922" indent="-535436" algn="l" defTabSz="2141744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889793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6960665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031537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102409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0872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41744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12615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3487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54358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25230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96101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66973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50738260"/>
              </p:ext>
            </p:extLst>
          </p:nvPr>
        </p:nvGraphicFramePr>
        <p:xfrm>
          <a:off x="8067965" y="4343320"/>
          <a:ext cx="5800435" cy="302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002256" y="8277809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2256" y="8738395"/>
            <a:ext cx="5791200" cy="1722042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Increased access to legal services for SRL’s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Measurable increase in legal outcomes </a:t>
            </a:r>
            <a:r>
              <a:rPr lang="en-US" sz="1800" dirty="0"/>
              <a:t>for </a:t>
            </a:r>
            <a:r>
              <a:rPr lang="en-US" sz="1800" dirty="0" smtClean="0"/>
              <a:t>SRL’s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Advancements in using MDP’s to model human systems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Demonstrated use of IRL to capture human objectives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New business for attorneys through litigant matching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Decreased pressure </a:t>
            </a:r>
            <a:r>
              <a:rPr lang="en-US" sz="1800" dirty="0"/>
              <a:t>on c</a:t>
            </a:r>
            <a:r>
              <a:rPr lang="en-US" sz="1800" dirty="0" smtClean="0"/>
              <a:t>ourt help and service desks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02256" y="2976541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</a:rPr>
              <a:t>OBJECTIVES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2256" y="3431370"/>
            <a:ext cx="5791200" cy="1168044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Conduct seminal research into digital assistants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Demonstrate usefulness of RL </a:t>
            </a:r>
            <a:r>
              <a:rPr lang="en-US" sz="1800" dirty="0"/>
              <a:t>to </a:t>
            </a:r>
            <a:r>
              <a:rPr lang="en-US" sz="1800" dirty="0" smtClean="0"/>
              <a:t>knowledge services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Extend current research to identify an SRL’s objectives and needs (Rewards) based on their behaviors (Policy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39952" y="8277809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APPROACH (RESEARCH METHODS)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9952" y="8738395"/>
            <a:ext cx="5791200" cy="3938033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b="1" dirty="0" smtClean="0"/>
              <a:t>Hypothesis</a:t>
            </a:r>
            <a:r>
              <a:rPr lang="en-US" sz="1800" dirty="0" smtClean="0"/>
              <a:t>: Capturing an SRL’s objectives is key to personalized </a:t>
            </a:r>
            <a:r>
              <a:rPr lang="en-US" sz="1800" i="1" dirty="0" smtClean="0"/>
              <a:t>process insights,</a:t>
            </a:r>
            <a:r>
              <a:rPr lang="en-US" sz="1800" dirty="0" smtClean="0"/>
              <a:t> </a:t>
            </a:r>
            <a:r>
              <a:rPr lang="en-US" sz="1800" i="1" dirty="0" smtClean="0"/>
              <a:t>improved attorney-litigant matching</a:t>
            </a:r>
            <a:r>
              <a:rPr lang="en-US" sz="1800" dirty="0" smtClean="0"/>
              <a:t> and </a:t>
            </a:r>
            <a:r>
              <a:rPr lang="en-US" sz="1800" i="1" dirty="0" smtClean="0"/>
              <a:t>smart recommendations</a:t>
            </a:r>
            <a:r>
              <a:rPr lang="en-US" sz="1800" dirty="0" smtClean="0"/>
              <a:t>.  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b="1" dirty="0" smtClean="0"/>
              <a:t>Data</a:t>
            </a:r>
            <a:r>
              <a:rPr lang="en-US" sz="1800" dirty="0" smtClean="0"/>
              <a:t>: Currently using synthetic data from an ABM. We are in the process of acquiring naturalized SRL data.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b="1" dirty="0" smtClean="0"/>
              <a:t>Analysis</a:t>
            </a:r>
            <a:r>
              <a:rPr lang="en-US" sz="1800" dirty="0" smtClean="0"/>
              <a:t>: With the data an MDP is designed to capture system dynamics. Using the MDP, agents can be viewed as Reinforcement Learners with recoverable objectives.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b="1" dirty="0" smtClean="0"/>
              <a:t>Current Results</a:t>
            </a:r>
            <a:r>
              <a:rPr lang="en-US" sz="1800" dirty="0" smtClean="0"/>
              <a:t>: Using </a:t>
            </a:r>
            <a:r>
              <a:rPr lang="en-US" sz="1800" dirty="0"/>
              <a:t>IRL we </a:t>
            </a:r>
            <a:r>
              <a:rPr lang="en-US" sz="1800" dirty="0" smtClean="0"/>
              <a:t>have extracted artificial agent </a:t>
            </a:r>
            <a:r>
              <a:rPr lang="en-US" sz="1800" dirty="0"/>
              <a:t>objectives and demonstrated these objectives are </a:t>
            </a:r>
            <a:r>
              <a:rPr lang="en-US" sz="1800" dirty="0" smtClean="0"/>
              <a:t>sufficient to fully explain observed agent behavior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b="1" dirty="0" smtClean="0"/>
              <a:t>Planned Results</a:t>
            </a:r>
            <a:r>
              <a:rPr lang="en-US" sz="1800" dirty="0" smtClean="0"/>
              <a:t>: State features most important to explaining given SRL objectives will be discovered and experiments will be designed to show this importance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1104" y="3431370"/>
            <a:ext cx="5791200" cy="1168044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Meet legal needs without increasing federal spending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Give truly helpful and personalized assistance to SRLs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Connect SRLs with attorneys and courts when needed</a:t>
            </a:r>
          </a:p>
          <a:p>
            <a:pPr marL="446035" indent="-446035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39952" y="2974622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NEED &amp; INDUSTRIAL RELEVANCE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1104" y="2976541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PROJECT GOALS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952" y="3431370"/>
            <a:ext cx="5791200" cy="1168044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In America today fewer than one in five low-income individuals have access to the legal help they need</a:t>
            </a:r>
            <a:r>
              <a:rPr lang="en-US" sz="1800" baseline="30000" dirty="0"/>
              <a:t>1</a:t>
            </a:r>
            <a:endParaRPr lang="en-US" sz="1800" dirty="0" smtClean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To meet this need it is estimated that federal spending on legal aid needs to increase from $300M to $1.6B</a:t>
            </a:r>
            <a:r>
              <a:rPr lang="en-US" sz="1800" baseline="30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1104" y="8279751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DELIVERABLES/OUTCOMES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9952" y="840354"/>
            <a:ext cx="19653504" cy="1229600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a typeface="MingLiU" pitchFamily="49" charset="-120"/>
              </a:rPr>
              <a:t>Assistive Agents for Self-Represented </a:t>
            </a:r>
            <a:r>
              <a:rPr lang="en-US" sz="3500" b="1" dirty="0" smtClean="0">
                <a:solidFill>
                  <a:prstClr val="black"/>
                </a:solidFill>
                <a:ea typeface="MingLiU" pitchFamily="49" charset="-120"/>
              </a:rPr>
              <a:t>Litigants</a:t>
            </a:r>
          </a:p>
          <a:p>
            <a:pPr>
              <a:tabLst>
                <a:tab pos="5876925" algn="l"/>
                <a:tab pos="11704638" algn="l"/>
              </a:tabLst>
            </a:pPr>
            <a:r>
              <a:rPr lang="en-US" sz="2300" dirty="0" smtClean="0">
                <a:solidFill>
                  <a:prstClr val="black"/>
                </a:solidFill>
                <a:ea typeface="MingLiU" pitchFamily="49" charset="-120"/>
              </a:rPr>
              <a:t>	Mark Rucker and Matthew S. Gerber	Daniel Becker</a:t>
            </a:r>
            <a:endParaRPr lang="en-US" sz="2300" baseline="30000" dirty="0">
              <a:solidFill>
                <a:prstClr val="black"/>
              </a:solidFill>
              <a:ea typeface="MingLiU" pitchFamily="49" charset="-120"/>
            </a:endParaRPr>
          </a:p>
          <a:p>
            <a:pPr>
              <a:tabLst>
                <a:tab pos="5876925" algn="l"/>
                <a:tab pos="11704638" algn="l"/>
              </a:tabLst>
            </a:pPr>
            <a:r>
              <a:rPr lang="en-US" sz="1800" dirty="0" smtClean="0">
                <a:solidFill>
                  <a:prstClr val="black"/>
                </a:solidFill>
                <a:ea typeface="MingLiU" pitchFamily="49" charset="-120"/>
              </a:rPr>
              <a:t>	University of Virginia	Thomson Reuters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4152" y="8738395"/>
            <a:ext cx="5791200" cy="1722042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framework for determining </a:t>
            </a:r>
            <a:r>
              <a:rPr lang="en-US" sz="1800" dirty="0" smtClean="0"/>
              <a:t>useful</a:t>
            </a:r>
            <a:r>
              <a:rPr lang="en-US" sz="1800" dirty="0" smtClean="0"/>
              <a:t> </a:t>
            </a:r>
            <a:r>
              <a:rPr lang="en-US" sz="1800" dirty="0" smtClean="0"/>
              <a:t>SRL rewards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An MDP </a:t>
            </a:r>
            <a:r>
              <a:rPr lang="en-US" sz="1800" dirty="0" smtClean="0"/>
              <a:t>model </a:t>
            </a:r>
            <a:r>
              <a:rPr lang="en-US" sz="1800" dirty="0" smtClean="0"/>
              <a:t>which fully captures </a:t>
            </a:r>
            <a:r>
              <a:rPr lang="en-US" sz="1800" dirty="0" smtClean="0"/>
              <a:t>the SRL process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Source </a:t>
            </a:r>
            <a:r>
              <a:rPr lang="en-US" sz="1800" dirty="0" smtClean="0"/>
              <a:t>code used to determine SRL objectives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Submission of work to the 2018 TIG Conference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[Submission of paper to recommended conference]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endParaRPr lang="en-US" sz="1800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819063114"/>
              </p:ext>
            </p:extLst>
          </p:nvPr>
        </p:nvGraphicFramePr>
        <p:xfrm>
          <a:off x="1330452" y="4719649"/>
          <a:ext cx="5410200" cy="205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7114401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Documenting The Justice Gap In America 2009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Legal </a:t>
            </a:r>
            <a:r>
              <a:rPr lang="en-US" sz="1200" dirty="0"/>
              <a:t>Services Corporation Funding </a:t>
            </a:r>
            <a:r>
              <a:rPr lang="en-US" sz="1200" dirty="0" smtClean="0"/>
              <a:t>(www.lsc.gov/lsc-funding)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0" y="4648200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Statistical analysis  of simulated behavior. There are three clear groups even though two groups are known to share objectives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859000" y="6248400"/>
            <a:ext cx="1907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Analysis  of </a:t>
            </a:r>
            <a:r>
              <a:rPr lang="en-US" sz="1400" dirty="0" smtClean="0"/>
              <a:t>objectives learned from </a:t>
            </a:r>
            <a:r>
              <a:rPr lang="en-US" sz="1400" dirty="0" smtClean="0"/>
              <a:t>simulated behavior. Here we see group </a:t>
            </a:r>
            <a:r>
              <a:rPr lang="en-US" sz="1400" dirty="0" smtClean="0"/>
              <a:t>1 </a:t>
            </a:r>
            <a:r>
              <a:rPr lang="en-US" sz="1400" dirty="0" smtClean="0"/>
              <a:t>(a) and (b) begin to look similar despite different behaviors above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87432" y="4648200"/>
            <a:ext cx="4062568" cy="1449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41346" y="6303142"/>
            <a:ext cx="3985054" cy="169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392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MingLiU</vt:lpstr>
      <vt:lpstr>Office Theme</vt:lpstr>
      <vt:lpstr>PowerPoint Presentation</vt:lpstr>
    </vt:vector>
  </TitlesOfParts>
  <Company>Drexel 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mark.rucker</cp:lastModifiedBy>
  <cp:revision>83</cp:revision>
  <dcterms:created xsi:type="dcterms:W3CDTF">2011-02-25T19:45:34Z</dcterms:created>
  <dcterms:modified xsi:type="dcterms:W3CDTF">2017-04-18T21:22:11Z</dcterms:modified>
</cp:coreProperties>
</file>